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13" r:id="rId3"/>
    <p:sldId id="349" r:id="rId4"/>
    <p:sldId id="350" r:id="rId5"/>
    <p:sldId id="351" r:id="rId6"/>
    <p:sldId id="352" r:id="rId7"/>
    <p:sldId id="314" r:id="rId8"/>
    <p:sldId id="353" r:id="rId9"/>
    <p:sldId id="325" r:id="rId10"/>
    <p:sldId id="328" r:id="rId11"/>
    <p:sldId id="318" r:id="rId12"/>
    <p:sldId id="297" r:id="rId13"/>
    <p:sldId id="330" r:id="rId14"/>
    <p:sldId id="331" r:id="rId15"/>
    <p:sldId id="332" r:id="rId16"/>
    <p:sldId id="333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36" r:id="rId29"/>
    <p:sldId id="323" r:id="rId30"/>
    <p:sldId id="329" r:id="rId31"/>
    <p:sldId id="264" r:id="rId32"/>
  </p:sldIdLst>
  <p:sldSz cx="12192000" cy="6858000"/>
  <p:notesSz cx="9296400" cy="7010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DFEB37B-664C-43F9-9E74-3B8F7B131EF8}">
          <p14:sldIdLst>
            <p14:sldId id="313"/>
            <p14:sldId id="349"/>
            <p14:sldId id="350"/>
            <p14:sldId id="351"/>
            <p14:sldId id="352"/>
            <p14:sldId id="314"/>
            <p14:sldId id="353"/>
            <p14:sldId id="325"/>
            <p14:sldId id="328"/>
            <p14:sldId id="318"/>
            <p14:sldId id="297"/>
            <p14:sldId id="330"/>
            <p14:sldId id="331"/>
            <p14:sldId id="332"/>
            <p14:sldId id="333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36"/>
            <p14:sldId id="323"/>
            <p14:sldId id="32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66FFCC"/>
    <a:srgbClr val="038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92" d="100"/>
          <a:sy n="92" d="100"/>
        </p:scale>
        <p:origin x="2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758A1-D66E-457C-9449-28ACFD3161AE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0844F2B8-1469-470C-B734-86B62908B94E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Cumplimiento meta presupuestal (99.95%) con una ejecución total para vigencia 2020 del </a:t>
          </a:r>
          <a:r>
            <a: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99.97%</a:t>
          </a:r>
        </a:p>
      </dgm:t>
    </dgm:pt>
    <dgm:pt modelId="{121F7F47-D7E4-4074-861F-D122B7F70F44}" type="parTrans" cxnId="{890C20FD-75D9-4844-8DE6-8BFDA4F7E7EA}">
      <dgm:prSet/>
      <dgm:spPr/>
      <dgm:t>
        <a:bodyPr/>
        <a:lstStyle/>
        <a:p>
          <a:endParaRPr lang="es-CO" sz="1400"/>
        </a:p>
      </dgm:t>
    </dgm:pt>
    <dgm:pt modelId="{35C026C4-EC0B-439C-8927-EDEFC28308E1}" type="sibTrans" cxnId="{890C20FD-75D9-4844-8DE6-8BFDA4F7E7EA}">
      <dgm:prSet/>
      <dgm:spPr/>
      <dgm:t>
        <a:bodyPr/>
        <a:lstStyle/>
        <a:p>
          <a:endParaRPr lang="es-CO" sz="1400"/>
        </a:p>
      </dgm:t>
    </dgm:pt>
    <dgm:pt modelId="{58F660CC-1288-464F-81CC-BC42D3BB19E0}">
      <dgm:prSet phldrT="[Texto]" custT="1"/>
      <dgm:spPr/>
      <dgm:t>
        <a:bodyPr/>
        <a:lstStyle/>
        <a:p>
          <a:pPr algn="just"/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Abastecimiento de la Operación Logística sin contratiempo alguna pese a la vicisitudes con ocasión a la pandemia COVID 19.</a:t>
          </a:r>
        </a:p>
      </dgm:t>
    </dgm:pt>
    <dgm:pt modelId="{90E4B95C-66B0-4BE8-BEEE-729D5380799E}" type="parTrans" cxnId="{EEA421F0-93F9-4961-97D6-5F858A1A348B}">
      <dgm:prSet/>
      <dgm:spPr/>
      <dgm:t>
        <a:bodyPr/>
        <a:lstStyle/>
        <a:p>
          <a:endParaRPr lang="es-CO" sz="1400"/>
        </a:p>
      </dgm:t>
    </dgm:pt>
    <dgm:pt modelId="{4443F2E6-603C-43F0-A738-6A7AA645F741}" type="sibTrans" cxnId="{EEA421F0-93F9-4961-97D6-5F858A1A348B}">
      <dgm:prSet/>
      <dgm:spPr/>
      <dgm:t>
        <a:bodyPr/>
        <a:lstStyle/>
        <a:p>
          <a:endParaRPr lang="es-CO" sz="1400"/>
        </a:p>
      </dgm:t>
    </dgm:pt>
    <dgm:pt modelId="{325E795C-CC98-4C0F-90E4-A39FE1F617BE}">
      <dgm:prSet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Sostenimiento financiero manteniendo una rentabilidad total del 7,39%.</a:t>
          </a:r>
        </a:p>
      </dgm:t>
    </dgm:pt>
    <dgm:pt modelId="{823A4C89-BAC6-4D9E-BE50-442D81B79113}" type="parTrans" cxnId="{FF216996-DB18-45B1-9548-252C51D304BE}">
      <dgm:prSet/>
      <dgm:spPr/>
      <dgm:t>
        <a:bodyPr/>
        <a:lstStyle/>
        <a:p>
          <a:endParaRPr lang="es-CO" sz="1400"/>
        </a:p>
      </dgm:t>
    </dgm:pt>
    <dgm:pt modelId="{3D906898-287A-4209-9F8F-CFFA8C0C86FB}" type="sibTrans" cxnId="{FF216996-DB18-45B1-9548-252C51D304BE}">
      <dgm:prSet/>
      <dgm:spPr/>
      <dgm:t>
        <a:bodyPr/>
        <a:lstStyle/>
        <a:p>
          <a:endParaRPr lang="es-CO" sz="1400"/>
        </a:p>
      </dgm:t>
    </dgm:pt>
    <dgm:pt modelId="{7B91FB32-CD33-451D-904C-406427DC1B88}">
      <dgm:prSet custT="1"/>
      <dgm:spPr/>
      <dgm:t>
        <a:bodyPr/>
        <a:lstStyle/>
        <a:p>
          <a:r>
            <a: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Oportunidad de participación de los pequeños comerciantes a nivel local como proveedores de la Regional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B7825-344B-4458-B7E4-05B1EAA573A8}" type="parTrans" cxnId="{01BF7F4F-21A1-45F3-B7A8-5365C5380809}">
      <dgm:prSet/>
      <dgm:spPr/>
      <dgm:t>
        <a:bodyPr/>
        <a:lstStyle/>
        <a:p>
          <a:endParaRPr lang="es-CO" sz="1400"/>
        </a:p>
      </dgm:t>
    </dgm:pt>
    <dgm:pt modelId="{AFB7D8D9-EDBC-4906-9385-F1C056C54ECD}" type="sibTrans" cxnId="{01BF7F4F-21A1-45F3-B7A8-5365C5380809}">
      <dgm:prSet/>
      <dgm:spPr/>
      <dgm:t>
        <a:bodyPr/>
        <a:lstStyle/>
        <a:p>
          <a:endParaRPr lang="es-CO" sz="1400"/>
        </a:p>
      </dgm:t>
    </dgm:pt>
    <dgm:pt modelId="{9CC1312D-676C-43F6-9305-F0E20B65D652}" type="pres">
      <dgm:prSet presAssocID="{2E2758A1-D66E-457C-9449-28ACFD316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ACD75D3-0756-4954-B4BC-AD3259625516}" type="pres">
      <dgm:prSet presAssocID="{0844F2B8-1469-470C-B734-86B62908B9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E8414D-D162-4860-A9AE-1D64A99F060E}" type="pres">
      <dgm:prSet presAssocID="{35C026C4-EC0B-439C-8927-EDEFC28308E1}" presName="spacer" presStyleCnt="0"/>
      <dgm:spPr/>
    </dgm:pt>
    <dgm:pt modelId="{6FDF894B-3C72-42E0-9547-B0D2BBC655C6}" type="pres">
      <dgm:prSet presAssocID="{58F660CC-1288-464F-81CC-BC42D3BB19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EB0651-1E8F-4774-8FA6-E1CC3EFFB1BE}" type="pres">
      <dgm:prSet presAssocID="{4443F2E6-603C-43F0-A738-6A7AA645F741}" presName="spacer" presStyleCnt="0"/>
      <dgm:spPr/>
    </dgm:pt>
    <dgm:pt modelId="{E8975E81-67B8-45C2-9BBD-432953BB2C42}" type="pres">
      <dgm:prSet presAssocID="{325E795C-CC98-4C0F-90E4-A39FE1F617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E11A9D-DE01-452A-94B8-57F27729941A}" type="pres">
      <dgm:prSet presAssocID="{3D906898-287A-4209-9F8F-CFFA8C0C86FB}" presName="spacer" presStyleCnt="0"/>
      <dgm:spPr/>
    </dgm:pt>
    <dgm:pt modelId="{DDEA9005-ABA7-4AB0-B3BE-56226B79498E}" type="pres">
      <dgm:prSet presAssocID="{7B91FB32-CD33-451D-904C-406427DC1B88}" presName="parentText" presStyleLbl="node1" presStyleIdx="3" presStyleCnt="4" custLinFactY="41779" custLinFactNeighborX="-4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90C20FD-75D9-4844-8DE6-8BFDA4F7E7EA}" srcId="{2E2758A1-D66E-457C-9449-28ACFD3161AE}" destId="{0844F2B8-1469-470C-B734-86B62908B94E}" srcOrd="0" destOrd="0" parTransId="{121F7F47-D7E4-4074-861F-D122B7F70F44}" sibTransId="{35C026C4-EC0B-439C-8927-EDEFC28308E1}"/>
    <dgm:cxn modelId="{EEA421F0-93F9-4961-97D6-5F858A1A348B}" srcId="{2E2758A1-D66E-457C-9449-28ACFD3161AE}" destId="{58F660CC-1288-464F-81CC-BC42D3BB19E0}" srcOrd="1" destOrd="0" parTransId="{90E4B95C-66B0-4BE8-BEEE-729D5380799E}" sibTransId="{4443F2E6-603C-43F0-A738-6A7AA645F741}"/>
    <dgm:cxn modelId="{69F90CCF-A8DC-4A92-9590-7DFFA88F391D}" type="presOf" srcId="{0844F2B8-1469-470C-B734-86B62908B94E}" destId="{EACD75D3-0756-4954-B4BC-AD3259625516}" srcOrd="0" destOrd="0" presId="urn:microsoft.com/office/officeart/2005/8/layout/vList2"/>
    <dgm:cxn modelId="{01BF7F4F-21A1-45F3-B7A8-5365C5380809}" srcId="{2E2758A1-D66E-457C-9449-28ACFD3161AE}" destId="{7B91FB32-CD33-451D-904C-406427DC1B88}" srcOrd="3" destOrd="0" parTransId="{E8EB7825-344B-4458-B7E4-05B1EAA573A8}" sibTransId="{AFB7D8D9-EDBC-4906-9385-F1C056C54ECD}"/>
    <dgm:cxn modelId="{862E9535-CE5B-4FF5-9188-D853662AA2B2}" type="presOf" srcId="{325E795C-CC98-4C0F-90E4-A39FE1F617BE}" destId="{E8975E81-67B8-45C2-9BBD-432953BB2C42}" srcOrd="0" destOrd="0" presId="urn:microsoft.com/office/officeart/2005/8/layout/vList2"/>
    <dgm:cxn modelId="{FF216996-DB18-45B1-9548-252C51D304BE}" srcId="{2E2758A1-D66E-457C-9449-28ACFD3161AE}" destId="{325E795C-CC98-4C0F-90E4-A39FE1F617BE}" srcOrd="2" destOrd="0" parTransId="{823A4C89-BAC6-4D9E-BE50-442D81B79113}" sibTransId="{3D906898-287A-4209-9F8F-CFFA8C0C86FB}"/>
    <dgm:cxn modelId="{9AB38D5C-37D5-426B-B3CA-5FAAE4F76B2F}" type="presOf" srcId="{2E2758A1-D66E-457C-9449-28ACFD3161AE}" destId="{9CC1312D-676C-43F6-9305-F0E20B65D652}" srcOrd="0" destOrd="0" presId="urn:microsoft.com/office/officeart/2005/8/layout/vList2"/>
    <dgm:cxn modelId="{89F55512-2E41-40DB-8775-D49DB34C7ABB}" type="presOf" srcId="{7B91FB32-CD33-451D-904C-406427DC1B88}" destId="{DDEA9005-ABA7-4AB0-B3BE-56226B79498E}" srcOrd="0" destOrd="0" presId="urn:microsoft.com/office/officeart/2005/8/layout/vList2"/>
    <dgm:cxn modelId="{403687D2-4CC1-407C-89EF-96DDA534D22F}" type="presOf" srcId="{58F660CC-1288-464F-81CC-BC42D3BB19E0}" destId="{6FDF894B-3C72-42E0-9547-B0D2BBC655C6}" srcOrd="0" destOrd="0" presId="urn:microsoft.com/office/officeart/2005/8/layout/vList2"/>
    <dgm:cxn modelId="{B226E44A-CAC2-48AB-8312-9DB240EF9616}" type="presParOf" srcId="{9CC1312D-676C-43F6-9305-F0E20B65D652}" destId="{EACD75D3-0756-4954-B4BC-AD3259625516}" srcOrd="0" destOrd="0" presId="urn:microsoft.com/office/officeart/2005/8/layout/vList2"/>
    <dgm:cxn modelId="{8E006444-E612-4ABA-883F-996C115A6D27}" type="presParOf" srcId="{9CC1312D-676C-43F6-9305-F0E20B65D652}" destId="{D3E8414D-D162-4860-A9AE-1D64A99F060E}" srcOrd="1" destOrd="0" presId="urn:microsoft.com/office/officeart/2005/8/layout/vList2"/>
    <dgm:cxn modelId="{B3FEFD5E-A963-494B-9EDC-F5279BA2E3A9}" type="presParOf" srcId="{9CC1312D-676C-43F6-9305-F0E20B65D652}" destId="{6FDF894B-3C72-42E0-9547-B0D2BBC655C6}" srcOrd="2" destOrd="0" presId="urn:microsoft.com/office/officeart/2005/8/layout/vList2"/>
    <dgm:cxn modelId="{02F219D8-9C1F-4C36-9E5C-AC0A07DD897F}" type="presParOf" srcId="{9CC1312D-676C-43F6-9305-F0E20B65D652}" destId="{BEEB0651-1E8F-4774-8FA6-E1CC3EFFB1BE}" srcOrd="3" destOrd="0" presId="urn:microsoft.com/office/officeart/2005/8/layout/vList2"/>
    <dgm:cxn modelId="{9F9C15A5-387C-490B-9D16-5F064862CD3A}" type="presParOf" srcId="{9CC1312D-676C-43F6-9305-F0E20B65D652}" destId="{E8975E81-67B8-45C2-9BBD-432953BB2C42}" srcOrd="4" destOrd="0" presId="urn:microsoft.com/office/officeart/2005/8/layout/vList2"/>
    <dgm:cxn modelId="{05D26E51-FF3D-4571-8ADC-5C9A5E9602BB}" type="presParOf" srcId="{9CC1312D-676C-43F6-9305-F0E20B65D652}" destId="{FBE11A9D-DE01-452A-94B8-57F27729941A}" srcOrd="5" destOrd="0" presId="urn:microsoft.com/office/officeart/2005/8/layout/vList2"/>
    <dgm:cxn modelId="{48829B63-2F54-4803-AF54-92BDF0C302E7}" type="presParOf" srcId="{9CC1312D-676C-43F6-9305-F0E20B65D652}" destId="{DDEA9005-ABA7-4AB0-B3BE-56226B7949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3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5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3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0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3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7439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1141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577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7875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5678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512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378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4179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8707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7243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759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2622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99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890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1348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427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7505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1220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4471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5940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348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569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931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0113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662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1067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1166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3591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4008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9394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1641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9255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8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6046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7101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486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444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7376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801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4861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2554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534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980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91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7077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9259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6175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6281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973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3708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0628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83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9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7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slideLayout" Target="../slideLayouts/slideLayout63.xml"/><Relationship Id="rId5" Type="http://schemas.openxmlformats.org/officeDocument/2006/relationships/slideLayout" Target="../slideLayouts/slideLayout10.xml"/><Relationship Id="rId61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64" Type="http://schemas.openxmlformats.org/officeDocument/2006/relationships/image" Target="../media/image6.png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65.xml"/><Relationship Id="rId65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10" y="727385"/>
            <a:ext cx="268160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F2EF-4626-4CBA-AC0D-C0DFC612C4A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12/04/2021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A4E7-9D8A-44CD-A150-0259B1A63CC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ject 8"/>
          <p:cNvSpPr/>
          <p:nvPr userDrawn="1"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cialogistica.gov.co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mailto:noti&#64257;caciones@agencialogistica.gov.co" TargetMode="External"/><Relationship Id="rId17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hyperlink" Target="mailto:contactenos@agencialogistica.gov.c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.jpg"/><Relationship Id="rId10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" Type="http://schemas.openxmlformats.org/officeDocument/2006/relationships/image" Target="../media/image66.jpeg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Relationship Id="rId14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20.jpeg"/><Relationship Id="rId18" Type="http://schemas.openxmlformats.org/officeDocument/2006/relationships/image" Target="../media/image12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12" Type="http://schemas.openxmlformats.org/officeDocument/2006/relationships/image" Target="../media/image119.jpeg"/><Relationship Id="rId17" Type="http://schemas.openxmlformats.org/officeDocument/2006/relationships/image" Target="../media/image124.jpeg"/><Relationship Id="rId2" Type="http://schemas.openxmlformats.org/officeDocument/2006/relationships/image" Target="../media/image109.jpeg"/><Relationship Id="rId16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5" Type="http://schemas.openxmlformats.org/officeDocument/2006/relationships/image" Target="../media/image122.jpeg"/><Relationship Id="rId10" Type="http://schemas.openxmlformats.org/officeDocument/2006/relationships/image" Target="../media/image117.jpeg"/><Relationship Id="rId19" Type="http://schemas.openxmlformats.org/officeDocument/2006/relationships/image" Target="../media/image126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Relationship Id="rId14" Type="http://schemas.openxmlformats.org/officeDocument/2006/relationships/image" Target="../media/image1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1.png"/><Relationship Id="rId7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ntactenos@agencialogistica.gov.co" TargetMode="External"/><Relationship Id="rId5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2.jp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Grupo 28"/>
          <p:cNvGrpSpPr/>
          <p:nvPr/>
        </p:nvGrpSpPr>
        <p:grpSpPr>
          <a:xfrm>
            <a:off x="-59297" y="39299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/>
          <p:nvPr/>
        </p:nvSpPr>
        <p:spPr>
          <a:xfrm>
            <a:off x="10463993" y="194983"/>
            <a:ext cx="1404607" cy="843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dirty="0">
                <a:latin typeface="Microsoft New Tai Lue"/>
                <a:cs typeface="Microsoft New Tai Lue"/>
                <a:hlinkClick r:id="rId8"/>
              </a:rPr>
              <a:t>www.agencialogistica.gov.co</a:t>
            </a:r>
            <a:endParaRPr sz="1000" u="sng" dirty="0"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b="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0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" algn="l"/>
              </a:tabLst>
            </a:pPr>
            <a:r>
              <a:rPr sz="800" b="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b="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b="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b="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0000"/>
              </a:lnSpc>
            </a:pP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b="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>
              <a:lnSpc>
                <a:spcPct val="100000"/>
              </a:lnSpc>
            </a:pP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denuncie@agencialogistica.gov.co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contactenos@agencialogistica.gov.co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2"/>
              </a:rPr>
              <a:t>notiﬁcaciones@agencialogistica.gov.co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0000"/>
              </a:lnSpc>
            </a:pP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b="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6401" y="1923719"/>
            <a:ext cx="3872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600" b="1" dirty="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Regional Amazonia</a:t>
            </a:r>
            <a:endParaRPr sz="16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6400" y="1905000"/>
            <a:ext cx="1919599" cy="45719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22"/>
          <p:cNvSpPr txBox="1"/>
          <p:nvPr/>
        </p:nvSpPr>
        <p:spPr>
          <a:xfrm>
            <a:off x="8831567" y="5885054"/>
            <a:ext cx="254683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000" spc="-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REGIONAL AMAZONIA</a:t>
            </a:r>
            <a:endParaRPr sz="1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000" b="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</a:t>
            </a:r>
            <a:r>
              <a:rPr sz="1000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Calle</a:t>
            </a:r>
            <a:r>
              <a:rPr sz="1000" b="0" spc="-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s-CO" sz="1000" b="0" spc="-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14 Sur </a:t>
            </a:r>
            <a:r>
              <a:rPr sz="1000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No.1</a:t>
            </a:r>
            <a:r>
              <a:rPr lang="es-CO" sz="1000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1- 295              amazonia@agencia</a:t>
            </a:r>
            <a:r>
              <a:rPr lang="es-CO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logistica.gov.co</a:t>
            </a:r>
            <a:r>
              <a:rPr lang="es-CO" sz="1000" b="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sz="1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26"/>
          <p:cNvSpPr txBox="1"/>
          <p:nvPr/>
        </p:nvSpPr>
        <p:spPr>
          <a:xfrm>
            <a:off x="176929" y="1094924"/>
            <a:ext cx="43628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O" b="1" dirty="0">
                <a:solidFill>
                  <a:srgbClr val="FFFFFF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AUDIENCIA PÚBLICA  RENDICIÓN DE  CUENTAS Vigencia 2020</a:t>
            </a:r>
            <a:endParaRPr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9"/>
          <p:cNvSpPr/>
          <p:nvPr/>
        </p:nvSpPr>
        <p:spPr>
          <a:xfrm>
            <a:off x="5791200" y="2443276"/>
            <a:ext cx="173253" cy="1732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0"/>
          <p:cNvSpPr/>
          <p:nvPr/>
        </p:nvSpPr>
        <p:spPr>
          <a:xfrm>
            <a:off x="5791200" y="2738885"/>
            <a:ext cx="173253" cy="1732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1"/>
          <p:cNvSpPr/>
          <p:nvPr/>
        </p:nvSpPr>
        <p:spPr>
          <a:xfrm>
            <a:off x="5791200" y="2997860"/>
            <a:ext cx="173253" cy="1732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CuadroTexto 41"/>
          <p:cNvSpPr txBox="1"/>
          <p:nvPr/>
        </p:nvSpPr>
        <p:spPr>
          <a:xfrm>
            <a:off x="5927767" y="2140137"/>
            <a:ext cx="1031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25" dirty="0">
                <a:solidFill>
                  <a:srgbClr val="21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</a:t>
            </a:r>
            <a:r>
              <a:rPr lang="es-CO" sz="1000" b="1" dirty="0">
                <a:solidFill>
                  <a:srgbClr val="21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000" b="1" spc="15" dirty="0">
                <a:solidFill>
                  <a:srgbClr val="21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000" b="1" spc="-10" dirty="0">
                <a:solidFill>
                  <a:srgbClr val="21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978396" y="2432062"/>
            <a:ext cx="92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</a:t>
            </a:r>
            <a:endParaRPr lang="es-CO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954250" y="2678283"/>
            <a:ext cx="197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5969881" y="2954179"/>
            <a:ext cx="1359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lang="es-CO" sz="1000" b="1" spc="-15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 atendidos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38"/>
          <p:cNvSpPr txBox="1"/>
          <p:nvPr/>
        </p:nvSpPr>
        <p:spPr>
          <a:xfrm>
            <a:off x="5978395" y="270240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Abastecidas</a:t>
            </a:r>
            <a:endParaRPr lang="es-CO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19"/>
          <p:cNvSpPr/>
          <p:nvPr/>
        </p:nvSpPr>
        <p:spPr>
          <a:xfrm>
            <a:off x="7972664" y="2423206"/>
            <a:ext cx="173253" cy="1732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CuadroTexto 38"/>
          <p:cNvSpPr txBox="1"/>
          <p:nvPr/>
        </p:nvSpPr>
        <p:spPr>
          <a:xfrm>
            <a:off x="8270409" y="2437317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Financieros</a:t>
            </a:r>
          </a:p>
        </p:txBody>
      </p:sp>
      <p:sp>
        <p:nvSpPr>
          <p:cNvPr id="49" name="object 19"/>
          <p:cNvSpPr/>
          <p:nvPr/>
        </p:nvSpPr>
        <p:spPr>
          <a:xfrm>
            <a:off x="7980147" y="2683538"/>
            <a:ext cx="173253" cy="1732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CuadroTexto 38"/>
          <p:cNvSpPr txBox="1"/>
          <p:nvPr/>
        </p:nvSpPr>
        <p:spPr>
          <a:xfrm>
            <a:off x="8300167" y="2665917"/>
            <a:ext cx="615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  <a:endParaRPr lang="es-CO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19"/>
          <p:cNvSpPr/>
          <p:nvPr/>
        </p:nvSpPr>
        <p:spPr>
          <a:xfrm>
            <a:off x="7980147" y="2971800"/>
            <a:ext cx="173253" cy="1732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CuadroTexto 38"/>
          <p:cNvSpPr txBox="1"/>
          <p:nvPr/>
        </p:nvSpPr>
        <p:spPr>
          <a:xfrm>
            <a:off x="8259154" y="2954179"/>
            <a:ext cx="2215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 en Planes de Gestión</a:t>
            </a:r>
            <a:endParaRPr lang="es-CO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9183" y="501829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090765" y="696708"/>
            <a:ext cx="202120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023686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6" y="212833"/>
                </a:lnTo>
                <a:lnTo>
                  <a:pt x="313325" y="252998"/>
                </a:lnTo>
                <a:lnTo>
                  <a:pt x="287034" y="287026"/>
                </a:lnTo>
                <a:lnTo>
                  <a:pt x="253005" y="313316"/>
                </a:lnTo>
                <a:lnTo>
                  <a:pt x="212841" y="330264"/>
                </a:lnTo>
                <a:lnTo>
                  <a:pt x="168148" y="336270"/>
                </a:lnTo>
                <a:lnTo>
                  <a:pt x="123444" y="330264"/>
                </a:lnTo>
                <a:lnTo>
                  <a:pt x="83276" y="313316"/>
                </a:lnTo>
                <a:lnTo>
                  <a:pt x="49245" y="287026"/>
                </a:lnTo>
                <a:lnTo>
                  <a:pt x="22955" y="252998"/>
                </a:lnTo>
                <a:lnTo>
                  <a:pt x="6005" y="212833"/>
                </a:lnTo>
                <a:lnTo>
                  <a:pt x="0" y="168135"/>
                </a:lnTo>
                <a:lnTo>
                  <a:pt x="6005" y="123436"/>
                </a:lnTo>
                <a:lnTo>
                  <a:pt x="22955" y="83272"/>
                </a:lnTo>
                <a:lnTo>
                  <a:pt x="49245" y="49244"/>
                </a:lnTo>
                <a:lnTo>
                  <a:pt x="83276" y="22954"/>
                </a:lnTo>
                <a:lnTo>
                  <a:pt x="123444" y="6005"/>
                </a:lnTo>
                <a:lnTo>
                  <a:pt x="168148" y="0"/>
                </a:lnTo>
                <a:lnTo>
                  <a:pt x="212841" y="6005"/>
                </a:lnTo>
                <a:lnTo>
                  <a:pt x="253005" y="22954"/>
                </a:lnTo>
                <a:lnTo>
                  <a:pt x="287034" y="49244"/>
                </a:lnTo>
                <a:lnTo>
                  <a:pt x="313325" y="83272"/>
                </a:lnTo>
                <a:lnTo>
                  <a:pt x="330276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58141" y="595647"/>
            <a:ext cx="5684520" cy="733425"/>
          </a:xfrm>
          <a:custGeom>
            <a:avLst/>
            <a:gdLst/>
            <a:ahLst/>
            <a:cxnLst/>
            <a:rect l="l" t="t" r="r" b="b"/>
            <a:pathLst>
              <a:path w="5684520" h="733425">
                <a:moveTo>
                  <a:pt x="5213350" y="0"/>
                </a:moveTo>
                <a:lnTo>
                  <a:pt x="0" y="13055"/>
                </a:lnTo>
                <a:lnTo>
                  <a:pt x="0" y="732993"/>
                </a:lnTo>
                <a:lnTo>
                  <a:pt x="5284266" y="719937"/>
                </a:lnTo>
                <a:lnTo>
                  <a:pt x="5684481" y="403796"/>
                </a:lnTo>
                <a:lnTo>
                  <a:pt x="521335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641857" y="820365"/>
            <a:ext cx="53507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600" dirty="0">
                <a:solidFill>
                  <a:srgbClr val="FFFFFF"/>
                </a:solidFill>
                <a:latin typeface="Arial Black"/>
                <a:cs typeface="Arial Black"/>
              </a:rPr>
              <a:t>HOMBRES ATENDIDOS</a:t>
            </a:r>
          </a:p>
        </p:txBody>
      </p:sp>
      <p:sp>
        <p:nvSpPr>
          <p:cNvPr id="14" name="object 14"/>
          <p:cNvSpPr/>
          <p:nvPr/>
        </p:nvSpPr>
        <p:spPr>
          <a:xfrm>
            <a:off x="5543457" y="1350780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9033" y="1570711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75898" y="1427773"/>
            <a:ext cx="923290" cy="106045"/>
          </a:xfrm>
          <a:custGeom>
            <a:avLst/>
            <a:gdLst/>
            <a:ahLst/>
            <a:cxnLst/>
            <a:rect l="l" t="t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CuadroTexto 14">
            <a:extLst>
              <a:ext uri="{FF2B5EF4-FFF2-40B4-BE49-F238E27FC236}">
                <a16:creationId xmlns="" xmlns:a16="http://schemas.microsoft.com/office/drawing/2014/main" id="{EDDA184E-39AA-4E27-9C38-44D97965DF87}"/>
              </a:ext>
            </a:extLst>
          </p:cNvPr>
          <p:cNvSpPr txBox="1"/>
          <p:nvPr/>
        </p:nvSpPr>
        <p:spPr>
          <a:xfrm>
            <a:off x="2320343" y="2494955"/>
            <a:ext cx="175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CADS</a:t>
            </a:r>
          </a:p>
          <a:p>
            <a:pPr algn="ctr"/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Víveres secos</a:t>
            </a:r>
          </a:p>
        </p:txBody>
      </p:sp>
      <p:sp>
        <p:nvSpPr>
          <p:cNvPr id="21" name="CuadroTexto 15">
            <a:extLst>
              <a:ext uri="{FF2B5EF4-FFF2-40B4-BE49-F238E27FC236}">
                <a16:creationId xmlns="" xmlns:a16="http://schemas.microsoft.com/office/drawing/2014/main" id="{7B129FF2-8EF0-400D-990C-2D070D907BAE}"/>
              </a:ext>
            </a:extLst>
          </p:cNvPr>
          <p:cNvSpPr txBox="1"/>
          <p:nvPr/>
        </p:nvSpPr>
        <p:spPr>
          <a:xfrm>
            <a:off x="5337622" y="2494955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CATERING</a:t>
            </a:r>
          </a:p>
          <a:p>
            <a:pPr algn="ctr"/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Comida caliente</a:t>
            </a:r>
          </a:p>
        </p:txBody>
      </p:sp>
      <p:sp>
        <p:nvSpPr>
          <p:cNvPr id="22" name="CuadroTexto 20">
            <a:extLst>
              <a:ext uri="{FF2B5EF4-FFF2-40B4-BE49-F238E27FC236}">
                <a16:creationId xmlns="" xmlns:a16="http://schemas.microsoft.com/office/drawing/2014/main" id="{555D5C3C-F4E5-4517-92AD-138420F993A3}"/>
              </a:ext>
            </a:extLst>
          </p:cNvPr>
          <p:cNvSpPr txBox="1"/>
          <p:nvPr/>
        </p:nvSpPr>
        <p:spPr>
          <a:xfrm>
            <a:off x="8416173" y="2462298"/>
            <a:ext cx="1789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Total hombres</a:t>
            </a:r>
          </a:p>
          <a:p>
            <a:pPr algn="ctr"/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Atendidos</a:t>
            </a:r>
          </a:p>
        </p:txBody>
      </p:sp>
      <p:sp>
        <p:nvSpPr>
          <p:cNvPr id="23" name="Flecha abajo 5"/>
          <p:cNvSpPr/>
          <p:nvPr/>
        </p:nvSpPr>
        <p:spPr>
          <a:xfrm>
            <a:off x="2907162" y="3280041"/>
            <a:ext cx="640235" cy="76892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859" y="3262516"/>
            <a:ext cx="676715" cy="786452"/>
          </a:xfrm>
          <a:prstGeom prst="rect">
            <a:avLst/>
          </a:prstGeom>
        </p:spPr>
      </p:pic>
      <p:pic>
        <p:nvPicPr>
          <p:cNvPr id="25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464" y="4376174"/>
            <a:ext cx="1914310" cy="725487"/>
          </a:xfrm>
          <a:prstGeom prst="rect">
            <a:avLst/>
          </a:prstGeom>
        </p:spPr>
      </p:pic>
      <p:pic>
        <p:nvPicPr>
          <p:cNvPr id="26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290" y="3280041"/>
            <a:ext cx="676715" cy="786452"/>
          </a:xfrm>
          <a:prstGeom prst="rect">
            <a:avLst/>
          </a:prstGeom>
        </p:spPr>
      </p:pic>
      <p:pic>
        <p:nvPicPr>
          <p:cNvPr id="27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559" y="4369474"/>
            <a:ext cx="1914310" cy="725487"/>
          </a:xfrm>
          <a:prstGeom prst="rect">
            <a:avLst/>
          </a:prstGeom>
        </p:spPr>
      </p:pic>
      <p:pic>
        <p:nvPicPr>
          <p:cNvPr id="28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647" y="4369473"/>
            <a:ext cx="1914310" cy="725487"/>
          </a:xfrm>
          <a:prstGeom prst="rect">
            <a:avLst/>
          </a:prstGeom>
        </p:spPr>
      </p:pic>
      <p:sp>
        <p:nvSpPr>
          <p:cNvPr id="29" name="Rectángulo 11"/>
          <p:cNvSpPr/>
          <p:nvPr/>
        </p:nvSpPr>
        <p:spPr>
          <a:xfrm>
            <a:off x="8850275" y="4409053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2.946.595</a:t>
            </a:r>
          </a:p>
          <a:p>
            <a:pPr algn="ctr"/>
            <a:r>
              <a:rPr lang="es-CO" dirty="0"/>
              <a:t>Hombres</a:t>
            </a:r>
          </a:p>
        </p:txBody>
      </p:sp>
      <p:sp>
        <p:nvSpPr>
          <p:cNvPr id="30" name="Rectángulo 11"/>
          <p:cNvSpPr/>
          <p:nvPr/>
        </p:nvSpPr>
        <p:spPr>
          <a:xfrm>
            <a:off x="2650189" y="4415751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1.822.107</a:t>
            </a:r>
          </a:p>
          <a:p>
            <a:pPr algn="ctr"/>
            <a:r>
              <a:rPr lang="es-CO" dirty="0"/>
              <a:t>Hombres</a:t>
            </a:r>
          </a:p>
        </p:txBody>
      </p:sp>
      <p:sp>
        <p:nvSpPr>
          <p:cNvPr id="31" name="Rectángulo 11"/>
          <p:cNvSpPr/>
          <p:nvPr/>
        </p:nvSpPr>
        <p:spPr>
          <a:xfrm>
            <a:off x="5891850" y="4409050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1.124.488</a:t>
            </a:r>
          </a:p>
          <a:p>
            <a:pPr algn="ctr"/>
            <a:r>
              <a:rPr lang="es-CO" dirty="0"/>
              <a:t>Hombres</a:t>
            </a:r>
          </a:p>
        </p:txBody>
      </p:sp>
    </p:spTree>
    <p:extLst>
      <p:ext uri="{BB962C8B-B14F-4D97-AF65-F5344CB8AC3E}">
        <p14:creationId xmlns:p14="http://schemas.microsoft.com/office/powerpoint/2010/main" val="11463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30000" r="11692" b="13333"/>
          <a:stretch/>
        </p:blipFill>
        <p:spPr>
          <a:xfrm>
            <a:off x="5010385" y="1701572"/>
            <a:ext cx="5576484" cy="31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/>
          <p:nvPr/>
        </p:nvSpPr>
        <p:spPr>
          <a:xfrm>
            <a:off x="330878" y="0"/>
            <a:ext cx="2021839" cy="1595120"/>
          </a:xfrm>
          <a:custGeom>
            <a:avLst/>
            <a:gdLst/>
            <a:ahLst/>
            <a:cxnLst/>
            <a:rect l="l" t="t" r="r" b="b"/>
            <a:pathLst>
              <a:path w="2021839" h="1595120">
                <a:moveTo>
                  <a:pt x="2021293" y="0"/>
                </a:moveTo>
                <a:lnTo>
                  <a:pt x="904773" y="0"/>
                </a:lnTo>
                <a:lnTo>
                  <a:pt x="0" y="1594713"/>
                </a:lnTo>
                <a:lnTo>
                  <a:pt x="1078014" y="1594713"/>
                </a:lnTo>
                <a:lnTo>
                  <a:pt x="20212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522" y="0"/>
            <a:ext cx="2772410" cy="2874645"/>
          </a:xfrm>
          <a:custGeom>
            <a:avLst/>
            <a:gdLst/>
            <a:ahLst/>
            <a:cxnLst/>
            <a:rect l="l" t="t" r="r" b="b"/>
            <a:pathLst>
              <a:path w="2772410" h="2874645">
                <a:moveTo>
                  <a:pt x="2772067" y="0"/>
                </a:moveTo>
                <a:lnTo>
                  <a:pt x="1655533" y="0"/>
                </a:lnTo>
                <a:lnTo>
                  <a:pt x="0" y="2874251"/>
                </a:lnTo>
                <a:lnTo>
                  <a:pt x="1078026" y="2874251"/>
                </a:lnTo>
                <a:lnTo>
                  <a:pt x="2772067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7203" y="360969"/>
            <a:ext cx="2208692" cy="3677631"/>
          </a:xfrm>
          <a:custGeom>
            <a:avLst/>
            <a:gdLst/>
            <a:ahLst/>
            <a:cxnLst/>
            <a:rect l="l" t="t" r="r" b="b"/>
            <a:pathLst>
              <a:path w="2656840" h="2908300">
                <a:moveTo>
                  <a:pt x="2656573" y="0"/>
                </a:moveTo>
                <a:lnTo>
                  <a:pt x="1540052" y="0"/>
                </a:lnTo>
                <a:lnTo>
                  <a:pt x="0" y="2907817"/>
                </a:lnTo>
                <a:lnTo>
                  <a:pt x="1078039" y="2907817"/>
                </a:lnTo>
                <a:lnTo>
                  <a:pt x="2656573" y="0"/>
                </a:lnTo>
                <a:close/>
              </a:path>
            </a:pathLst>
          </a:custGeom>
          <a:solidFill>
            <a:srgbClr val="27AAE1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130" y="4453425"/>
            <a:ext cx="2464435" cy="2397125"/>
          </a:xfrm>
          <a:custGeom>
            <a:avLst/>
            <a:gdLst/>
            <a:ahLst/>
            <a:cxnLst/>
            <a:rect l="l" t="t" r="r" b="b"/>
            <a:pathLst>
              <a:path w="2464435" h="2397125">
                <a:moveTo>
                  <a:pt x="2464079" y="0"/>
                </a:moveTo>
                <a:lnTo>
                  <a:pt x="1347533" y="0"/>
                </a:lnTo>
                <a:lnTo>
                  <a:pt x="0" y="2396693"/>
                </a:lnTo>
                <a:lnTo>
                  <a:pt x="1078026" y="2396693"/>
                </a:lnTo>
                <a:lnTo>
                  <a:pt x="24640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908" y="683896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1696" y="0"/>
            <a:ext cx="2709058" cy="6850391"/>
          </a:xfrm>
          <a:custGeom>
            <a:avLst/>
            <a:gdLst/>
            <a:ahLst/>
            <a:cxnLst/>
            <a:rect l="l" t="t" r="r" b="b"/>
            <a:pathLst>
              <a:path w="3668395" h="6727825">
                <a:moveTo>
                  <a:pt x="0" y="6727723"/>
                </a:moveTo>
                <a:lnTo>
                  <a:pt x="3667874" y="0"/>
                </a:lnTo>
              </a:path>
            </a:pathLst>
          </a:custGeom>
          <a:ln w="38099">
            <a:solidFill>
              <a:srgbClr val="A7A9A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437" y="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0632" y="1336899"/>
            <a:ext cx="3873748" cy="288925"/>
          </a:xfrm>
          <a:custGeom>
            <a:avLst/>
            <a:gdLst/>
            <a:ahLst/>
            <a:cxnLst/>
            <a:rect l="l" t="t" r="r" b="b"/>
            <a:pathLst>
              <a:path w="3436620" h="288925">
                <a:moveTo>
                  <a:pt x="3436213" y="0"/>
                </a:moveTo>
                <a:lnTo>
                  <a:pt x="192493" y="0"/>
                </a:lnTo>
                <a:lnTo>
                  <a:pt x="0" y="288759"/>
                </a:lnTo>
                <a:lnTo>
                  <a:pt x="3234080" y="288759"/>
                </a:lnTo>
                <a:lnTo>
                  <a:pt x="343621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80529" y="1278546"/>
            <a:ext cx="1439626" cy="3738757"/>
          </a:xfrm>
          <a:custGeom>
            <a:avLst/>
            <a:gdLst/>
            <a:ahLst/>
            <a:cxnLst/>
            <a:rect l="l" t="t" r="r" b="b"/>
            <a:pathLst>
              <a:path w="2059940" h="3640454">
                <a:moveTo>
                  <a:pt x="1672183" y="0"/>
                </a:moveTo>
                <a:lnTo>
                  <a:pt x="0" y="3639896"/>
                </a:lnTo>
                <a:lnTo>
                  <a:pt x="413880" y="3635273"/>
                </a:lnTo>
                <a:lnTo>
                  <a:pt x="2059800" y="44754"/>
                </a:lnTo>
                <a:lnTo>
                  <a:pt x="1672183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54993" y="1278546"/>
            <a:ext cx="478790" cy="353060"/>
          </a:xfrm>
          <a:custGeom>
            <a:avLst/>
            <a:gdLst/>
            <a:ahLst/>
            <a:cxnLst/>
            <a:rect l="l" t="t" r="r" b="b"/>
            <a:pathLst>
              <a:path w="478790" h="353059">
                <a:moveTo>
                  <a:pt x="478650" y="0"/>
                </a:moveTo>
                <a:lnTo>
                  <a:pt x="0" y="352767"/>
                </a:lnTo>
                <a:lnTo>
                  <a:pt x="327253" y="352767"/>
                </a:lnTo>
                <a:lnTo>
                  <a:pt x="47865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3574" y="5698152"/>
            <a:ext cx="935355" cy="1160145"/>
          </a:xfrm>
          <a:custGeom>
            <a:avLst/>
            <a:gdLst/>
            <a:ahLst/>
            <a:cxnLst/>
            <a:rect l="l" t="t" r="r" b="b"/>
            <a:pathLst>
              <a:path w="935354" h="1160145">
                <a:moveTo>
                  <a:pt x="935266" y="0"/>
                </a:moveTo>
                <a:lnTo>
                  <a:pt x="521373" y="0"/>
                </a:lnTo>
                <a:lnTo>
                  <a:pt x="0" y="1159852"/>
                </a:lnTo>
                <a:lnTo>
                  <a:pt x="406653" y="1159852"/>
                </a:lnTo>
                <a:lnTo>
                  <a:pt x="93526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7203" y="5081974"/>
            <a:ext cx="5805379" cy="1034658"/>
          </a:xfrm>
          <a:custGeom>
            <a:avLst/>
            <a:gdLst/>
            <a:ahLst/>
            <a:cxnLst/>
            <a:rect l="l" t="t" r="r" b="b"/>
            <a:pathLst>
              <a:path w="5982970" h="727075">
                <a:moveTo>
                  <a:pt x="5982830" y="0"/>
                </a:moveTo>
                <a:lnTo>
                  <a:pt x="317639" y="0"/>
                </a:lnTo>
                <a:lnTo>
                  <a:pt x="0" y="726719"/>
                </a:lnTo>
                <a:lnTo>
                  <a:pt x="5651627" y="726719"/>
                </a:lnTo>
                <a:lnTo>
                  <a:pt x="5982830" y="0"/>
                </a:lnTo>
                <a:close/>
              </a:path>
            </a:pathLst>
          </a:custGeom>
          <a:solidFill>
            <a:srgbClr val="E6E7E8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15879" y="4942776"/>
            <a:ext cx="5828321" cy="52770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s-ES" sz="3200" b="1" spc="-5" dirty="0">
                <a:latin typeface="Calibri (cuerpo)"/>
                <a:cs typeface="Arial Black"/>
              </a:rPr>
              <a:t>INFORMACIÓN FINANCIERA</a:t>
            </a:r>
            <a:endParaRPr lang="es-CO" sz="3200" b="1" spc="-5" dirty="0">
              <a:latin typeface="Calibri (cuerpo)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73796" y="115341"/>
            <a:ext cx="608012" cy="361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3783" y="227004"/>
            <a:ext cx="1014898" cy="210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2350201"/>
            <a:ext cx="1813560" cy="4326890"/>
          </a:xfrm>
          <a:custGeom>
            <a:avLst/>
            <a:gdLst/>
            <a:ahLst/>
            <a:cxnLst/>
            <a:rect l="l" t="t" r="r" b="b"/>
            <a:pathLst>
              <a:path w="1813560" h="4326890">
                <a:moveTo>
                  <a:pt x="937260" y="1188821"/>
                </a:moveTo>
                <a:lnTo>
                  <a:pt x="0" y="2861157"/>
                </a:lnTo>
                <a:lnTo>
                  <a:pt x="0" y="4326648"/>
                </a:lnTo>
                <a:lnTo>
                  <a:pt x="1813166" y="1217688"/>
                </a:lnTo>
                <a:lnTo>
                  <a:pt x="937260" y="1188821"/>
                </a:lnTo>
                <a:close/>
              </a:path>
              <a:path w="1813560" h="4326890">
                <a:moveTo>
                  <a:pt x="0" y="0"/>
                </a:moveTo>
                <a:lnTo>
                  <a:pt x="0" y="1801533"/>
                </a:lnTo>
                <a:lnTo>
                  <a:pt x="889139" y="88201"/>
                </a:lnTo>
                <a:lnTo>
                  <a:pt x="0" y="0"/>
                </a:lnTo>
                <a:close/>
              </a:path>
            </a:pathLst>
          </a:custGeom>
          <a:solidFill>
            <a:srgbClr val="27AAE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2797876"/>
            <a:ext cx="3982085" cy="1331595"/>
          </a:xfrm>
          <a:custGeom>
            <a:avLst/>
            <a:gdLst/>
            <a:ahLst/>
            <a:cxnLst/>
            <a:rect l="l" t="t" r="r" b="b"/>
            <a:pathLst>
              <a:path w="3982085" h="1331595">
                <a:moveTo>
                  <a:pt x="0" y="0"/>
                </a:moveTo>
                <a:lnTo>
                  <a:pt x="2650553" y="0"/>
                </a:lnTo>
                <a:lnTo>
                  <a:pt x="3981996" y="1331442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3287585"/>
            <a:ext cx="3498850" cy="915669"/>
          </a:xfrm>
          <a:custGeom>
            <a:avLst/>
            <a:gdLst/>
            <a:ahLst/>
            <a:cxnLst/>
            <a:rect l="l" t="t" r="r" b="b"/>
            <a:pathLst>
              <a:path w="3498850" h="915670">
                <a:moveTo>
                  <a:pt x="0" y="915581"/>
                </a:moveTo>
                <a:lnTo>
                  <a:pt x="2583167" y="915581"/>
                </a:lnTo>
                <a:lnTo>
                  <a:pt x="3498748" y="0"/>
                </a:lnTo>
              </a:path>
            </a:pathLst>
          </a:custGeom>
          <a:ln w="1269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20 CuadroTexto"/>
          <p:cNvSpPr txBox="1"/>
          <p:nvPr/>
        </p:nvSpPr>
        <p:spPr>
          <a:xfrm>
            <a:off x="4546739" y="627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15879" y="5464314"/>
            <a:ext cx="533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 (cuerpo)"/>
              </a:rPr>
              <a:t>PD. Yuri Andrea Torres Audor</a:t>
            </a:r>
          </a:p>
          <a:p>
            <a:r>
              <a:rPr lang="es-ES" sz="2000" dirty="0">
                <a:latin typeface="Calibri (cuerpo)"/>
              </a:rPr>
              <a:t>Coordinadora de Área </a:t>
            </a:r>
            <a:endParaRPr lang="es-CO" sz="20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7471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853" y="525936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0426" y="593918"/>
            <a:ext cx="35770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/>
              <a:t>INFORMACIÓN FINANCIERA 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 txBox="1">
            <a:spLocks/>
          </p:cNvSpPr>
          <p:nvPr/>
        </p:nvSpPr>
        <p:spPr>
          <a:xfrm>
            <a:off x="1122357" y="1324813"/>
            <a:ext cx="9849958" cy="259045"/>
          </a:xfrm>
          <a:prstGeom prst="rect">
            <a:avLst/>
          </a:prstGeom>
          <a:solidFill>
            <a:srgbClr val="0099FF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s-CO" sz="1600" dirty="0"/>
              <a:t>Balance General 2019 – 2020 Activo a 31 de Diciembre (Mill. de $)</a:t>
            </a:r>
          </a:p>
        </p:txBody>
      </p:sp>
      <p:graphicFrame>
        <p:nvGraphicFramePr>
          <p:cNvPr id="1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87969"/>
              </p:ext>
            </p:extLst>
          </p:nvPr>
        </p:nvGraphicFramePr>
        <p:xfrm>
          <a:off x="1122357" y="1657911"/>
          <a:ext cx="9870601" cy="474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7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7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72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741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 CORRIENTE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6.527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7.347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 Caja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 Bancos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1316 Venta de bienes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 Otras cuentas por cobrar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1.884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1.595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 Cuentas de difícil cobro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1386 Deterioro acumulado cuentas por cobrar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1510 Inventario mercancías en existencia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3.722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4.894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1512 Inventario materia prima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1514 Materiales y suministros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 Menos provisión de inventarios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 NO CORRIENTE</a:t>
                      </a:r>
                      <a:endParaRPr kumimoji="0" lang="es-A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3.997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1224 De renta variable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Propiedad planta y equipo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6.409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6.364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1685 Menos depreciación acumulada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-2.153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-2.367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Otros activos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6599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 Menos amortización acumulada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74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ACTIVO</a:t>
                      </a:r>
                      <a:endParaRPr kumimoji="0" lang="es-A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10.786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11.344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9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7620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853" y="525936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6732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 txBox="1">
            <a:spLocks/>
          </p:cNvSpPr>
          <p:nvPr/>
        </p:nvSpPr>
        <p:spPr>
          <a:xfrm>
            <a:off x="1143000" y="1219200"/>
            <a:ext cx="9601200" cy="259045"/>
          </a:xfrm>
          <a:prstGeom prst="rect">
            <a:avLst/>
          </a:prstGeom>
          <a:solidFill>
            <a:srgbClr val="0099FF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s-CO" sz="1600" dirty="0"/>
              <a:t>Balance General 2019 – 2020 Pasivo a 31 de Diciembre (Mill. de $)</a:t>
            </a:r>
          </a:p>
        </p:txBody>
      </p:sp>
      <p:sp>
        <p:nvSpPr>
          <p:cNvPr id="17" name="object 7"/>
          <p:cNvSpPr txBox="1">
            <a:spLocks noGrp="1"/>
          </p:cNvSpPr>
          <p:nvPr>
            <p:ph type="title"/>
          </p:nvPr>
        </p:nvSpPr>
        <p:spPr>
          <a:xfrm>
            <a:off x="943218" y="615750"/>
            <a:ext cx="35700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/>
              <a:t>INFORMACIÓN FINANCIERA </a:t>
            </a:r>
            <a:endParaRPr spc="-15" dirty="0"/>
          </a:p>
        </p:txBody>
      </p:sp>
      <p:graphicFrame>
        <p:nvGraphicFramePr>
          <p:cNvPr id="14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22956"/>
              </p:ext>
            </p:extLst>
          </p:nvPr>
        </p:nvGraphicFramePr>
        <p:xfrm>
          <a:off x="1143000" y="1524000"/>
          <a:ext cx="9601200" cy="4892642"/>
        </p:xfrm>
        <a:graphic>
          <a:graphicData uri="http://schemas.openxmlformats.org/drawingml/2006/table">
            <a:tbl>
              <a:tblPr/>
              <a:tblGrid>
                <a:gridCol w="5029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1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21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72000" marR="72000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 CORRIENTE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4.743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sng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-40%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2401 Adquisición de bienes y servicios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4.502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2.607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2407 Recursos a favor de terceros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2424 Descuentos de nomina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2436 Retención en la fuente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2440 Impuestos, contribuciones, tasas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2445 Impuesto al valor agregado IVA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2490 Otras cuentas por pagar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2511 Beneficios a empleados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2902 Recursos recibidos en administración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 NO CORRIENTE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1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-86%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2511 Beneficios a empleados – Cesantías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-86%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-40%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8.491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3105 Capital institucional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3.651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6.158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3109 Resultado de ejercicios anteriores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 Resultados del Ejercicio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2.332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PATRIMONIO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8.491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7940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PASIVO + PATRIMONIO</a:t>
                      </a:r>
                    </a:p>
                  </a:txBody>
                  <a:tcPr marL="72000" marR="7200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10.786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11.344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101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853" y="525936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5775" y="582691"/>
            <a:ext cx="36462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/>
              <a:t>INFORMACIÓN FINANCIERA 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>
            <a:spLocks/>
          </p:cNvSpPr>
          <p:nvPr/>
        </p:nvSpPr>
        <p:spPr>
          <a:xfrm>
            <a:off x="1132921" y="1268275"/>
            <a:ext cx="9926158" cy="289823"/>
          </a:xfrm>
          <a:prstGeom prst="rect">
            <a:avLst/>
          </a:prstGeom>
          <a:solidFill>
            <a:srgbClr val="0099FF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s-CO" dirty="0"/>
              <a:t>Estado de Resultados 2020 – 2019 A 31 de Diciembre (Mill. de $)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7344"/>
              </p:ext>
            </p:extLst>
          </p:nvPr>
        </p:nvGraphicFramePr>
        <p:xfrm>
          <a:off x="550105" y="1742659"/>
          <a:ext cx="10931229" cy="4433184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282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212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DETALLE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CAD´S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COMEDORES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VARIACION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0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7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 Operacional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18.052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18.770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$13.582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$12.792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31.634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31.562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79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Costo de 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15.173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15.920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$12.927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$11.802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28.101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27.721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79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 Utilidad Bruta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2.879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2.851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655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990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-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-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3.534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3.841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9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Gastos de administración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868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778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650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700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1.518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1.478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651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Provisión, Agotamiento, Amortización.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69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71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53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60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122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131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97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Otros gastos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8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16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25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1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79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 Utilidad Operacional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1.933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2.001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       64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230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-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-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1.869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2.231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579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Otros Ingresos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-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501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102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501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102 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5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UTILIDAD NETA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$1.933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$2.001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-$     64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230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501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102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2.370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$    2.332 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5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853" y="525936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5775" y="604040"/>
            <a:ext cx="35770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/>
              <a:t>INFORMACIÓN FINANCIERA 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 txBox="1">
            <a:spLocks/>
          </p:cNvSpPr>
          <p:nvPr/>
        </p:nvSpPr>
        <p:spPr>
          <a:xfrm>
            <a:off x="1066800" y="1219200"/>
            <a:ext cx="9753598" cy="259045"/>
          </a:xfrm>
          <a:prstGeom prst="rect">
            <a:avLst/>
          </a:prstGeom>
          <a:solidFill>
            <a:srgbClr val="0099FF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s-CO" sz="1600" dirty="0"/>
              <a:t>Información Presupuestal A 31 de Diciembre de 2020 (Mill. de $)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97" y="1524000"/>
            <a:ext cx="10520304" cy="48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30000" r="11692" b="13333"/>
          <a:stretch/>
        </p:blipFill>
        <p:spPr>
          <a:xfrm>
            <a:off x="5010385" y="1701572"/>
            <a:ext cx="5576484" cy="31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/>
          <p:nvPr/>
        </p:nvSpPr>
        <p:spPr>
          <a:xfrm>
            <a:off x="330878" y="0"/>
            <a:ext cx="2021839" cy="1595120"/>
          </a:xfrm>
          <a:custGeom>
            <a:avLst/>
            <a:gdLst/>
            <a:ahLst/>
            <a:cxnLst/>
            <a:rect l="l" t="t" r="r" b="b"/>
            <a:pathLst>
              <a:path w="2021839" h="1595120">
                <a:moveTo>
                  <a:pt x="2021293" y="0"/>
                </a:moveTo>
                <a:lnTo>
                  <a:pt x="904773" y="0"/>
                </a:lnTo>
                <a:lnTo>
                  <a:pt x="0" y="1594713"/>
                </a:lnTo>
                <a:lnTo>
                  <a:pt x="1078014" y="1594713"/>
                </a:lnTo>
                <a:lnTo>
                  <a:pt x="20212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522" y="0"/>
            <a:ext cx="2772410" cy="2874645"/>
          </a:xfrm>
          <a:custGeom>
            <a:avLst/>
            <a:gdLst/>
            <a:ahLst/>
            <a:cxnLst/>
            <a:rect l="l" t="t" r="r" b="b"/>
            <a:pathLst>
              <a:path w="2772410" h="2874645">
                <a:moveTo>
                  <a:pt x="2772067" y="0"/>
                </a:moveTo>
                <a:lnTo>
                  <a:pt x="1655533" y="0"/>
                </a:lnTo>
                <a:lnTo>
                  <a:pt x="0" y="2874251"/>
                </a:lnTo>
                <a:lnTo>
                  <a:pt x="1078026" y="2874251"/>
                </a:lnTo>
                <a:lnTo>
                  <a:pt x="2772067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7203" y="360969"/>
            <a:ext cx="2208692" cy="3677631"/>
          </a:xfrm>
          <a:custGeom>
            <a:avLst/>
            <a:gdLst/>
            <a:ahLst/>
            <a:cxnLst/>
            <a:rect l="l" t="t" r="r" b="b"/>
            <a:pathLst>
              <a:path w="2656840" h="2908300">
                <a:moveTo>
                  <a:pt x="2656573" y="0"/>
                </a:moveTo>
                <a:lnTo>
                  <a:pt x="1540052" y="0"/>
                </a:lnTo>
                <a:lnTo>
                  <a:pt x="0" y="2907817"/>
                </a:lnTo>
                <a:lnTo>
                  <a:pt x="1078039" y="2907817"/>
                </a:lnTo>
                <a:lnTo>
                  <a:pt x="2656573" y="0"/>
                </a:lnTo>
                <a:close/>
              </a:path>
            </a:pathLst>
          </a:custGeom>
          <a:solidFill>
            <a:srgbClr val="27AAE1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130" y="4453425"/>
            <a:ext cx="2464435" cy="2397125"/>
          </a:xfrm>
          <a:custGeom>
            <a:avLst/>
            <a:gdLst/>
            <a:ahLst/>
            <a:cxnLst/>
            <a:rect l="l" t="t" r="r" b="b"/>
            <a:pathLst>
              <a:path w="2464435" h="2397125">
                <a:moveTo>
                  <a:pt x="2464079" y="0"/>
                </a:moveTo>
                <a:lnTo>
                  <a:pt x="1347533" y="0"/>
                </a:lnTo>
                <a:lnTo>
                  <a:pt x="0" y="2396693"/>
                </a:lnTo>
                <a:lnTo>
                  <a:pt x="1078026" y="2396693"/>
                </a:lnTo>
                <a:lnTo>
                  <a:pt x="24640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908" y="683896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1696" y="0"/>
            <a:ext cx="2709058" cy="6850391"/>
          </a:xfrm>
          <a:custGeom>
            <a:avLst/>
            <a:gdLst/>
            <a:ahLst/>
            <a:cxnLst/>
            <a:rect l="l" t="t" r="r" b="b"/>
            <a:pathLst>
              <a:path w="3668395" h="6727825">
                <a:moveTo>
                  <a:pt x="0" y="6727723"/>
                </a:moveTo>
                <a:lnTo>
                  <a:pt x="3667874" y="0"/>
                </a:lnTo>
              </a:path>
            </a:pathLst>
          </a:custGeom>
          <a:ln w="38099">
            <a:solidFill>
              <a:srgbClr val="A7A9A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437" y="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0632" y="1336899"/>
            <a:ext cx="3873748" cy="288925"/>
          </a:xfrm>
          <a:custGeom>
            <a:avLst/>
            <a:gdLst/>
            <a:ahLst/>
            <a:cxnLst/>
            <a:rect l="l" t="t" r="r" b="b"/>
            <a:pathLst>
              <a:path w="3436620" h="288925">
                <a:moveTo>
                  <a:pt x="3436213" y="0"/>
                </a:moveTo>
                <a:lnTo>
                  <a:pt x="192493" y="0"/>
                </a:lnTo>
                <a:lnTo>
                  <a:pt x="0" y="288759"/>
                </a:lnTo>
                <a:lnTo>
                  <a:pt x="3234080" y="288759"/>
                </a:lnTo>
                <a:lnTo>
                  <a:pt x="343621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80529" y="1278546"/>
            <a:ext cx="1439626" cy="3738757"/>
          </a:xfrm>
          <a:custGeom>
            <a:avLst/>
            <a:gdLst/>
            <a:ahLst/>
            <a:cxnLst/>
            <a:rect l="l" t="t" r="r" b="b"/>
            <a:pathLst>
              <a:path w="2059940" h="3640454">
                <a:moveTo>
                  <a:pt x="1672183" y="0"/>
                </a:moveTo>
                <a:lnTo>
                  <a:pt x="0" y="3639896"/>
                </a:lnTo>
                <a:lnTo>
                  <a:pt x="413880" y="3635273"/>
                </a:lnTo>
                <a:lnTo>
                  <a:pt x="2059800" y="44754"/>
                </a:lnTo>
                <a:lnTo>
                  <a:pt x="1672183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54993" y="1278546"/>
            <a:ext cx="478790" cy="353060"/>
          </a:xfrm>
          <a:custGeom>
            <a:avLst/>
            <a:gdLst/>
            <a:ahLst/>
            <a:cxnLst/>
            <a:rect l="l" t="t" r="r" b="b"/>
            <a:pathLst>
              <a:path w="478790" h="353059">
                <a:moveTo>
                  <a:pt x="478650" y="0"/>
                </a:moveTo>
                <a:lnTo>
                  <a:pt x="0" y="352767"/>
                </a:lnTo>
                <a:lnTo>
                  <a:pt x="327253" y="352767"/>
                </a:lnTo>
                <a:lnTo>
                  <a:pt x="47865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3574" y="5698152"/>
            <a:ext cx="935355" cy="1160145"/>
          </a:xfrm>
          <a:custGeom>
            <a:avLst/>
            <a:gdLst/>
            <a:ahLst/>
            <a:cxnLst/>
            <a:rect l="l" t="t" r="r" b="b"/>
            <a:pathLst>
              <a:path w="935354" h="1160145">
                <a:moveTo>
                  <a:pt x="935266" y="0"/>
                </a:moveTo>
                <a:lnTo>
                  <a:pt x="521373" y="0"/>
                </a:lnTo>
                <a:lnTo>
                  <a:pt x="0" y="1159852"/>
                </a:lnTo>
                <a:lnTo>
                  <a:pt x="406653" y="1159852"/>
                </a:lnTo>
                <a:lnTo>
                  <a:pt x="93526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7203" y="5081974"/>
            <a:ext cx="5805379" cy="1034658"/>
          </a:xfrm>
          <a:custGeom>
            <a:avLst/>
            <a:gdLst/>
            <a:ahLst/>
            <a:cxnLst/>
            <a:rect l="l" t="t" r="r" b="b"/>
            <a:pathLst>
              <a:path w="5982970" h="727075">
                <a:moveTo>
                  <a:pt x="5982830" y="0"/>
                </a:moveTo>
                <a:lnTo>
                  <a:pt x="317639" y="0"/>
                </a:lnTo>
                <a:lnTo>
                  <a:pt x="0" y="726719"/>
                </a:lnTo>
                <a:lnTo>
                  <a:pt x="5651627" y="726719"/>
                </a:lnTo>
                <a:lnTo>
                  <a:pt x="5982830" y="0"/>
                </a:lnTo>
                <a:close/>
              </a:path>
            </a:pathLst>
          </a:custGeom>
          <a:solidFill>
            <a:srgbClr val="E6E7E8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82087" y="4942776"/>
            <a:ext cx="7295513" cy="52770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s-ES" sz="3200" b="1" spc="-5" dirty="0">
                <a:latin typeface="Calibri (cuerpo)"/>
                <a:cs typeface="Arial Black"/>
              </a:rPr>
              <a:t>DESEMPEÑO PLANES DE GESTIÓN</a:t>
            </a:r>
            <a:endParaRPr lang="es-CO" sz="3200" b="1" spc="-5" dirty="0">
              <a:latin typeface="Calibri (cuerpo)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73796" y="115341"/>
            <a:ext cx="608012" cy="361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3783" y="227004"/>
            <a:ext cx="1014898" cy="210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2350201"/>
            <a:ext cx="1813560" cy="4326890"/>
          </a:xfrm>
          <a:custGeom>
            <a:avLst/>
            <a:gdLst/>
            <a:ahLst/>
            <a:cxnLst/>
            <a:rect l="l" t="t" r="r" b="b"/>
            <a:pathLst>
              <a:path w="1813560" h="4326890">
                <a:moveTo>
                  <a:pt x="937260" y="1188821"/>
                </a:moveTo>
                <a:lnTo>
                  <a:pt x="0" y="2861157"/>
                </a:lnTo>
                <a:lnTo>
                  <a:pt x="0" y="4326648"/>
                </a:lnTo>
                <a:lnTo>
                  <a:pt x="1813166" y="1217688"/>
                </a:lnTo>
                <a:lnTo>
                  <a:pt x="937260" y="1188821"/>
                </a:lnTo>
                <a:close/>
              </a:path>
              <a:path w="1813560" h="4326890">
                <a:moveTo>
                  <a:pt x="0" y="0"/>
                </a:moveTo>
                <a:lnTo>
                  <a:pt x="0" y="1801533"/>
                </a:lnTo>
                <a:lnTo>
                  <a:pt x="889139" y="88201"/>
                </a:lnTo>
                <a:lnTo>
                  <a:pt x="0" y="0"/>
                </a:lnTo>
                <a:close/>
              </a:path>
            </a:pathLst>
          </a:custGeom>
          <a:solidFill>
            <a:srgbClr val="27AAE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2797876"/>
            <a:ext cx="3982085" cy="1331595"/>
          </a:xfrm>
          <a:custGeom>
            <a:avLst/>
            <a:gdLst/>
            <a:ahLst/>
            <a:cxnLst/>
            <a:rect l="l" t="t" r="r" b="b"/>
            <a:pathLst>
              <a:path w="3982085" h="1331595">
                <a:moveTo>
                  <a:pt x="0" y="0"/>
                </a:moveTo>
                <a:lnTo>
                  <a:pt x="2650553" y="0"/>
                </a:lnTo>
                <a:lnTo>
                  <a:pt x="3981996" y="1331442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3287585"/>
            <a:ext cx="3498850" cy="915669"/>
          </a:xfrm>
          <a:custGeom>
            <a:avLst/>
            <a:gdLst/>
            <a:ahLst/>
            <a:cxnLst/>
            <a:rect l="l" t="t" r="r" b="b"/>
            <a:pathLst>
              <a:path w="3498850" h="915670">
                <a:moveTo>
                  <a:pt x="0" y="915581"/>
                </a:moveTo>
                <a:lnTo>
                  <a:pt x="2583167" y="915581"/>
                </a:lnTo>
                <a:lnTo>
                  <a:pt x="3498748" y="0"/>
                </a:lnTo>
              </a:path>
            </a:pathLst>
          </a:custGeom>
          <a:ln w="1269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20 CuadroTexto"/>
          <p:cNvSpPr txBox="1"/>
          <p:nvPr/>
        </p:nvSpPr>
        <p:spPr>
          <a:xfrm>
            <a:off x="4546739" y="627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982087" y="5452552"/>
            <a:ext cx="533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 (cuerpo)"/>
              </a:rPr>
              <a:t>PD. Ciro Adolfo Artunduaga Perdomo</a:t>
            </a:r>
          </a:p>
          <a:p>
            <a:r>
              <a:rPr lang="es-ES" sz="2000" dirty="0">
                <a:latin typeface="Calibri (cuerpo)"/>
              </a:rPr>
              <a:t>Coordinador </a:t>
            </a:r>
            <a:r>
              <a:rPr lang="es-ES" sz="2000" dirty="0" smtClean="0">
                <a:latin typeface="Calibri (cuerpo)"/>
              </a:rPr>
              <a:t>Administrativo</a:t>
            </a:r>
            <a:endParaRPr lang="es-CO" sz="20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4148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429716"/>
            <a:ext cx="61397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 – Plan de Trabajo Gestión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Ambiental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176" t="28939" r="3267" b="22273"/>
          <a:stretch/>
        </p:blipFill>
        <p:spPr>
          <a:xfrm>
            <a:off x="384464" y="1267691"/>
            <a:ext cx="112845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429716"/>
            <a:ext cx="61397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 – Plan Estratégico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de Seguridad Vial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176" t="28333" r="3097" b="40455"/>
          <a:stretch/>
        </p:blipFill>
        <p:spPr>
          <a:xfrm>
            <a:off x="372479" y="1382590"/>
            <a:ext cx="11305310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 – Plan de Trabajo 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335" t="31093" r="34122" b="14849"/>
          <a:stretch/>
        </p:blipFill>
        <p:spPr>
          <a:xfrm>
            <a:off x="1007916" y="1225161"/>
            <a:ext cx="9206348" cy="51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9785" y="52188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11480" y="595833"/>
            <a:ext cx="5684520" cy="733425"/>
          </a:xfrm>
          <a:custGeom>
            <a:avLst/>
            <a:gdLst/>
            <a:ahLst/>
            <a:cxnLst/>
            <a:rect l="l" t="t" r="r" b="b"/>
            <a:pathLst>
              <a:path w="5684520" h="733425">
                <a:moveTo>
                  <a:pt x="5213350" y="0"/>
                </a:moveTo>
                <a:lnTo>
                  <a:pt x="0" y="13055"/>
                </a:lnTo>
                <a:lnTo>
                  <a:pt x="0" y="732993"/>
                </a:lnTo>
                <a:lnTo>
                  <a:pt x="5284266" y="719937"/>
                </a:lnTo>
                <a:lnTo>
                  <a:pt x="5684481" y="403796"/>
                </a:lnTo>
                <a:lnTo>
                  <a:pt x="521335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43457" y="1350780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9033" y="1570711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75898" y="1427773"/>
            <a:ext cx="923290" cy="106045"/>
          </a:xfrm>
          <a:custGeom>
            <a:avLst/>
            <a:gdLst/>
            <a:ahLst/>
            <a:cxnLst/>
            <a:rect l="l" t="t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CuadroTexto 23">
            <a:extLst>
              <a:ext uri="{FF2B5EF4-FFF2-40B4-BE49-F238E27FC236}">
                <a16:creationId xmlns:a16="http://schemas.microsoft.com/office/drawing/2014/main" xmlns="" id="{25E93756-DAC5-45DE-8A4B-62C4613BB5D8}"/>
              </a:ext>
            </a:extLst>
          </p:cNvPr>
          <p:cNvSpPr txBox="1"/>
          <p:nvPr/>
        </p:nvSpPr>
        <p:spPr>
          <a:xfrm>
            <a:off x="847178" y="3243104"/>
            <a:ext cx="10129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GENERALIDADES Y REGLAS DE LA APRC 2020</a:t>
            </a:r>
            <a:endParaRPr lang="es-CO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 – Plan de Trabajo 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93" t="7878" r="2926" b="5000"/>
          <a:stretch/>
        </p:blipFill>
        <p:spPr>
          <a:xfrm>
            <a:off x="789709" y="1216660"/>
            <a:ext cx="10203871" cy="52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 – Indicadores de Gestión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642" t="22424" r="15625" b="21667"/>
          <a:stretch/>
        </p:blipFill>
        <p:spPr>
          <a:xfrm>
            <a:off x="529936" y="1319645"/>
            <a:ext cx="110450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1107" y="1225688"/>
            <a:ext cx="54395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vigencia 2020 el proceso de Seguridad y Salud en el Trabajo ha realizado las gestiones de acuerdo a lo establecido en el Plan de Trabajo Anual 2020: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Reinducción al personal de la ALFM.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Inducción al personal Nuevo que ingresa a la entidad.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a los Conductores sobre Seguridad Vial.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Pausas Activas.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Pausas Cognitivas.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para controlar el estrés.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de limpieza y Desinfección en la Sede Administrativa.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al cronograma de exámenes médicos ocupacionales.</a:t>
            </a:r>
          </a:p>
          <a:p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jessica.nunez\Desktop\TAREAS\FOTOS PEVS\IMG_20200513_133155_resized_20200513_024906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092" y="1128461"/>
            <a:ext cx="1245829" cy="1750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jessica.nunez\Desktop\TAREAS\FOTOS PAUSA COGNITIVA\IMG_20200513_114551_resized_20200513_0112426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044" y="1225688"/>
            <a:ext cx="1795006" cy="134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jessica.nunez\Desktop\TAREAS\FOTOS TOMA DE TENSION\IMG_20200511_101706_resized_20200511_115311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384" y="1252258"/>
            <a:ext cx="1232983" cy="1643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jessica.nunez\Desktop\TAREAS\FOTOS PEVS\IMG_20200513_123529_resized_20200513_0252304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050" y="1225688"/>
            <a:ext cx="1555334" cy="116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ssica.nunez\Desktop\Nueva carpeta\IMG_20200515_101714_resized_20200714_1006245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1219" y="3738157"/>
            <a:ext cx="936165" cy="124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ssica.nunez\Desktop\Nueva carpeta\IMG_20200511_093257_resized_20200714_10075667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75" y="4823090"/>
            <a:ext cx="1557727" cy="129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ssica.nunez\Desktop\Nueva carpeta\IMG_20200513_163445_resized_20200714_10062586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752" y="4903996"/>
            <a:ext cx="1794091" cy="1345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ssica.nunez\Desktop\TAREAS\fotos estres\IMG_20200707_110052_resized_20200707_12561822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11" y="4750246"/>
            <a:ext cx="2009090" cy="150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ssica.nunez\Desktop\TAREAS\fotos estres\IMG_20200707_111306_resized_20200707_12561857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093" y="5061991"/>
            <a:ext cx="1811993" cy="135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ssica.nunez\Desktop\TAREAS\fotos pausas activas mayo\IMG_20200623_154603_resized_20200623_03491007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402" y="4823090"/>
            <a:ext cx="1755609" cy="131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ssica.nunez\Desktop\TAREAS\fotos reinduccion dia del agua\Nueva carpeta\agua\IMG_20200420_133503_resized_20200421_04434938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43" y="2879353"/>
            <a:ext cx="1409739" cy="18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310" y="3923612"/>
            <a:ext cx="1749610" cy="1081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333" y="5101025"/>
            <a:ext cx="2049772" cy="122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jessica.nunez\Desktop\Nueva carpeta (5)\IMG_20200810_123117_resized_20200908_082248064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7282" y="2641602"/>
            <a:ext cx="1570102" cy="117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jessica.nunez\Desktop\Nueva carpeta (5)\IMG-20200716-WA0061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024" y="3010792"/>
            <a:ext cx="1159343" cy="189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jessica.nunez\Desktop\fotos\IMG_20200709_161434_resized_20200714_104130308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098" y="2641602"/>
            <a:ext cx="1742184" cy="130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0862" y="126139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de limpieza y desinfección , CADS, y Unidades de Catering.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 presenciales y virtuales Administradores y/o Auxiliares de Catering.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de Promoción y Prevención de la Salud.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Inspecciones Planeadas y no Planeadas.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a las Unidades de Catering y capacitación a los Auxiliares y Administradores.</a:t>
            </a:r>
          </a:p>
        </p:txBody>
      </p:sp>
      <p:pic>
        <p:nvPicPr>
          <p:cNvPr id="2051" name="Picture 3" descr="C:\Users\jessica.nunez\Desktop\TAREAS\fotos ORDEN Y ASEO\IMG-20200529-WA00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31" y="3394212"/>
            <a:ext cx="1107770" cy="1477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ssica.nunez\Desktop\TAREAS\fotos ORDEN Y ASEO\IMG-20200416-WA01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219" y="1121999"/>
            <a:ext cx="1056411" cy="188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ssica.nunez\Desktop\TAREAS\fotos ORDEN Y ASEO\IMG-20200529-WA00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31" y="4910867"/>
            <a:ext cx="1094287" cy="1459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essica.nunez\Desktop\fotos\IMG_20200709_112833_resized_20200714_1041313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118" y="3328368"/>
            <a:ext cx="2057161" cy="1542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essica.nunez\Desktop\fotos\IMG_20200603_113609_resized_20200714_10413255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118" y="4896417"/>
            <a:ext cx="1897051" cy="142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jessica.nunez\Desktop\Nueva carpeta\IMG_20200603_114152_resized_20200714_10052653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4066" y="998597"/>
            <a:ext cx="2174012" cy="1630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jessica.nunez\Desktop\fotos\IMG-20200619-WA001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613" y="2723803"/>
            <a:ext cx="2067882" cy="168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jessica.nunez\Desktop\TAREAS\FOTOS PESO Y TEMPERATURA\IMG_20200511_100306_resized_20200511_11545269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439" y="1261390"/>
            <a:ext cx="1201872" cy="160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jessica.nunez\Desktop\TAREAS\FOTOS PESO Y TEMPERATURA\IMG_20200511_104003_resized_20200511_11545334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799" y="2929206"/>
            <a:ext cx="1239004" cy="165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jessica.nunez\Desktop\fotos\IMG_20200710_104723_resized_20200714_10572383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688" y="4861107"/>
            <a:ext cx="1838751" cy="137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jessica.nunez\Desktop\fotos\IMG_20200710_104709_resized_20200714_105723530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848" y="4803554"/>
            <a:ext cx="1838576" cy="1378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jessica.nunez\Desktop\fotos\IMG_20200603_103416_resized_20200714_104133180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4303" y="4803554"/>
            <a:ext cx="1206385" cy="1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ssica.nunez\Desktop\Nueva carpeta (5)\IMG_20200724_150003_resized_20200908_082246178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0423" y="4803554"/>
            <a:ext cx="1695537" cy="1271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essica.nunez\Desktop\Nueva carpeta (5)\IMG-20200716-WA0136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5960" y="4628965"/>
            <a:ext cx="1087006" cy="144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ssica.nunez\Desktop\Nueva carpeta (5)\IMG_20200805_140638_resized_20200908_082245773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749" y="3206784"/>
            <a:ext cx="1197577" cy="159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essica.nunez\Desktop\Nueva carpeta (5)\IMG-20200715-WA0019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831" y="3051193"/>
            <a:ext cx="1073223" cy="190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essica.nunez\Desktop\Nueva carpeta (5)\IMG_20200825_092508_resized_20200908_082246817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181" y="3194599"/>
            <a:ext cx="1992038" cy="149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1349" y="110539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Programas, Actividades y Resoluciones por correo Electrónico.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Protocolo de Bioseguridad CADS y unidades de Catering – Protocolo Ingreso a la ALFM.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plagas(Fumigación).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Lavado de Tanques.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Celebración Semana Soga. 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dando cumplimiento a las actividades al máximo teniendo en cuenta la emergencia que se esta viviendo por el COVID 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258" y="4709075"/>
            <a:ext cx="2505186" cy="14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jessica.nunez\Desktop\fotos\IMG-20200604-WA0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537" y="2906712"/>
            <a:ext cx="1129833" cy="150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ssica.nunez\Desktop\fotos\IMG-20200604-WA00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319" y="2832218"/>
            <a:ext cx="1185704" cy="1580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727" y="3395620"/>
            <a:ext cx="2218451" cy="1196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jessica.nunez\Desktop\Nueva carpeta (5)\IMG-20200803-WA00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018" y="4709075"/>
            <a:ext cx="1296883" cy="1729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jessica.nunez\Desktop\Nueva carpeta (5)\IMG-20200728-WA001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47" y="3490529"/>
            <a:ext cx="1536980" cy="1152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ssica.nunez\Desktop\IMG_20201009_153543_resized_20201119_03014284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53920" y="1022095"/>
            <a:ext cx="1663546" cy="22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8660" y="1022096"/>
            <a:ext cx="2222726" cy="166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113" y="4649067"/>
            <a:ext cx="1331905" cy="1775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687" y="3395619"/>
            <a:ext cx="2338661" cy="1166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33" y="3395619"/>
            <a:ext cx="2330409" cy="131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9" y="4643264"/>
            <a:ext cx="3053819" cy="171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628" y="4850339"/>
            <a:ext cx="2330838" cy="150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4755" y="1264982"/>
            <a:ext cx="62108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al COVID19 se ha realizado: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sobre el COVID 19, (que es? Síntomas, prevención, vías de entrada, Precauciones).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entregado elementos de protección (Guantes, Tapabocas, Jabón Antibacterial, Gel Antibacterial) todo con el fin de mitigar el virus COVID 19.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realizado visitas a los comedores y se les ha dado charlas a los auxiliares de Servicio y Soldados acerca del COVID 19, como cuidarnos, importancia de usar los elementos de Bioseguridad.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 Virtuales Prevención COVID 19.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Charlas y se ha tratado de concientizar a los funcionarios acerca de la importancia del lavado de las manos y uso del tapabocas.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jessica.nunez\Desktop\covid\IMG-20200320-WA00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523" y="3432650"/>
            <a:ext cx="1713639" cy="128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ssica.nunez\Desktop\covid\IMG-20200320-WA00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361" y="4717880"/>
            <a:ext cx="2061911" cy="1546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essica.nunez\Desktop\fotos\IMG_20200617_145758_resized_20200714_104131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6470" y="2113228"/>
            <a:ext cx="1797744" cy="1348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ssica.nunez\Desktop\fotos\IMG_20200617_145814_resized_20200714_10413167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61" y="4851860"/>
            <a:ext cx="1923173" cy="1442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ssica.nunez\Desktop\fotos\IMG-20200618-WA00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2821" y="948341"/>
            <a:ext cx="2073791" cy="1164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ssica.nunez\Desktop\Nueva carpeta\IMG_20200429_105625_resized_20200714_10075826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985" y="4850167"/>
            <a:ext cx="1885527" cy="141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ssica.nunez\Desktop\fotos\IMG-20200320-WA004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687" y="4808261"/>
            <a:ext cx="1970481" cy="1477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ssica.nunez\Desktop\IMG_20200708_112034_resized_20200714_10470723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746" y="3683713"/>
            <a:ext cx="1512798" cy="1134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ssica.nunez\Desktop\TAREAS\CONTRALORIA\29 de junio al 03 de julio de 2020\fotos semana del 29 al 03\IMG-20200706-WA004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962" y="1178745"/>
            <a:ext cx="1637721" cy="1381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ssica.nunez\Desktop\TAREAS\CONTRALORIA\CONTRALORIA SEMANA DEL 6 AL 10 DE JULIO\IMG_20200709_113247_resized_20200713_10264390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861" y="4847434"/>
            <a:ext cx="1918251" cy="143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231" y="745303"/>
            <a:ext cx="1308344" cy="174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928" y="2570332"/>
            <a:ext cx="1391770" cy="198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492480"/>
            <a:ext cx="1656328" cy="124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51062" y="2350466"/>
            <a:ext cx="10644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 SST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7397" y="1211692"/>
            <a:ext cx="71620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al COVID19 se ha realizado: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Desinfección de Vehículos.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han realizado actividades de Limpieza y Desinfección Sede Administrativa, CADS y Unidades de Catering.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realiza la encuesta Sintomatología COVID 19,  se recaba su diligenciamiento diario y se da seguimiento.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instalaron puntos de desinfección.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temperatura.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Resoluciones con respecto al COVID 19. </a:t>
            </a:r>
          </a:p>
          <a:p>
            <a:pPr algn="just"/>
            <a:endParaRPr lang="es-CO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jessica.nunez\Desktop\fotos\IMG-20200428-WA00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763" y="4658676"/>
            <a:ext cx="1245082" cy="1660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ssica.nunez\Desktop\fotos\IMG-20200502-WA0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882" y="4658676"/>
            <a:ext cx="1262881" cy="1683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ssica.nunez\Desktop\Nueva carpeta\IMG_20200714_095008_resized_20200714_10021843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18" y="1005216"/>
            <a:ext cx="1100011" cy="146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essica.nunez\Desktop\Nueva carpeta\IMG_20200714_095240_resized_20200714_1002167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493" y="2560305"/>
            <a:ext cx="1303763" cy="173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jessica.nunez\Desktop\Nueva carpeta\IMG_20200511_082233_resized_20200714_1007563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9845" y="4586498"/>
            <a:ext cx="1292313" cy="172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jessica.nunez\Desktop\TAREAS\fotos covid\IMG_20200511_093245_resized_20200527_02415857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893" y="2612075"/>
            <a:ext cx="1445674" cy="88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jessica.nunez\Desktop\TAREAS\fotos covid\IMG_20200527_152312_resized_20200527_03254204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445" y="4918321"/>
            <a:ext cx="1908174" cy="143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C:\Users\jessica.nunez\Desktop\TAREAS\CONTRALORIA\SEMANA DEL 16 AL 19\FOTOS entrega elementos covid semana del 16 al 19 de junio 2020\IMG-20200623-WA002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822" y="4939947"/>
            <a:ext cx="1040909" cy="1387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C:\Users\jessica.nunez\Desktop\Nueva carpeta\IMG_20200714_094427_resized_20200714_10035123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75" y="3775627"/>
            <a:ext cx="1658233" cy="221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D:\2020\FOTOS\IMG-20200416-WA005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7603" y="2715688"/>
            <a:ext cx="1241419" cy="165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essica.nunez\Desktop\Nueva carpeta (5)\IMG-20200716-WA0125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5419" y="834832"/>
            <a:ext cx="1227799" cy="163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essica.nunez\Desktop\Nueva carpeta (5)\IMG-20200810-WA0085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717" y="2733832"/>
            <a:ext cx="1289173" cy="171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essica.nunez\Desktop\Nueva carpeta (5)\IMG_20200804_105923_resized_20200908_082249003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710" y="3810923"/>
            <a:ext cx="1988998" cy="111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326" y="4894446"/>
            <a:ext cx="1742955" cy="130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185" y="820167"/>
            <a:ext cx="1269320" cy="169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751" y="692086"/>
            <a:ext cx="1618626" cy="121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535" y="3756636"/>
            <a:ext cx="1403582" cy="1052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912" y="2620180"/>
            <a:ext cx="1455117" cy="1940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30000" r="11692" b="13333"/>
          <a:stretch/>
        </p:blipFill>
        <p:spPr>
          <a:xfrm>
            <a:off x="5016749" y="1617620"/>
            <a:ext cx="5576484" cy="324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/>
          <p:nvPr/>
        </p:nvSpPr>
        <p:spPr>
          <a:xfrm>
            <a:off x="330878" y="0"/>
            <a:ext cx="2021839" cy="1595120"/>
          </a:xfrm>
          <a:custGeom>
            <a:avLst/>
            <a:gdLst/>
            <a:ahLst/>
            <a:cxnLst/>
            <a:rect l="l" t="t" r="r" b="b"/>
            <a:pathLst>
              <a:path w="2021839" h="1595120">
                <a:moveTo>
                  <a:pt x="2021293" y="0"/>
                </a:moveTo>
                <a:lnTo>
                  <a:pt x="904773" y="0"/>
                </a:lnTo>
                <a:lnTo>
                  <a:pt x="0" y="1594713"/>
                </a:lnTo>
                <a:lnTo>
                  <a:pt x="1078014" y="1594713"/>
                </a:lnTo>
                <a:lnTo>
                  <a:pt x="20212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522" y="0"/>
            <a:ext cx="2772410" cy="2874645"/>
          </a:xfrm>
          <a:custGeom>
            <a:avLst/>
            <a:gdLst/>
            <a:ahLst/>
            <a:cxnLst/>
            <a:rect l="l" t="t" r="r" b="b"/>
            <a:pathLst>
              <a:path w="2772410" h="2874645">
                <a:moveTo>
                  <a:pt x="2772067" y="0"/>
                </a:moveTo>
                <a:lnTo>
                  <a:pt x="1655533" y="0"/>
                </a:lnTo>
                <a:lnTo>
                  <a:pt x="0" y="2874251"/>
                </a:lnTo>
                <a:lnTo>
                  <a:pt x="1078026" y="2874251"/>
                </a:lnTo>
                <a:lnTo>
                  <a:pt x="2772067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7203" y="360969"/>
            <a:ext cx="2208692" cy="3677631"/>
          </a:xfrm>
          <a:custGeom>
            <a:avLst/>
            <a:gdLst/>
            <a:ahLst/>
            <a:cxnLst/>
            <a:rect l="l" t="t" r="r" b="b"/>
            <a:pathLst>
              <a:path w="2656840" h="2908300">
                <a:moveTo>
                  <a:pt x="2656573" y="0"/>
                </a:moveTo>
                <a:lnTo>
                  <a:pt x="1540052" y="0"/>
                </a:lnTo>
                <a:lnTo>
                  <a:pt x="0" y="2907817"/>
                </a:lnTo>
                <a:lnTo>
                  <a:pt x="1078039" y="2907817"/>
                </a:lnTo>
                <a:lnTo>
                  <a:pt x="2656573" y="0"/>
                </a:lnTo>
                <a:close/>
              </a:path>
            </a:pathLst>
          </a:custGeom>
          <a:solidFill>
            <a:srgbClr val="27AAE1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130" y="4453425"/>
            <a:ext cx="2464435" cy="2397125"/>
          </a:xfrm>
          <a:custGeom>
            <a:avLst/>
            <a:gdLst/>
            <a:ahLst/>
            <a:cxnLst/>
            <a:rect l="l" t="t" r="r" b="b"/>
            <a:pathLst>
              <a:path w="2464435" h="2397125">
                <a:moveTo>
                  <a:pt x="2464079" y="0"/>
                </a:moveTo>
                <a:lnTo>
                  <a:pt x="1347533" y="0"/>
                </a:lnTo>
                <a:lnTo>
                  <a:pt x="0" y="2396693"/>
                </a:lnTo>
                <a:lnTo>
                  <a:pt x="1078026" y="2396693"/>
                </a:lnTo>
                <a:lnTo>
                  <a:pt x="24640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908" y="683896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1696" y="0"/>
            <a:ext cx="2709058" cy="6850391"/>
          </a:xfrm>
          <a:custGeom>
            <a:avLst/>
            <a:gdLst/>
            <a:ahLst/>
            <a:cxnLst/>
            <a:rect l="l" t="t" r="r" b="b"/>
            <a:pathLst>
              <a:path w="3668395" h="6727825">
                <a:moveTo>
                  <a:pt x="0" y="6727723"/>
                </a:moveTo>
                <a:lnTo>
                  <a:pt x="3667874" y="0"/>
                </a:lnTo>
              </a:path>
            </a:pathLst>
          </a:custGeom>
          <a:ln w="38099">
            <a:solidFill>
              <a:srgbClr val="A7A9A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437" y="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7971" y="1292859"/>
            <a:ext cx="3873748" cy="288925"/>
          </a:xfrm>
          <a:custGeom>
            <a:avLst/>
            <a:gdLst/>
            <a:ahLst/>
            <a:cxnLst/>
            <a:rect l="l" t="t" r="r" b="b"/>
            <a:pathLst>
              <a:path w="3436620" h="288925">
                <a:moveTo>
                  <a:pt x="3436213" y="0"/>
                </a:moveTo>
                <a:lnTo>
                  <a:pt x="192493" y="0"/>
                </a:lnTo>
                <a:lnTo>
                  <a:pt x="0" y="288759"/>
                </a:lnTo>
                <a:lnTo>
                  <a:pt x="3234080" y="288759"/>
                </a:lnTo>
                <a:lnTo>
                  <a:pt x="343621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8301" y="1344838"/>
            <a:ext cx="1439626" cy="3738757"/>
          </a:xfrm>
          <a:custGeom>
            <a:avLst/>
            <a:gdLst/>
            <a:ahLst/>
            <a:cxnLst/>
            <a:rect l="l" t="t" r="r" b="b"/>
            <a:pathLst>
              <a:path w="2059940" h="3640454">
                <a:moveTo>
                  <a:pt x="1672183" y="0"/>
                </a:moveTo>
                <a:lnTo>
                  <a:pt x="0" y="3639896"/>
                </a:lnTo>
                <a:lnTo>
                  <a:pt x="413880" y="3635273"/>
                </a:lnTo>
                <a:lnTo>
                  <a:pt x="2059800" y="44754"/>
                </a:lnTo>
                <a:lnTo>
                  <a:pt x="1672183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54993" y="1278546"/>
            <a:ext cx="478790" cy="353060"/>
          </a:xfrm>
          <a:custGeom>
            <a:avLst/>
            <a:gdLst/>
            <a:ahLst/>
            <a:cxnLst/>
            <a:rect l="l" t="t" r="r" b="b"/>
            <a:pathLst>
              <a:path w="478790" h="353059">
                <a:moveTo>
                  <a:pt x="478650" y="0"/>
                </a:moveTo>
                <a:lnTo>
                  <a:pt x="0" y="352767"/>
                </a:lnTo>
                <a:lnTo>
                  <a:pt x="327253" y="352767"/>
                </a:lnTo>
                <a:lnTo>
                  <a:pt x="47865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3574" y="5698152"/>
            <a:ext cx="935355" cy="1160145"/>
          </a:xfrm>
          <a:custGeom>
            <a:avLst/>
            <a:gdLst/>
            <a:ahLst/>
            <a:cxnLst/>
            <a:rect l="l" t="t" r="r" b="b"/>
            <a:pathLst>
              <a:path w="935354" h="1160145">
                <a:moveTo>
                  <a:pt x="935266" y="0"/>
                </a:moveTo>
                <a:lnTo>
                  <a:pt x="521373" y="0"/>
                </a:lnTo>
                <a:lnTo>
                  <a:pt x="0" y="1159852"/>
                </a:lnTo>
                <a:lnTo>
                  <a:pt x="406653" y="1159852"/>
                </a:lnTo>
                <a:lnTo>
                  <a:pt x="93526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4821" y="5165355"/>
            <a:ext cx="5805379" cy="1034658"/>
          </a:xfrm>
          <a:custGeom>
            <a:avLst/>
            <a:gdLst/>
            <a:ahLst/>
            <a:cxnLst/>
            <a:rect l="l" t="t" r="r" b="b"/>
            <a:pathLst>
              <a:path w="5982970" h="727075">
                <a:moveTo>
                  <a:pt x="5982830" y="0"/>
                </a:moveTo>
                <a:lnTo>
                  <a:pt x="317639" y="0"/>
                </a:lnTo>
                <a:lnTo>
                  <a:pt x="0" y="726719"/>
                </a:lnTo>
                <a:lnTo>
                  <a:pt x="5651627" y="726719"/>
                </a:lnTo>
                <a:lnTo>
                  <a:pt x="5982830" y="0"/>
                </a:lnTo>
                <a:close/>
              </a:path>
            </a:pathLst>
          </a:custGeom>
          <a:solidFill>
            <a:srgbClr val="E6E7E8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73796" y="115341"/>
            <a:ext cx="608012" cy="361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3783" y="227004"/>
            <a:ext cx="1014898" cy="210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2350201"/>
            <a:ext cx="1813560" cy="4326890"/>
          </a:xfrm>
          <a:custGeom>
            <a:avLst/>
            <a:gdLst/>
            <a:ahLst/>
            <a:cxnLst/>
            <a:rect l="l" t="t" r="r" b="b"/>
            <a:pathLst>
              <a:path w="1813560" h="4326890">
                <a:moveTo>
                  <a:pt x="937260" y="1188821"/>
                </a:moveTo>
                <a:lnTo>
                  <a:pt x="0" y="2861157"/>
                </a:lnTo>
                <a:lnTo>
                  <a:pt x="0" y="4326648"/>
                </a:lnTo>
                <a:lnTo>
                  <a:pt x="1813166" y="1217688"/>
                </a:lnTo>
                <a:lnTo>
                  <a:pt x="937260" y="1188821"/>
                </a:lnTo>
                <a:close/>
              </a:path>
              <a:path w="1813560" h="4326890">
                <a:moveTo>
                  <a:pt x="0" y="0"/>
                </a:moveTo>
                <a:lnTo>
                  <a:pt x="0" y="1801533"/>
                </a:lnTo>
                <a:lnTo>
                  <a:pt x="889139" y="88201"/>
                </a:lnTo>
                <a:lnTo>
                  <a:pt x="0" y="0"/>
                </a:lnTo>
                <a:close/>
              </a:path>
            </a:pathLst>
          </a:custGeom>
          <a:solidFill>
            <a:srgbClr val="27AAE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2797876"/>
            <a:ext cx="3982085" cy="1331595"/>
          </a:xfrm>
          <a:custGeom>
            <a:avLst/>
            <a:gdLst/>
            <a:ahLst/>
            <a:cxnLst/>
            <a:rect l="l" t="t" r="r" b="b"/>
            <a:pathLst>
              <a:path w="3982085" h="1331595">
                <a:moveTo>
                  <a:pt x="0" y="0"/>
                </a:moveTo>
                <a:lnTo>
                  <a:pt x="2650553" y="0"/>
                </a:lnTo>
                <a:lnTo>
                  <a:pt x="3981996" y="1331442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3287585"/>
            <a:ext cx="3498850" cy="915669"/>
          </a:xfrm>
          <a:custGeom>
            <a:avLst/>
            <a:gdLst/>
            <a:ahLst/>
            <a:cxnLst/>
            <a:rect l="l" t="t" r="r" b="b"/>
            <a:pathLst>
              <a:path w="3498850" h="915670">
                <a:moveTo>
                  <a:pt x="0" y="915581"/>
                </a:moveTo>
                <a:lnTo>
                  <a:pt x="2583167" y="915581"/>
                </a:lnTo>
                <a:lnTo>
                  <a:pt x="3498748" y="0"/>
                </a:lnTo>
              </a:path>
            </a:pathLst>
          </a:custGeom>
          <a:ln w="1269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20 CuadroTexto"/>
          <p:cNvSpPr txBox="1"/>
          <p:nvPr/>
        </p:nvSpPr>
        <p:spPr>
          <a:xfrm>
            <a:off x="4546739" y="627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632177" y="5135574"/>
            <a:ext cx="5921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TC (RA) Carlos Enrique Orduz Ojeda</a:t>
            </a:r>
          </a:p>
          <a:p>
            <a:pPr algn="ctr"/>
            <a:r>
              <a:rPr lang="es-ES" sz="2800" dirty="0"/>
              <a:t>Director Regional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765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9785" y="52188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11480" y="595833"/>
            <a:ext cx="5684520" cy="733425"/>
          </a:xfrm>
          <a:custGeom>
            <a:avLst/>
            <a:gdLst/>
            <a:ahLst/>
            <a:cxnLst/>
            <a:rect l="l" t="t" r="r" b="b"/>
            <a:pathLst>
              <a:path w="5684520" h="733425">
                <a:moveTo>
                  <a:pt x="5213350" y="0"/>
                </a:moveTo>
                <a:lnTo>
                  <a:pt x="0" y="13055"/>
                </a:lnTo>
                <a:lnTo>
                  <a:pt x="0" y="732993"/>
                </a:lnTo>
                <a:lnTo>
                  <a:pt x="5284266" y="719937"/>
                </a:lnTo>
                <a:lnTo>
                  <a:pt x="5684481" y="403796"/>
                </a:lnTo>
                <a:lnTo>
                  <a:pt x="521335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85397" y="819268"/>
            <a:ext cx="535079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600" dirty="0">
                <a:solidFill>
                  <a:srgbClr val="FFFFFF"/>
                </a:solidFill>
                <a:latin typeface="Arial Black"/>
                <a:cs typeface="Arial Black"/>
              </a:rPr>
              <a:t>PRINCIPALES LOGROS 2020</a:t>
            </a:r>
          </a:p>
        </p:txBody>
      </p:sp>
      <p:sp>
        <p:nvSpPr>
          <p:cNvPr id="14" name="object 14"/>
          <p:cNvSpPr/>
          <p:nvPr/>
        </p:nvSpPr>
        <p:spPr>
          <a:xfrm>
            <a:off x="5543457" y="1350780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9033" y="1570711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75898" y="1427773"/>
            <a:ext cx="923290" cy="106045"/>
          </a:xfrm>
          <a:custGeom>
            <a:avLst/>
            <a:gdLst/>
            <a:ahLst/>
            <a:cxnLst/>
            <a:rect l="l" t="t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410771201"/>
              </p:ext>
            </p:extLst>
          </p:nvPr>
        </p:nvGraphicFramePr>
        <p:xfrm>
          <a:off x="685800" y="2245584"/>
          <a:ext cx="6201418" cy="32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/>
          <a:srcRect b="13333"/>
          <a:stretch/>
        </p:blipFill>
        <p:spPr>
          <a:xfrm>
            <a:off x="7669486" y="2826173"/>
            <a:ext cx="3238314" cy="194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1" t="14681" r="1331" b="8243"/>
          <a:stretch/>
        </p:blipFill>
        <p:spPr>
          <a:xfrm rot="10800000" flipV="1">
            <a:off x="9535072" y="662318"/>
            <a:ext cx="2346519" cy="1356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30759" r="8371" b="20982"/>
          <a:stretch/>
        </p:blipFill>
        <p:spPr>
          <a:xfrm>
            <a:off x="7518452" y="4830724"/>
            <a:ext cx="3540383" cy="135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9785" y="52188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11480" y="595833"/>
            <a:ext cx="5684520" cy="733425"/>
          </a:xfrm>
          <a:custGeom>
            <a:avLst/>
            <a:gdLst/>
            <a:ahLst/>
            <a:cxnLst/>
            <a:rect l="l" t="t" r="r" b="b"/>
            <a:pathLst>
              <a:path w="5684520" h="733425">
                <a:moveTo>
                  <a:pt x="5213350" y="0"/>
                </a:moveTo>
                <a:lnTo>
                  <a:pt x="0" y="13055"/>
                </a:lnTo>
                <a:lnTo>
                  <a:pt x="0" y="732993"/>
                </a:lnTo>
                <a:lnTo>
                  <a:pt x="5284266" y="719937"/>
                </a:lnTo>
                <a:lnTo>
                  <a:pt x="5684481" y="403796"/>
                </a:lnTo>
                <a:lnTo>
                  <a:pt x="521335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43457" y="1350780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9033" y="1570711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75898" y="1427773"/>
            <a:ext cx="923290" cy="106045"/>
          </a:xfrm>
          <a:custGeom>
            <a:avLst/>
            <a:gdLst/>
            <a:ahLst/>
            <a:cxnLst/>
            <a:rect l="l" t="t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CuadroTexto 23">
            <a:extLst>
              <a:ext uri="{FF2B5EF4-FFF2-40B4-BE49-F238E27FC236}">
                <a16:creationId xmlns="" xmlns:a16="http://schemas.microsoft.com/office/drawing/2014/main" id="{25E93756-DAC5-45DE-8A4B-62C4613BB5D8}"/>
              </a:ext>
            </a:extLst>
          </p:cNvPr>
          <p:cNvSpPr txBox="1"/>
          <p:nvPr/>
        </p:nvSpPr>
        <p:spPr>
          <a:xfrm>
            <a:off x="847178" y="3243104"/>
            <a:ext cx="10129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rial Black" panose="020B0A04020102020204" pitchFamily="34" charset="0"/>
                <a:cs typeface="Arial" panose="020B0604020202020204" pitchFamily="34" charset="0"/>
              </a:rPr>
              <a:t>ESPACIO PARA ATENDER PREGUNTAS E INQUIETUDES DE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15978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9785" y="52188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11480" y="595833"/>
            <a:ext cx="5684520" cy="733425"/>
          </a:xfrm>
          <a:custGeom>
            <a:avLst/>
            <a:gdLst/>
            <a:ahLst/>
            <a:cxnLst/>
            <a:rect l="l" t="t" r="r" b="b"/>
            <a:pathLst>
              <a:path w="5684520" h="733425">
                <a:moveTo>
                  <a:pt x="5213350" y="0"/>
                </a:moveTo>
                <a:lnTo>
                  <a:pt x="0" y="13055"/>
                </a:lnTo>
                <a:lnTo>
                  <a:pt x="0" y="732993"/>
                </a:lnTo>
                <a:lnTo>
                  <a:pt x="5284266" y="719937"/>
                </a:lnTo>
                <a:lnTo>
                  <a:pt x="5684481" y="403796"/>
                </a:lnTo>
                <a:lnTo>
                  <a:pt x="521335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43457" y="1350780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9033" y="1570711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75898" y="1427773"/>
            <a:ext cx="923290" cy="106045"/>
          </a:xfrm>
          <a:custGeom>
            <a:avLst/>
            <a:gdLst/>
            <a:ahLst/>
            <a:cxnLst/>
            <a:rect l="l" t="t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CuadroTexto 23">
            <a:extLst>
              <a:ext uri="{FF2B5EF4-FFF2-40B4-BE49-F238E27FC236}">
                <a16:creationId xmlns:a16="http://schemas.microsoft.com/office/drawing/2014/main" xmlns="" id="{25E93756-DAC5-45DE-8A4B-62C4613BB5D8}"/>
              </a:ext>
            </a:extLst>
          </p:cNvPr>
          <p:cNvSpPr txBox="1"/>
          <p:nvPr/>
        </p:nvSpPr>
        <p:spPr>
          <a:xfrm>
            <a:off x="884308" y="3197381"/>
            <a:ext cx="10129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HIMNO NACIONAL DE LA REPÚBLICA DE COLOMBIA</a:t>
            </a:r>
            <a:endParaRPr lang="es-CO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3084">
            <a:off x="8741944" y="4355359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231" y="4561525"/>
            <a:ext cx="2800350" cy="1638300"/>
          </a:xfrm>
          <a:prstGeom prst="rect">
            <a:avLst/>
          </a:prstGeom>
        </p:spPr>
      </p:pic>
      <p:pic>
        <p:nvPicPr>
          <p:cNvPr id="1026" name="Picture 2" descr="Video Himno Nacional de la República de Colombia (1990-2002) Versión Corta 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6" y="1513765"/>
            <a:ext cx="2160500" cy="16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5654" y="2950558"/>
            <a:ext cx="288544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61720" algn="l"/>
              </a:tabLst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@AgLogistica	Agencia Logística 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3727" y="2953250"/>
            <a:ext cx="221145" cy="221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079380" y="2969470"/>
            <a:ext cx="16891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900" spc="-3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1902" y="2927873"/>
            <a:ext cx="6762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aglogisticafm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21810" y="2911561"/>
            <a:ext cx="221183" cy="221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2033021" y="5373236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3558540"/>
          </a:xfrm>
          <a:custGeom>
            <a:avLst/>
            <a:gdLst/>
            <a:ahLst/>
            <a:cxnLst/>
            <a:rect l="l" t="t" r="r" b="b"/>
            <a:pathLst>
              <a:path w="12192000" h="3558540">
                <a:moveTo>
                  <a:pt x="4276153" y="0"/>
                </a:moveTo>
                <a:lnTo>
                  <a:pt x="0" y="0"/>
                </a:lnTo>
                <a:lnTo>
                  <a:pt x="0" y="3558286"/>
                </a:lnTo>
                <a:lnTo>
                  <a:pt x="12192000" y="3558286"/>
                </a:lnTo>
                <a:lnTo>
                  <a:pt x="12192000" y="3256622"/>
                </a:lnTo>
                <a:lnTo>
                  <a:pt x="5610758" y="3256622"/>
                </a:lnTo>
                <a:lnTo>
                  <a:pt x="4276153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86237" y="2328617"/>
            <a:ext cx="300727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CO" sz="10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Regional Amazonia</a:t>
            </a:r>
            <a:endParaRPr lang="es-CO" sz="1000" dirty="0">
              <a:latin typeface="Lato"/>
              <a:cs typeface="La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5003" y="2577170"/>
            <a:ext cx="3597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Síguenos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en nuestras redes</a:t>
            </a:r>
            <a:r>
              <a:rPr sz="1400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sociales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33272" y="1665625"/>
            <a:ext cx="3457728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030"/>
              </a:lnSpc>
              <a:spcBef>
                <a:spcPts val="100"/>
              </a:spcBef>
            </a:pPr>
            <a:r>
              <a:rPr dirty="0">
                <a:solidFill>
                  <a:srgbClr val="003755"/>
                </a:solidFill>
              </a:rPr>
              <a:t>Gracias </a:t>
            </a:r>
            <a:r>
              <a:rPr dirty="0"/>
              <a:t>por la</a:t>
            </a:r>
            <a:r>
              <a:rPr spc="-75" dirty="0"/>
              <a:t> </a:t>
            </a:r>
            <a:r>
              <a:rPr spc="-5" dirty="0" err="1"/>
              <a:t>atención</a:t>
            </a:r>
            <a:endParaRPr spc="-5" dirty="0"/>
          </a:p>
          <a:p>
            <a:pPr marR="5080" algn="r">
              <a:lnSpc>
                <a:spcPts val="2030"/>
              </a:lnSpc>
            </a:pPr>
            <a:r>
              <a:rPr dirty="0" err="1"/>
              <a:t>p</a:t>
            </a:r>
            <a:r>
              <a:rPr spc="25" dirty="0" err="1"/>
              <a:t>r</a:t>
            </a:r>
            <a:r>
              <a:rPr dirty="0" err="1"/>
              <a:t>estada</a:t>
            </a:r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385888" y="2206645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0" y="4543780"/>
            <a:ext cx="12192000" cy="501015"/>
          </a:xfrm>
          <a:custGeom>
            <a:avLst/>
            <a:gdLst/>
            <a:ahLst/>
            <a:cxnLst/>
            <a:rect l="l" t="t" r="r" b="b"/>
            <a:pathLst>
              <a:path w="12192000" h="501014">
                <a:moveTo>
                  <a:pt x="12192000" y="500506"/>
                </a:moveTo>
                <a:lnTo>
                  <a:pt x="0" y="500506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0050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670049" y="4721721"/>
            <a:ext cx="3062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FFFFFF"/>
                </a:solidFill>
                <a:latin typeface="Lato"/>
                <a:cs typeface="Lato"/>
              </a:rPr>
              <a:t>¡Trabajamos </a:t>
            </a:r>
            <a:r>
              <a:rPr sz="1000" b="1" dirty="0">
                <a:solidFill>
                  <a:srgbClr val="FFFFFF"/>
                </a:solidFill>
                <a:latin typeface="Lato"/>
                <a:cs typeface="Lato"/>
              </a:rPr>
              <a:t>con </a:t>
            </a:r>
            <a:r>
              <a:rPr sz="1000" b="1" spc="-5" dirty="0">
                <a:solidFill>
                  <a:srgbClr val="FFFFFF"/>
                </a:solidFill>
                <a:latin typeface="Lato"/>
                <a:cs typeface="Lato"/>
              </a:rPr>
              <a:t>orgullo </a:t>
            </a:r>
            <a:r>
              <a:rPr sz="1000" b="1" spc="-10" dirty="0">
                <a:solidFill>
                  <a:srgbClr val="FFFFFF"/>
                </a:solidFill>
                <a:latin typeface="Lato"/>
                <a:cs typeface="Lato"/>
              </a:rPr>
              <a:t>para </a:t>
            </a:r>
            <a:r>
              <a:rPr sz="1000" b="1" dirty="0">
                <a:solidFill>
                  <a:srgbClr val="FFFFFF"/>
                </a:solidFill>
                <a:latin typeface="Lato"/>
                <a:cs typeface="Lato"/>
              </a:rPr>
              <a:t>los Héroes de</a:t>
            </a:r>
            <a:r>
              <a:rPr sz="1000" b="1" spc="-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Lato"/>
                <a:cs typeface="Lato"/>
              </a:rPr>
              <a:t>Colombia!</a:t>
            </a:r>
            <a:endParaRPr sz="1000" dirty="0">
              <a:latin typeface="Lato"/>
              <a:cs typeface="La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8248" y="5236799"/>
            <a:ext cx="5634355" cy="1621790"/>
          </a:xfrm>
          <a:custGeom>
            <a:avLst/>
            <a:gdLst/>
            <a:ahLst/>
            <a:cxnLst/>
            <a:rect l="l" t="t" r="r" b="b"/>
            <a:pathLst>
              <a:path w="5634355" h="1621790">
                <a:moveTo>
                  <a:pt x="5633758" y="0"/>
                </a:moveTo>
                <a:lnTo>
                  <a:pt x="0" y="0"/>
                </a:lnTo>
                <a:lnTo>
                  <a:pt x="722058" y="1621193"/>
                </a:lnTo>
                <a:lnTo>
                  <a:pt x="5633758" y="1621193"/>
                </a:lnTo>
                <a:lnTo>
                  <a:pt x="5633758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8775855" y="6032938"/>
            <a:ext cx="2442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400" b="1" spc="-5" dirty="0">
                <a:solidFill>
                  <a:schemeClr val="bg1"/>
                </a:solidFill>
                <a:latin typeface="Microsoft New Tai Lue"/>
                <a:cs typeface="Microsoft New Tai Lue"/>
              </a:rPr>
              <a:t>www.agencialogistica.gov.co</a:t>
            </a:r>
            <a:endParaRPr sz="1400" b="1" dirty="0">
              <a:solidFill>
                <a:schemeClr val="bg1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3505200" y="5546472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8"/>
          <p:cNvSpPr/>
          <p:nvPr/>
        </p:nvSpPr>
        <p:spPr>
          <a:xfrm>
            <a:off x="177231" y="5574219"/>
            <a:ext cx="242255" cy="242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4020884" y="5574219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b="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0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56783" y="5550841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" algn="l"/>
              </a:tabLst>
            </a:pPr>
            <a:r>
              <a:rPr sz="800" b="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b="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b="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b="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0000"/>
              </a:lnSpc>
            </a:pP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b="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>
              <a:lnSpc>
                <a:spcPct val="100000"/>
              </a:lnSpc>
            </a:pP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5"/>
              </a:rPr>
              <a:t>denuncie@agencialogistica.gov.co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6"/>
              </a:rPr>
              <a:t>contactenos@agencialogistica.gov.co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7"/>
              </a:rPr>
              <a:t>notiﬁcaciones@agencialogistica.gov.co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0000"/>
              </a:lnSpc>
            </a:pP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b="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b="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3"/>
          <p:cNvSpPr/>
          <p:nvPr/>
        </p:nvSpPr>
        <p:spPr>
          <a:xfrm>
            <a:off x="250238" y="5627979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4"/>
          <p:cNvSpPr/>
          <p:nvPr/>
        </p:nvSpPr>
        <p:spPr>
          <a:xfrm>
            <a:off x="270289" y="572182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5"/>
          <p:cNvSpPr/>
          <p:nvPr/>
        </p:nvSpPr>
        <p:spPr>
          <a:xfrm>
            <a:off x="271089" y="573625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6"/>
          <p:cNvSpPr/>
          <p:nvPr/>
        </p:nvSpPr>
        <p:spPr>
          <a:xfrm>
            <a:off x="3660959" y="5567468"/>
            <a:ext cx="242255" cy="242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9785" y="52188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543457" y="1350780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29033" y="1570711"/>
            <a:ext cx="426720" cy="182880"/>
          </a:xfrm>
          <a:custGeom>
            <a:avLst/>
            <a:gdLst/>
            <a:ahLst/>
            <a:cxnLst/>
            <a:rect l="l" t="t" r="r" b="b"/>
            <a:pathLst>
              <a:path w="426720" h="182880">
                <a:moveTo>
                  <a:pt x="426554" y="0"/>
                </a:moveTo>
                <a:lnTo>
                  <a:pt x="179565" y="3263"/>
                </a:lnTo>
                <a:lnTo>
                  <a:pt x="0" y="182829"/>
                </a:lnTo>
                <a:lnTo>
                  <a:pt x="243738" y="182829"/>
                </a:lnTo>
                <a:lnTo>
                  <a:pt x="426554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75898" y="1427773"/>
            <a:ext cx="923290" cy="106045"/>
          </a:xfrm>
          <a:custGeom>
            <a:avLst/>
            <a:gdLst/>
            <a:ahLst/>
            <a:cxnLst/>
            <a:rect l="l" t="t" r="r" b="b"/>
            <a:pathLst>
              <a:path w="923289" h="106044">
                <a:moveTo>
                  <a:pt x="922743" y="0"/>
                </a:moveTo>
                <a:lnTo>
                  <a:pt x="103974" y="939"/>
                </a:lnTo>
                <a:lnTo>
                  <a:pt x="0" y="104914"/>
                </a:lnTo>
                <a:lnTo>
                  <a:pt x="816876" y="105854"/>
                </a:lnTo>
                <a:lnTo>
                  <a:pt x="922743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CuadroTexto 23">
            <a:extLst>
              <a:ext uri="{FF2B5EF4-FFF2-40B4-BE49-F238E27FC236}">
                <a16:creationId xmlns:a16="http://schemas.microsoft.com/office/drawing/2014/main" xmlns="" id="{25E93756-DAC5-45DE-8A4B-62C4613BB5D8}"/>
              </a:ext>
            </a:extLst>
          </p:cNvPr>
          <p:cNvSpPr txBox="1"/>
          <p:nvPr/>
        </p:nvSpPr>
        <p:spPr>
          <a:xfrm>
            <a:off x="261628" y="4670467"/>
            <a:ext cx="11506753" cy="109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MINUTO DE SILENCIO POR LOS HÉROES CAÍDOS EN CUMPLIMIENTO DEL DEBER</a:t>
            </a:r>
            <a:endParaRPr lang="es-CO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t="14956" b="14942"/>
          <a:stretch/>
        </p:blipFill>
        <p:spPr>
          <a:xfrm>
            <a:off x="829793" y="1364426"/>
            <a:ext cx="2845205" cy="14940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8616" b="8910"/>
          <a:stretch/>
        </p:blipFill>
        <p:spPr>
          <a:xfrm>
            <a:off x="2793871" y="2421761"/>
            <a:ext cx="2857525" cy="17652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034" y="1924783"/>
            <a:ext cx="4460775" cy="24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1987" y="6853389"/>
                </a:lnTo>
                <a:lnTo>
                  <a:pt x="12191987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26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32" y="1149807"/>
                </a:lnTo>
                <a:lnTo>
                  <a:pt x="6035014" y="1147445"/>
                </a:lnTo>
                <a:lnTo>
                  <a:pt x="4735626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694" y="0"/>
            <a:ext cx="11238230" cy="6605905"/>
          </a:xfrm>
          <a:custGeom>
            <a:avLst/>
            <a:gdLst/>
            <a:ahLst/>
            <a:cxnLst/>
            <a:rect l="l" t="t" r="r" b="b"/>
            <a:pathLst>
              <a:path w="11238230" h="6605905">
                <a:moveTo>
                  <a:pt x="5111775" y="0"/>
                </a:moveTo>
                <a:lnTo>
                  <a:pt x="5074577" y="0"/>
                </a:lnTo>
                <a:lnTo>
                  <a:pt x="0" y="1869681"/>
                </a:lnTo>
                <a:lnTo>
                  <a:pt x="0" y="6605320"/>
                </a:lnTo>
                <a:lnTo>
                  <a:pt x="528929" y="5955601"/>
                </a:lnTo>
                <a:lnTo>
                  <a:pt x="11237607" y="1142834"/>
                </a:lnTo>
                <a:lnTo>
                  <a:pt x="5111775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9785" y="52188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506" y="621207"/>
                </a:moveTo>
                <a:lnTo>
                  <a:pt x="6121666" y="623862"/>
                </a:lnTo>
                <a:lnTo>
                  <a:pt x="11391506" y="623862"/>
                </a:lnTo>
                <a:lnTo>
                  <a:pt x="11391506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6" name="object 6"/>
          <p:cNvSpPr/>
          <p:nvPr/>
        </p:nvSpPr>
        <p:spPr>
          <a:xfrm>
            <a:off x="6165133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60701" y="1142544"/>
            <a:ext cx="8107680" cy="5308600"/>
          </a:xfrm>
          <a:custGeom>
            <a:avLst/>
            <a:gdLst/>
            <a:ahLst/>
            <a:cxnLst/>
            <a:rect l="l" t="t" r="r" b="b"/>
            <a:pathLst>
              <a:path w="8107680" h="5308600">
                <a:moveTo>
                  <a:pt x="8107654" y="0"/>
                </a:moveTo>
                <a:lnTo>
                  <a:pt x="2504440" y="4889"/>
                </a:lnTo>
                <a:lnTo>
                  <a:pt x="0" y="2509329"/>
                </a:lnTo>
                <a:lnTo>
                  <a:pt x="2798787" y="5308130"/>
                </a:lnTo>
                <a:lnTo>
                  <a:pt x="8107654" y="5308130"/>
                </a:lnTo>
                <a:lnTo>
                  <a:pt x="810765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911983" y="1998064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00" y="0"/>
                </a:moveTo>
                <a:lnTo>
                  <a:pt x="418693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0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51583" y="2758459"/>
            <a:ext cx="2581910" cy="402590"/>
          </a:xfrm>
          <a:custGeom>
            <a:avLst/>
            <a:gdLst/>
            <a:ahLst/>
            <a:cxnLst/>
            <a:rect l="l" t="t" r="r" b="b"/>
            <a:pathLst>
              <a:path w="2581909" h="402589">
                <a:moveTo>
                  <a:pt x="2581313" y="0"/>
                </a:moveTo>
                <a:lnTo>
                  <a:pt x="418706" y="0"/>
                </a:lnTo>
                <a:lnTo>
                  <a:pt x="0" y="402526"/>
                </a:lnTo>
                <a:lnTo>
                  <a:pt x="2178786" y="402526"/>
                </a:lnTo>
                <a:lnTo>
                  <a:pt x="25813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CuadroTexto 23">
            <a:extLst>
              <a:ext uri="{FF2B5EF4-FFF2-40B4-BE49-F238E27FC236}">
                <a16:creationId xmlns:a16="http://schemas.microsoft.com/office/drawing/2014/main" xmlns="" id="{25E93756-DAC5-45DE-8A4B-62C4613BB5D8}"/>
              </a:ext>
            </a:extLst>
          </p:cNvPr>
          <p:cNvSpPr txBox="1"/>
          <p:nvPr/>
        </p:nvSpPr>
        <p:spPr>
          <a:xfrm>
            <a:off x="884308" y="3004589"/>
            <a:ext cx="10129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HIMNO DE LA AGENCIA LOGÍSTICA DE LAS FUERZAS MILITARES</a:t>
            </a:r>
            <a:endParaRPr lang="es-CO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58" y="4190961"/>
            <a:ext cx="3882912" cy="21744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19" y="937611"/>
            <a:ext cx="3002635" cy="19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30000" r="11692" b="13333"/>
          <a:stretch/>
        </p:blipFill>
        <p:spPr>
          <a:xfrm>
            <a:off x="5016749" y="1617620"/>
            <a:ext cx="5576484" cy="324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/>
          <p:nvPr/>
        </p:nvSpPr>
        <p:spPr>
          <a:xfrm>
            <a:off x="330878" y="0"/>
            <a:ext cx="2021839" cy="1595120"/>
          </a:xfrm>
          <a:custGeom>
            <a:avLst/>
            <a:gdLst/>
            <a:ahLst/>
            <a:cxnLst/>
            <a:rect l="l" t="t" r="r" b="b"/>
            <a:pathLst>
              <a:path w="2021839" h="1595120">
                <a:moveTo>
                  <a:pt x="2021293" y="0"/>
                </a:moveTo>
                <a:lnTo>
                  <a:pt x="904773" y="0"/>
                </a:lnTo>
                <a:lnTo>
                  <a:pt x="0" y="1594713"/>
                </a:lnTo>
                <a:lnTo>
                  <a:pt x="1078014" y="1594713"/>
                </a:lnTo>
                <a:lnTo>
                  <a:pt x="202129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4522" y="0"/>
            <a:ext cx="2772410" cy="2874645"/>
          </a:xfrm>
          <a:custGeom>
            <a:avLst/>
            <a:gdLst/>
            <a:ahLst/>
            <a:cxnLst/>
            <a:rect l="l" t="t" r="r" b="b"/>
            <a:pathLst>
              <a:path w="2772410" h="2874645">
                <a:moveTo>
                  <a:pt x="2772067" y="0"/>
                </a:moveTo>
                <a:lnTo>
                  <a:pt x="1655533" y="0"/>
                </a:lnTo>
                <a:lnTo>
                  <a:pt x="0" y="2874251"/>
                </a:lnTo>
                <a:lnTo>
                  <a:pt x="1078026" y="2874251"/>
                </a:lnTo>
                <a:lnTo>
                  <a:pt x="2772067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7203" y="360969"/>
            <a:ext cx="2208692" cy="3677631"/>
          </a:xfrm>
          <a:custGeom>
            <a:avLst/>
            <a:gdLst/>
            <a:ahLst/>
            <a:cxnLst/>
            <a:rect l="l" t="t" r="r" b="b"/>
            <a:pathLst>
              <a:path w="2656840" h="2908300">
                <a:moveTo>
                  <a:pt x="2656573" y="0"/>
                </a:moveTo>
                <a:lnTo>
                  <a:pt x="1540052" y="0"/>
                </a:lnTo>
                <a:lnTo>
                  <a:pt x="0" y="2907817"/>
                </a:lnTo>
                <a:lnTo>
                  <a:pt x="1078039" y="2907817"/>
                </a:lnTo>
                <a:lnTo>
                  <a:pt x="2656573" y="0"/>
                </a:lnTo>
                <a:close/>
              </a:path>
            </a:pathLst>
          </a:custGeom>
          <a:solidFill>
            <a:srgbClr val="27AAE1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130" y="4453425"/>
            <a:ext cx="2464435" cy="2397125"/>
          </a:xfrm>
          <a:custGeom>
            <a:avLst/>
            <a:gdLst/>
            <a:ahLst/>
            <a:cxnLst/>
            <a:rect l="l" t="t" r="r" b="b"/>
            <a:pathLst>
              <a:path w="2464435" h="2397125">
                <a:moveTo>
                  <a:pt x="2464079" y="0"/>
                </a:moveTo>
                <a:lnTo>
                  <a:pt x="1347533" y="0"/>
                </a:lnTo>
                <a:lnTo>
                  <a:pt x="0" y="2396693"/>
                </a:lnTo>
                <a:lnTo>
                  <a:pt x="1078026" y="2396693"/>
                </a:lnTo>
                <a:lnTo>
                  <a:pt x="246407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908" y="6838961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1696" y="0"/>
            <a:ext cx="2709058" cy="6850391"/>
          </a:xfrm>
          <a:custGeom>
            <a:avLst/>
            <a:gdLst/>
            <a:ahLst/>
            <a:cxnLst/>
            <a:rect l="l" t="t" r="r" b="b"/>
            <a:pathLst>
              <a:path w="3668395" h="6727825">
                <a:moveTo>
                  <a:pt x="0" y="6727723"/>
                </a:moveTo>
                <a:lnTo>
                  <a:pt x="3667874" y="0"/>
                </a:lnTo>
              </a:path>
            </a:pathLst>
          </a:custGeom>
          <a:ln w="38099">
            <a:solidFill>
              <a:srgbClr val="A7A9A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437" y="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11150"/>
                </a:moveTo>
                <a:lnTo>
                  <a:pt x="6083" y="0"/>
                </a:lnTo>
              </a:path>
            </a:pathLst>
          </a:custGeom>
          <a:ln w="381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7971" y="1292859"/>
            <a:ext cx="3873748" cy="288925"/>
          </a:xfrm>
          <a:custGeom>
            <a:avLst/>
            <a:gdLst/>
            <a:ahLst/>
            <a:cxnLst/>
            <a:rect l="l" t="t" r="r" b="b"/>
            <a:pathLst>
              <a:path w="3436620" h="288925">
                <a:moveTo>
                  <a:pt x="3436213" y="0"/>
                </a:moveTo>
                <a:lnTo>
                  <a:pt x="192493" y="0"/>
                </a:lnTo>
                <a:lnTo>
                  <a:pt x="0" y="288759"/>
                </a:lnTo>
                <a:lnTo>
                  <a:pt x="3234080" y="288759"/>
                </a:lnTo>
                <a:lnTo>
                  <a:pt x="343621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8301" y="1344838"/>
            <a:ext cx="1439626" cy="3738757"/>
          </a:xfrm>
          <a:custGeom>
            <a:avLst/>
            <a:gdLst/>
            <a:ahLst/>
            <a:cxnLst/>
            <a:rect l="l" t="t" r="r" b="b"/>
            <a:pathLst>
              <a:path w="2059940" h="3640454">
                <a:moveTo>
                  <a:pt x="1672183" y="0"/>
                </a:moveTo>
                <a:lnTo>
                  <a:pt x="0" y="3639896"/>
                </a:lnTo>
                <a:lnTo>
                  <a:pt x="413880" y="3635273"/>
                </a:lnTo>
                <a:lnTo>
                  <a:pt x="2059800" y="44754"/>
                </a:lnTo>
                <a:lnTo>
                  <a:pt x="1672183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54993" y="1278546"/>
            <a:ext cx="478790" cy="353060"/>
          </a:xfrm>
          <a:custGeom>
            <a:avLst/>
            <a:gdLst/>
            <a:ahLst/>
            <a:cxnLst/>
            <a:rect l="l" t="t" r="r" b="b"/>
            <a:pathLst>
              <a:path w="478790" h="353059">
                <a:moveTo>
                  <a:pt x="478650" y="0"/>
                </a:moveTo>
                <a:lnTo>
                  <a:pt x="0" y="352767"/>
                </a:lnTo>
                <a:lnTo>
                  <a:pt x="327253" y="352767"/>
                </a:lnTo>
                <a:lnTo>
                  <a:pt x="47865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3574" y="5698152"/>
            <a:ext cx="935355" cy="1160145"/>
          </a:xfrm>
          <a:custGeom>
            <a:avLst/>
            <a:gdLst/>
            <a:ahLst/>
            <a:cxnLst/>
            <a:rect l="l" t="t" r="r" b="b"/>
            <a:pathLst>
              <a:path w="935354" h="1160145">
                <a:moveTo>
                  <a:pt x="935266" y="0"/>
                </a:moveTo>
                <a:lnTo>
                  <a:pt x="521373" y="0"/>
                </a:lnTo>
                <a:lnTo>
                  <a:pt x="0" y="1159852"/>
                </a:lnTo>
                <a:lnTo>
                  <a:pt x="406653" y="1159852"/>
                </a:lnTo>
                <a:lnTo>
                  <a:pt x="93526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4821" y="5165355"/>
            <a:ext cx="5805379" cy="1034658"/>
          </a:xfrm>
          <a:custGeom>
            <a:avLst/>
            <a:gdLst/>
            <a:ahLst/>
            <a:cxnLst/>
            <a:rect l="l" t="t" r="r" b="b"/>
            <a:pathLst>
              <a:path w="5982970" h="727075">
                <a:moveTo>
                  <a:pt x="5982830" y="0"/>
                </a:moveTo>
                <a:lnTo>
                  <a:pt x="317639" y="0"/>
                </a:lnTo>
                <a:lnTo>
                  <a:pt x="0" y="726719"/>
                </a:lnTo>
                <a:lnTo>
                  <a:pt x="5651627" y="726719"/>
                </a:lnTo>
                <a:lnTo>
                  <a:pt x="5982830" y="0"/>
                </a:lnTo>
                <a:close/>
              </a:path>
            </a:pathLst>
          </a:custGeom>
          <a:solidFill>
            <a:srgbClr val="E6E7E8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73796" y="115341"/>
            <a:ext cx="608012" cy="361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3783" y="227004"/>
            <a:ext cx="1014898" cy="210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2350201"/>
            <a:ext cx="1813560" cy="4326890"/>
          </a:xfrm>
          <a:custGeom>
            <a:avLst/>
            <a:gdLst/>
            <a:ahLst/>
            <a:cxnLst/>
            <a:rect l="l" t="t" r="r" b="b"/>
            <a:pathLst>
              <a:path w="1813560" h="4326890">
                <a:moveTo>
                  <a:pt x="937260" y="1188821"/>
                </a:moveTo>
                <a:lnTo>
                  <a:pt x="0" y="2861157"/>
                </a:lnTo>
                <a:lnTo>
                  <a:pt x="0" y="4326648"/>
                </a:lnTo>
                <a:lnTo>
                  <a:pt x="1813166" y="1217688"/>
                </a:lnTo>
                <a:lnTo>
                  <a:pt x="937260" y="1188821"/>
                </a:lnTo>
                <a:close/>
              </a:path>
              <a:path w="1813560" h="4326890">
                <a:moveTo>
                  <a:pt x="0" y="0"/>
                </a:moveTo>
                <a:lnTo>
                  <a:pt x="0" y="1801533"/>
                </a:lnTo>
                <a:lnTo>
                  <a:pt x="889139" y="88201"/>
                </a:lnTo>
                <a:lnTo>
                  <a:pt x="0" y="0"/>
                </a:lnTo>
                <a:close/>
              </a:path>
            </a:pathLst>
          </a:custGeom>
          <a:solidFill>
            <a:srgbClr val="27AAE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2797876"/>
            <a:ext cx="3982085" cy="1331595"/>
          </a:xfrm>
          <a:custGeom>
            <a:avLst/>
            <a:gdLst/>
            <a:ahLst/>
            <a:cxnLst/>
            <a:rect l="l" t="t" r="r" b="b"/>
            <a:pathLst>
              <a:path w="3982085" h="1331595">
                <a:moveTo>
                  <a:pt x="0" y="0"/>
                </a:moveTo>
                <a:lnTo>
                  <a:pt x="2650553" y="0"/>
                </a:lnTo>
                <a:lnTo>
                  <a:pt x="3981996" y="1331442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3287585"/>
            <a:ext cx="3498850" cy="915669"/>
          </a:xfrm>
          <a:custGeom>
            <a:avLst/>
            <a:gdLst/>
            <a:ahLst/>
            <a:cxnLst/>
            <a:rect l="l" t="t" r="r" b="b"/>
            <a:pathLst>
              <a:path w="3498850" h="915670">
                <a:moveTo>
                  <a:pt x="0" y="915581"/>
                </a:moveTo>
                <a:lnTo>
                  <a:pt x="2583167" y="915581"/>
                </a:lnTo>
                <a:lnTo>
                  <a:pt x="3498748" y="0"/>
                </a:lnTo>
              </a:path>
            </a:pathLst>
          </a:custGeom>
          <a:ln w="1269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20 CuadroTexto"/>
          <p:cNvSpPr txBox="1"/>
          <p:nvPr/>
        </p:nvSpPr>
        <p:spPr>
          <a:xfrm>
            <a:off x="4546739" y="6278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632177" y="5135574"/>
            <a:ext cx="5921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TC (RA) Carlos Enrique Orduz Ojeda</a:t>
            </a:r>
          </a:p>
          <a:p>
            <a:pPr algn="ctr"/>
            <a:r>
              <a:rPr lang="es-ES" sz="2800" dirty="0"/>
              <a:t>Director Regional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4877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" y="53340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54391" y="-33051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4940" y="548377"/>
            <a:ext cx="44152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 smtClean="0"/>
              <a:t>JURISDICCIÓN</a:t>
            </a:r>
            <a:endParaRPr lang="es-CO" spc="-10" dirty="0"/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0468" y="1359366"/>
            <a:ext cx="8074099" cy="484114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8614836" y="1371600"/>
            <a:ext cx="1519764" cy="1631216"/>
          </a:xfrm>
          <a:prstGeom prst="rect">
            <a:avLst/>
          </a:prstGeom>
          <a:noFill/>
          <a:ln w="381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08 CATERING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Baspc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Bimej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Gmrin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Biter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Bascn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Bascn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Bicaz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36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Cacom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6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9616249" y="2997398"/>
            <a:ext cx="1536636" cy="615553"/>
          </a:xfrm>
          <a:prstGeom prst="rect">
            <a:avLst/>
          </a:prstGeom>
          <a:noFill/>
          <a:ln w="38100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CADS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Florencia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San Vicente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819588" y="5219106"/>
            <a:ext cx="1565697" cy="446276"/>
          </a:xfrm>
          <a:prstGeom prst="rect">
            <a:avLst/>
          </a:prstGeom>
          <a:noFill/>
          <a:ln w="38100"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CADS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VillaGarzón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819589" y="4516429"/>
            <a:ext cx="1565697" cy="615553"/>
          </a:xfrm>
          <a:prstGeom prst="rect">
            <a:avLst/>
          </a:prstGeom>
          <a:noFill/>
          <a:ln w="38100"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CATERING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Baloc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Biror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25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6934503" y="4489710"/>
            <a:ext cx="16518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CAQUETÁ</a:t>
            </a:r>
            <a:endParaRPr lang="es-E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547" y="4719117"/>
            <a:ext cx="1566808" cy="34140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22" y="1275811"/>
            <a:ext cx="611867" cy="5157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41" y="1900000"/>
            <a:ext cx="592893" cy="2820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49" y="2365695"/>
            <a:ext cx="594592" cy="4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" y="533400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4940" y="700777"/>
            <a:ext cx="44152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/>
              <a:t>UNIDADES ABASTECIDAS</a:t>
            </a:r>
          </a:p>
        </p:txBody>
      </p:sp>
      <p:sp>
        <p:nvSpPr>
          <p:cNvPr id="8" name="object 8"/>
          <p:cNvSpPr/>
          <p:nvPr/>
        </p:nvSpPr>
        <p:spPr>
          <a:xfrm>
            <a:off x="550105" y="721131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654050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57255"/>
              </p:ext>
            </p:extLst>
          </p:nvPr>
        </p:nvGraphicFramePr>
        <p:xfrm>
          <a:off x="1370804" y="1565642"/>
          <a:ext cx="7776000" cy="48342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32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9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CENTRALIZADORA BASPC 12 -  BATALLÓN DE ASPC No 12 "GENERAL FERNANDO SERRANO URIBE" - CAQUETÁ - CODIGO SOLICITANTE: 110000329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BACNA1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No. 1 CONTRA EL NARCOTRAFICO GR RODOLFO HE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BACNA2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No. 2 CONTRA EL NARCOTRAFICO COYAIMAS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BACNA3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No. 3 CONTRA EL NARCOT MY PEDRO SOLA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BACNA4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CONTRA EL NARCOTRAFICO NO. 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BASCN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APOYO Y SERVICIOS CONTRA NARCOTRAFICO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BIDEH1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INGENIEROS DE DESMINADO HUMANITARIO NO.1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BAAID6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APOYO DE ACCION INTEGRAL Y DESARROLLO N.6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BAMMA6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MOVIL Y MANIOB DE AVIAC No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42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BAT. DE ACCION DIRECTA N. 1 TC. DIXON GIULIANO CASTRILLON G.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7109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BITER12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INSTRUCCIÓN ENTRENAMIENTO  Y REEENTREN NO.12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BATOT70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OPERACIONES TERRESTRES N°. 70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BAFUR6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FUERZAS ESPECIALES URBANAS N.6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988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BAEEV19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 ESP ENERGETICO Y VIAL NO19 GN JULIAN TRUJILLO LARGACHA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BATOT20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OPERACIONES TERRESTRES N.20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BATOT22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OPERACIONES TERRESTRES N.22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BIMEJ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INGENIEROS N12 GR LIBORIO MEJIA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ASPC N12GR FERNANDO SERRANO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GACAQ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GAULA  CAQUETA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BIJUA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INF MONTAÑA N 34 JUANAMBU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BICAZ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INF MONTAÑA N 36 CAZADORES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BIGUE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BATALON DE INF DE SELVA N35 HEROES DE GUEPI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GMRIN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MECANIZADO No. 13 GR RAMON RINCON QUIÑONES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GMAD6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MARTE DIVISIONARIO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BATOT1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OPERACIONES TERRESTRES N°. 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BATOT2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OPERACIONES TERRESTRES N°.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BATOT3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BATALLON DE OPERACIONES TERRESTRES N°. 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27" name="Rectángulo 26"/>
          <p:cNvSpPr/>
          <p:nvPr/>
        </p:nvSpPr>
        <p:spPr>
          <a:xfrm rot="20291960">
            <a:off x="9425856" y="426016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b="1" dirty="0"/>
              <a:t>26 Unidades Tácticas</a:t>
            </a:r>
          </a:p>
        </p:txBody>
      </p:sp>
      <p:sp>
        <p:nvSpPr>
          <p:cNvPr id="28" name="CuadroTexto 23">
            <a:extLst>
              <a:ext uri="{FF2B5EF4-FFF2-40B4-BE49-F238E27FC236}">
                <a16:creationId xmlns="" xmlns:a16="http://schemas.microsoft.com/office/drawing/2014/main" id="{25E93756-DAC5-45DE-8A4B-62C4613BB5D8}"/>
              </a:ext>
            </a:extLst>
          </p:cNvPr>
          <p:cNvSpPr txBox="1"/>
          <p:nvPr/>
        </p:nvSpPr>
        <p:spPr>
          <a:xfrm>
            <a:off x="1345398" y="1227088"/>
            <a:ext cx="3200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Departamento del Caquetá</a:t>
            </a:r>
          </a:p>
        </p:txBody>
      </p:sp>
    </p:spTree>
    <p:extLst>
      <p:ext uri="{BB962C8B-B14F-4D97-AF65-F5344CB8AC3E}">
        <p14:creationId xmlns:p14="http://schemas.microsoft.com/office/powerpoint/2010/main" val="4214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155" y="530842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4940" y="700777"/>
            <a:ext cx="44152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10" dirty="0"/>
              <a:t>UNIDADES ABASTECIDAS</a:t>
            </a:r>
          </a:p>
        </p:txBody>
      </p:sp>
      <p:sp>
        <p:nvSpPr>
          <p:cNvPr id="8" name="object 8"/>
          <p:cNvSpPr/>
          <p:nvPr/>
        </p:nvSpPr>
        <p:spPr>
          <a:xfrm>
            <a:off x="550105" y="721131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039" y="654050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ángulo 26"/>
          <p:cNvSpPr/>
          <p:nvPr/>
        </p:nvSpPr>
        <p:spPr>
          <a:xfrm rot="20291960">
            <a:off x="7340455" y="3936243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b="1" dirty="0"/>
              <a:t>8 Unidades Tácticas</a:t>
            </a:r>
          </a:p>
        </p:txBody>
      </p:sp>
      <p:sp>
        <p:nvSpPr>
          <p:cNvPr id="28" name="CuadroTexto 23">
            <a:extLst>
              <a:ext uri="{FF2B5EF4-FFF2-40B4-BE49-F238E27FC236}">
                <a16:creationId xmlns="" xmlns:a16="http://schemas.microsoft.com/office/drawing/2014/main" id="{25E93756-DAC5-45DE-8A4B-62C4613BB5D8}"/>
              </a:ext>
            </a:extLst>
          </p:cNvPr>
          <p:cNvSpPr txBox="1"/>
          <p:nvPr/>
        </p:nvSpPr>
        <p:spPr>
          <a:xfrm>
            <a:off x="1219108" y="1337846"/>
            <a:ext cx="3200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Zona Cartagena del Chaira</a:t>
            </a:r>
          </a:p>
        </p:txBody>
      </p:sp>
      <p:graphicFrame>
        <p:nvGraphicFramePr>
          <p:cNvPr id="14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82185"/>
              </p:ext>
            </p:extLst>
          </p:nvPr>
        </p:nvGraphicFramePr>
        <p:xfrm>
          <a:off x="1256476" y="4120909"/>
          <a:ext cx="5892800" cy="19198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6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6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UNIDAD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CENTRALIZADORA BASPC 27 -  BATALLÓN DE ASPC 27 "SIMONA DE LUZ DUQUE DE ALZATE" - PUTUMAYO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BAEV9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BATALLON ESPECIAL ENERGETICO Y VIAL 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BIROR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BAT INF N 25 GRAL ROBERTO RICO DIAZ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 dirty="0">
                          <a:effectLst/>
                          <a:latin typeface="Calibri (cuerpo)"/>
                          <a:cs typeface="Arial" panose="020B0604020202020204" pitchFamily="34" charset="0"/>
                        </a:rPr>
                        <a:t>BATOT21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  <a:latin typeface="Calibri (cuerpo)"/>
                          <a:cs typeface="Arial" panose="020B0604020202020204" pitchFamily="34" charset="0"/>
                        </a:rPr>
                        <a:t>BATALLON DE OPERACIONES TERRESTRES N.21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(cuerpo)"/>
                        <a:cs typeface="Arial" panose="020B0604020202020204" pitchFamily="34" charset="0"/>
                      </a:endParaRPr>
                    </a:p>
                  </a:txBody>
                  <a:tcPr marL="7274" marR="7274" marT="7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GAPUT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GAULA MILITAR PUTUMAYO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BICAS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BAT ING N27 GR MANUEL CASTRO BAYONA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BALOC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BAT ARTILL N27 GR LUIS ERNESTO ORDOÑEZ 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28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BITER27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BAT DE INSTRUCCCION ENTRENAMIENTO Y REENTRANAMIENTO NO27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BAS27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BAT ASPC 27 SIMONA DE LUZ DUQUE DE ALZATE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20 Tabla"/>
          <p:cNvGraphicFramePr>
            <a:graphicFrameLocks noGrp="1"/>
          </p:cNvGraphicFramePr>
          <p:nvPr/>
        </p:nvGraphicFramePr>
        <p:xfrm>
          <a:off x="1263821" y="1637846"/>
          <a:ext cx="5892800" cy="5753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6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6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CENTRALIZADORA BFIM 31 - BATALLON FLUVIAL DE INFANTERIA DE MARINA No 31  - CARTAGENA DEL CHAIRA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BFIM 31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BATALLON FLUVIAL DE INFANTERIA DE MARINA No 31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21 Tabla"/>
          <p:cNvGraphicFramePr>
            <a:graphicFrameLocks noGrp="1"/>
          </p:cNvGraphicFramePr>
          <p:nvPr/>
        </p:nvGraphicFramePr>
        <p:xfrm>
          <a:off x="1256476" y="2930190"/>
          <a:ext cx="5892800" cy="5753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6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6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CENTRALIZADORA CACOM 06 - COMANDO AEREO DE COMBATE N. 06 - TRES ESQUINAS CAQUETA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CACOM 06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COMANDO AEREO DE COMBATE N. 06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CuadroTexto 23">
            <a:extLst>
              <a:ext uri="{FF2B5EF4-FFF2-40B4-BE49-F238E27FC236}">
                <a16:creationId xmlns="" xmlns:a16="http://schemas.microsoft.com/office/drawing/2014/main" id="{25E93756-DAC5-45DE-8A4B-62C4613BB5D8}"/>
              </a:ext>
            </a:extLst>
          </p:cNvPr>
          <p:cNvSpPr txBox="1"/>
          <p:nvPr/>
        </p:nvSpPr>
        <p:spPr>
          <a:xfrm>
            <a:off x="1219108" y="3789057"/>
            <a:ext cx="3378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Departamento del Putumayo</a:t>
            </a:r>
          </a:p>
        </p:txBody>
      </p:sp>
      <p:sp>
        <p:nvSpPr>
          <p:cNvPr id="19" name="CuadroTexto 23">
            <a:extLst>
              <a:ext uri="{FF2B5EF4-FFF2-40B4-BE49-F238E27FC236}">
                <a16:creationId xmlns="" xmlns:a16="http://schemas.microsoft.com/office/drawing/2014/main" id="{25E93756-DAC5-45DE-8A4B-62C4613BB5D8}"/>
              </a:ext>
            </a:extLst>
          </p:cNvPr>
          <p:cNvSpPr txBox="1"/>
          <p:nvPr/>
        </p:nvSpPr>
        <p:spPr>
          <a:xfrm>
            <a:off x="1219200" y="2590800"/>
            <a:ext cx="2384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>
                <a:latin typeface="Arial Black" panose="020B0A04020102020204" pitchFamily="34" charset="0"/>
                <a:cs typeface="Arial" panose="020B0604020202020204" pitchFamily="34" charset="0"/>
              </a:rPr>
              <a:t>Zona Tres Esquinas</a:t>
            </a:r>
          </a:p>
        </p:txBody>
      </p:sp>
      <p:pic>
        <p:nvPicPr>
          <p:cNvPr id="20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234" y="5515808"/>
            <a:ext cx="3294636" cy="70529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7989235" y="5684703"/>
            <a:ext cx="315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b="1" dirty="0"/>
              <a:t>Total de Unidades Atendidas 36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8856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A8E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1791</Words>
  <Application>Microsoft Office PowerPoint</Application>
  <PresentationFormat>Panorámica</PresentationFormat>
  <Paragraphs>493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Calibri (cuerpo)</vt:lpstr>
      <vt:lpstr>Calibri Light</vt:lpstr>
      <vt:lpstr>Lato</vt:lpstr>
      <vt:lpstr>Microsoft New Tai Lue</vt:lpstr>
      <vt:lpstr>Myriad Pro</vt:lpstr>
      <vt:lpstr>Trebuchet MS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JURISDICCIÓN</vt:lpstr>
      <vt:lpstr>UNIDADES ABASTECIDAS</vt:lpstr>
      <vt:lpstr>UNIDADES ABASTECIDAS</vt:lpstr>
      <vt:lpstr>Presentación de PowerPoint</vt:lpstr>
      <vt:lpstr>Presentación de PowerPoint</vt:lpstr>
      <vt:lpstr>INFORMACIÓN FINANCIERA </vt:lpstr>
      <vt:lpstr>INFORMACIÓN FINANCIERA </vt:lpstr>
      <vt:lpstr>INFORMACIÓN FINANCIERA </vt:lpstr>
      <vt:lpstr>INFORMACIÓN FINANCIERA </vt:lpstr>
      <vt:lpstr>Presentación de PowerPoint</vt:lpstr>
      <vt:lpstr>Gestión SST – Plan de Trabajo Gestión  Ambiental</vt:lpstr>
      <vt:lpstr>Gestión SST – Plan Estratégico  de Seguridad Vial</vt:lpstr>
      <vt:lpstr>Gestión SST – Plan de Trabajo </vt:lpstr>
      <vt:lpstr>Gestión SST – Plan de Trabajo </vt:lpstr>
      <vt:lpstr>Gestión SST – Indicadores de Gestión</vt:lpstr>
      <vt:lpstr>Gestión SST</vt:lpstr>
      <vt:lpstr>Gestión SST</vt:lpstr>
      <vt:lpstr>Gestión SST</vt:lpstr>
      <vt:lpstr>Gestión SST</vt:lpstr>
      <vt:lpstr>Gestión SST</vt:lpstr>
      <vt:lpstr>Presentación de PowerPoint</vt:lpstr>
      <vt:lpstr>Presentación de PowerPoint</vt:lpstr>
      <vt:lpstr>Presentación de PowerPoint</vt:lpstr>
      <vt:lpstr>Gracias por la atención prestada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Presentacion 2020 copia</dc:title>
  <dc:creator>Eddy Luis Marchena Barros</dc:creator>
  <cp:lastModifiedBy>Lizeth Katerine Rodriguez Muñoz</cp:lastModifiedBy>
  <cp:revision>140</cp:revision>
  <cp:lastPrinted>2020-01-29T12:47:36Z</cp:lastPrinted>
  <dcterms:created xsi:type="dcterms:W3CDTF">2020-01-21T15:54:08Z</dcterms:created>
  <dcterms:modified xsi:type="dcterms:W3CDTF">2021-04-12T19:45:01Z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2020-01-21T00:00:00Z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2020-01-21T00:00:00Z</vt:filetime>
  </property>
</Properties>
</file>