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24"/>
  </p:notesMasterIdLst>
  <p:handoutMasterIdLst>
    <p:handoutMasterId r:id="rId25"/>
  </p:handoutMasterIdLst>
  <p:sldIdLst>
    <p:sldId id="324" r:id="rId4"/>
    <p:sldId id="487" r:id="rId5"/>
    <p:sldId id="488" r:id="rId6"/>
    <p:sldId id="489" r:id="rId7"/>
    <p:sldId id="515" r:id="rId8"/>
    <p:sldId id="538" r:id="rId9"/>
    <p:sldId id="533" r:id="rId10"/>
    <p:sldId id="534" r:id="rId11"/>
    <p:sldId id="543" r:id="rId12"/>
    <p:sldId id="540" r:id="rId13"/>
    <p:sldId id="544" r:id="rId14"/>
    <p:sldId id="542" r:id="rId15"/>
    <p:sldId id="521" r:id="rId16"/>
    <p:sldId id="545" r:id="rId17"/>
    <p:sldId id="546" r:id="rId18"/>
    <p:sldId id="547" r:id="rId19"/>
    <p:sldId id="519" r:id="rId20"/>
    <p:sldId id="520" r:id="rId21"/>
    <p:sldId id="541" r:id="rId22"/>
    <p:sldId id="323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DEEBF7"/>
    <a:srgbClr val="F2F2F2"/>
    <a:srgbClr val="558ED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moreno\Documents\SIG%202021\Presentaciones%20DG%202021\Corte%2031%20diciembre%202020\datos%20comparativos%202018-2019-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.moreno\Documents\SIG%202021\Presentaciones%20DG%202021\Corte%2031%20diciembre%202020\datos%20comparativos%202018-2019-20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 Vtas-Costos-Utilidad'!$G$44</c:f>
              <c:strCache>
                <c:ptCount val="1"/>
                <c:pt idx="0">
                  <c:v> AÑO 2019</c:v>
                </c:pt>
              </c:strCache>
            </c:strRef>
          </c:tx>
          <c:spPr>
            <a:ln w="28575"/>
          </c:spPr>
          <c:marker>
            <c:spPr>
              <a:ln w="28575"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 Vtas-Costos-Utilidad'!$B$45:$B$56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 Vtas-Costos-Utilidad'!$G$45:$G$56</c:f>
              <c:numCache>
                <c:formatCode>0</c:formatCode>
                <c:ptCount val="12"/>
                <c:pt idx="0" formatCode="General">
                  <c:v>801</c:v>
                </c:pt>
                <c:pt idx="1">
                  <c:v>1587</c:v>
                </c:pt>
                <c:pt idx="2">
                  <c:v>2002</c:v>
                </c:pt>
                <c:pt idx="3">
                  <c:v>2823</c:v>
                </c:pt>
                <c:pt idx="4">
                  <c:v>3358</c:v>
                </c:pt>
                <c:pt idx="5">
                  <c:v>3807</c:v>
                </c:pt>
                <c:pt idx="6">
                  <c:v>4080</c:v>
                </c:pt>
                <c:pt idx="7">
                  <c:v>4181</c:v>
                </c:pt>
                <c:pt idx="8">
                  <c:v>4273</c:v>
                </c:pt>
                <c:pt idx="9">
                  <c:v>4497</c:v>
                </c:pt>
                <c:pt idx="10">
                  <c:v>4652</c:v>
                </c:pt>
                <c:pt idx="11">
                  <c:v>4517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55B-49B4-86E2-366A36ECACD0}"/>
            </c:ext>
          </c:extLst>
        </c:ser>
        <c:ser>
          <c:idx val="1"/>
          <c:order val="1"/>
          <c:tx>
            <c:strRef>
              <c:f>' Vtas-Costos-Utilidad'!$H$44</c:f>
              <c:strCache>
                <c:ptCount val="1"/>
                <c:pt idx="0">
                  <c:v>AÑO 2020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28575">
                <a:solidFill>
                  <a:srgbClr val="C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 Vtas-Costos-Utilidad'!$B$45:$B$56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 Vtas-Costos-Utilidad'!$H$45:$H$56</c:f>
              <c:numCache>
                <c:formatCode>0</c:formatCode>
                <c:ptCount val="12"/>
                <c:pt idx="0" formatCode="General">
                  <c:v>340</c:v>
                </c:pt>
                <c:pt idx="1">
                  <c:v>848</c:v>
                </c:pt>
                <c:pt idx="2">
                  <c:v>1397</c:v>
                </c:pt>
                <c:pt idx="3">
                  <c:v>1868</c:v>
                </c:pt>
                <c:pt idx="4">
                  <c:v>2448</c:v>
                </c:pt>
                <c:pt idx="5">
                  <c:v>2809</c:v>
                </c:pt>
                <c:pt idx="6">
                  <c:v>3190</c:v>
                </c:pt>
                <c:pt idx="7">
                  <c:v>3416</c:v>
                </c:pt>
                <c:pt idx="8">
                  <c:v>3918</c:v>
                </c:pt>
                <c:pt idx="9">
                  <c:v>4304</c:v>
                </c:pt>
                <c:pt idx="10">
                  <c:v>4647</c:v>
                </c:pt>
                <c:pt idx="11">
                  <c:v>4457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55B-49B4-86E2-366A36ECACD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88564064"/>
        <c:axId val="1188564608"/>
      </c:lineChart>
      <c:catAx>
        <c:axId val="1188564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88564608"/>
        <c:crosses val="autoZero"/>
        <c:auto val="1"/>
        <c:lblAlgn val="ctr"/>
        <c:lblOffset val="100"/>
        <c:noMultiLvlLbl val="0"/>
      </c:catAx>
      <c:valAx>
        <c:axId val="11885646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885640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 Vtas-Costos-Utilidad'!$G$64</c:f>
              <c:strCache>
                <c:ptCount val="1"/>
                <c:pt idx="0">
                  <c:v>AÑO  2019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6194737716589991E-2"/>
                  <c:y val="2.3748696337219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1BB-44D5-B170-AB7E06C89C6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 Vtas-Costos-Utilidad'!$B$65:$B$76</c:f>
              <c:strCache>
                <c:ptCount val="12"/>
                <c:pt idx="0">
                  <c:v>ENERO</c:v>
                </c:pt>
                <c:pt idx="1">
                  <c:v>FEBR 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DIC.</c:v>
                </c:pt>
              </c:strCache>
            </c:strRef>
          </c:cat>
          <c:val>
            <c:numRef>
              <c:f>' Vtas-Costos-Utilidad'!$G$65:$G$76</c:f>
              <c:numCache>
                <c:formatCode>0</c:formatCode>
                <c:ptCount val="12"/>
                <c:pt idx="0">
                  <c:v>421</c:v>
                </c:pt>
                <c:pt idx="1">
                  <c:v>381</c:v>
                </c:pt>
                <c:pt idx="2">
                  <c:v>185</c:v>
                </c:pt>
                <c:pt idx="3">
                  <c:v>614</c:v>
                </c:pt>
                <c:pt idx="4">
                  <c:v>308</c:v>
                </c:pt>
                <c:pt idx="5">
                  <c:v>270</c:v>
                </c:pt>
                <c:pt idx="6">
                  <c:v>234</c:v>
                </c:pt>
                <c:pt idx="7">
                  <c:v>37</c:v>
                </c:pt>
                <c:pt idx="8">
                  <c:v>125</c:v>
                </c:pt>
                <c:pt idx="9">
                  <c:v>232</c:v>
                </c:pt>
                <c:pt idx="10">
                  <c:v>119</c:v>
                </c:pt>
                <c:pt idx="11">
                  <c:v>-43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1BB-44D5-B170-AB7E06C89C69}"/>
            </c:ext>
          </c:extLst>
        </c:ser>
        <c:ser>
          <c:idx val="1"/>
          <c:order val="1"/>
          <c:tx>
            <c:strRef>
              <c:f>' Vtas-Costos-Utilidad'!$H$64</c:f>
              <c:strCache>
                <c:ptCount val="1"/>
                <c:pt idx="0">
                  <c:v>AÑO 2020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5039766917798547E-2"/>
                  <c:y val="-2.1293867431121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1BB-44D5-B170-AB7E06C89C6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 Vtas-Costos-Utilidad'!$B$65:$B$76</c:f>
              <c:strCache>
                <c:ptCount val="12"/>
                <c:pt idx="0">
                  <c:v>ENERO</c:v>
                </c:pt>
                <c:pt idx="1">
                  <c:v>FEBR 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DIC.</c:v>
                </c:pt>
              </c:strCache>
            </c:strRef>
          </c:cat>
          <c:val>
            <c:numRef>
              <c:f>' Vtas-Costos-Utilidad'!$H$65:$H$76</c:f>
              <c:numCache>
                <c:formatCode>0</c:formatCode>
                <c:ptCount val="12"/>
                <c:pt idx="0" formatCode="General">
                  <c:v>303</c:v>
                </c:pt>
                <c:pt idx="1">
                  <c:v>342</c:v>
                </c:pt>
                <c:pt idx="2">
                  <c:v>385</c:v>
                </c:pt>
                <c:pt idx="3">
                  <c:v>318</c:v>
                </c:pt>
                <c:pt idx="4">
                  <c:v>425</c:v>
                </c:pt>
                <c:pt idx="5">
                  <c:v>285</c:v>
                </c:pt>
                <c:pt idx="6">
                  <c:v>306</c:v>
                </c:pt>
                <c:pt idx="7">
                  <c:v>183</c:v>
                </c:pt>
                <c:pt idx="8">
                  <c:v>315</c:v>
                </c:pt>
                <c:pt idx="9">
                  <c:v>223</c:v>
                </c:pt>
                <c:pt idx="10">
                  <c:v>216</c:v>
                </c:pt>
                <c:pt idx="11">
                  <c:v>-100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1BB-44D5-B170-AB7E06C89C69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88577120"/>
        <c:axId val="1188566240"/>
      </c:lineChart>
      <c:catAx>
        <c:axId val="118857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188566240"/>
        <c:crosses val="autoZero"/>
        <c:auto val="1"/>
        <c:lblAlgn val="ctr"/>
        <c:lblOffset val="100"/>
        <c:noMultiLvlLbl val="0"/>
      </c:catAx>
      <c:valAx>
        <c:axId val="118856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18857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 Vtas-Costos-Utilidad'!$G$86</c:f>
              <c:strCache>
                <c:ptCount val="1"/>
                <c:pt idx="0">
                  <c:v> AÑO  2019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 Vtas-Costos-Utilidad'!$B$87:$B$98</c:f>
              <c:strCache>
                <c:ptCount val="12"/>
                <c:pt idx="0">
                  <c:v>ENERO</c:v>
                </c:pt>
                <c:pt idx="1">
                  <c:v>FEBR 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AGOS.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DIC</c:v>
                </c:pt>
              </c:strCache>
            </c:strRef>
          </c:cat>
          <c:val>
            <c:numRef>
              <c:f>' Vtas-Costos-Utilidad'!$G$87:$G$98</c:f>
              <c:numCache>
                <c:formatCode>0</c:formatCode>
                <c:ptCount val="12"/>
                <c:pt idx="0">
                  <c:v>379</c:v>
                </c:pt>
                <c:pt idx="1">
                  <c:v>405</c:v>
                </c:pt>
                <c:pt idx="2">
                  <c:v>229</c:v>
                </c:pt>
                <c:pt idx="3">
                  <c:v>208</c:v>
                </c:pt>
                <c:pt idx="4">
                  <c:v>226</c:v>
                </c:pt>
                <c:pt idx="5">
                  <c:v>179</c:v>
                </c:pt>
                <c:pt idx="6">
                  <c:v>39</c:v>
                </c:pt>
                <c:pt idx="7">
                  <c:v>62</c:v>
                </c:pt>
                <c:pt idx="8">
                  <c:v>-32</c:v>
                </c:pt>
                <c:pt idx="9">
                  <c:v>-8</c:v>
                </c:pt>
                <c:pt idx="10">
                  <c:v>40</c:v>
                </c:pt>
                <c:pt idx="11">
                  <c:v>-79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1EB-4927-AB16-C9A6E6C923C7}"/>
            </c:ext>
          </c:extLst>
        </c:ser>
        <c:ser>
          <c:idx val="1"/>
          <c:order val="1"/>
          <c:tx>
            <c:strRef>
              <c:f>' Vtas-Costos-Utilidad'!$H$86</c:f>
              <c:strCache>
                <c:ptCount val="1"/>
                <c:pt idx="0">
                  <c:v>AÑO 2020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 Vtas-Costos-Utilidad'!$B$87:$B$98</c:f>
              <c:strCache>
                <c:ptCount val="12"/>
                <c:pt idx="0">
                  <c:v>ENERO</c:v>
                </c:pt>
                <c:pt idx="1">
                  <c:v>FEBR 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AGOS.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DIC</c:v>
                </c:pt>
              </c:strCache>
            </c:strRef>
          </c:cat>
          <c:val>
            <c:numRef>
              <c:f>' Vtas-Costos-Utilidad'!$H$87:$H$98</c:f>
              <c:numCache>
                <c:formatCode>0</c:formatCode>
                <c:ptCount val="12"/>
                <c:pt idx="0" formatCode="General">
                  <c:v>36</c:v>
                </c:pt>
                <c:pt idx="1">
                  <c:v>167</c:v>
                </c:pt>
                <c:pt idx="2">
                  <c:v>164</c:v>
                </c:pt>
                <c:pt idx="3">
                  <c:v>153</c:v>
                </c:pt>
                <c:pt idx="4">
                  <c:v>156</c:v>
                </c:pt>
                <c:pt idx="5">
                  <c:v>75</c:v>
                </c:pt>
                <c:pt idx="6">
                  <c:v>76</c:v>
                </c:pt>
                <c:pt idx="7">
                  <c:v>42</c:v>
                </c:pt>
                <c:pt idx="8">
                  <c:v>187</c:v>
                </c:pt>
                <c:pt idx="9">
                  <c:v>162</c:v>
                </c:pt>
                <c:pt idx="10">
                  <c:v>38</c:v>
                </c:pt>
                <c:pt idx="11">
                  <c:v>-90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1EB-4927-AB16-C9A6E6C923C7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88572768"/>
        <c:axId val="1188567872"/>
      </c:lineChart>
      <c:catAx>
        <c:axId val="118857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188567872"/>
        <c:crosses val="autoZero"/>
        <c:auto val="1"/>
        <c:lblAlgn val="ctr"/>
        <c:lblOffset val="100"/>
        <c:noMultiLvlLbl val="0"/>
      </c:catAx>
      <c:valAx>
        <c:axId val="118856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1885727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Hoja6!$E$5</c:f>
              <c:strCache>
                <c:ptCount val="1"/>
                <c:pt idx="0">
                  <c:v>Apropiación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Hoja6!$D$6:$D$9</c:f>
              <c:strCache>
                <c:ptCount val="4"/>
                <c:pt idx="0">
                  <c:v>GASTOS DE PERSONAL </c:v>
                </c:pt>
                <c:pt idx="1">
                  <c:v>GASTOS GENERALES</c:v>
                </c:pt>
                <c:pt idx="2">
                  <c:v>CESANTIAS</c:v>
                </c:pt>
                <c:pt idx="3">
                  <c:v>OPERACIÓN COMERCIAL</c:v>
                </c:pt>
              </c:strCache>
            </c:strRef>
          </c:cat>
          <c:val>
            <c:numRef>
              <c:f>Hoja6!$E$6:$E$9</c:f>
              <c:numCache>
                <c:formatCode>General</c:formatCode>
                <c:ptCount val="4"/>
                <c:pt idx="0" formatCode="#,##0">
                  <c:v>3045</c:v>
                </c:pt>
                <c:pt idx="1">
                  <c:v>329</c:v>
                </c:pt>
                <c:pt idx="2">
                  <c:v>61</c:v>
                </c:pt>
                <c:pt idx="3" formatCode="#,##0">
                  <c:v>31645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A1-4A5F-B265-843F1D604493}"/>
            </c:ext>
          </c:extLst>
        </c:ser>
        <c:ser>
          <c:idx val="1"/>
          <c:order val="1"/>
          <c:tx>
            <c:strRef>
              <c:f>Hoja6!$F$5</c:f>
              <c:strCache>
                <c:ptCount val="1"/>
                <c:pt idx="0">
                  <c:v>Compromisos 2020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Hoja6!$D$6:$D$9</c:f>
              <c:strCache>
                <c:ptCount val="4"/>
                <c:pt idx="0">
                  <c:v>GASTOS DE PERSONAL </c:v>
                </c:pt>
                <c:pt idx="1">
                  <c:v>GASTOS GENERALES</c:v>
                </c:pt>
                <c:pt idx="2">
                  <c:v>CESANTIAS</c:v>
                </c:pt>
                <c:pt idx="3">
                  <c:v>OPERACIÓN COMERCIAL</c:v>
                </c:pt>
              </c:strCache>
            </c:strRef>
          </c:cat>
          <c:val>
            <c:numRef>
              <c:f>Hoja6!$F$6:$F$9</c:f>
              <c:numCache>
                <c:formatCode>General</c:formatCode>
                <c:ptCount val="4"/>
                <c:pt idx="0" formatCode="#,##0">
                  <c:v>3045</c:v>
                </c:pt>
                <c:pt idx="1">
                  <c:v>329</c:v>
                </c:pt>
                <c:pt idx="2">
                  <c:v>61</c:v>
                </c:pt>
                <c:pt idx="3" formatCode="#,##0">
                  <c:v>31645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A1-4A5F-B265-843F1D6044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8569504"/>
        <c:axId val="1188571136"/>
      </c:barChart>
      <c:catAx>
        <c:axId val="1188569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188571136"/>
        <c:crosses val="autoZero"/>
        <c:auto val="1"/>
        <c:lblAlgn val="ctr"/>
        <c:lblOffset val="100"/>
        <c:noMultiLvlLbl val="0"/>
      </c:catAx>
      <c:valAx>
        <c:axId val="1188571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1885695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2123" tIns="46061" rIns="92123" bIns="46061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2123" tIns="46061" rIns="92123" bIns="46061" rtlCol="0"/>
          <a:lstStyle>
            <a:lvl1pPr algn="r">
              <a:defRPr sz="1200"/>
            </a:lvl1pPr>
          </a:lstStyle>
          <a:p>
            <a:fld id="{92AA7F05-84E6-40B3-A4B3-4DED62475620}" type="datetimeFigureOut">
              <a:rPr lang="es-CO" smtClean="0"/>
              <a:t>13/04/2021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6"/>
            <a:ext cx="2971800" cy="458787"/>
          </a:xfrm>
          <a:prstGeom prst="rect">
            <a:avLst/>
          </a:prstGeom>
        </p:spPr>
        <p:txBody>
          <a:bodyPr vert="horz" lIns="92123" tIns="46061" rIns="92123" bIns="46061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4" y="8685216"/>
            <a:ext cx="2971800" cy="458787"/>
          </a:xfrm>
          <a:prstGeom prst="rect">
            <a:avLst/>
          </a:prstGeom>
        </p:spPr>
        <p:txBody>
          <a:bodyPr vert="horz" lIns="92123" tIns="46061" rIns="92123" bIns="46061" rtlCol="0" anchor="b"/>
          <a:lstStyle>
            <a:lvl1pPr algn="r">
              <a:defRPr sz="1200"/>
            </a:lvl1pPr>
          </a:lstStyle>
          <a:p>
            <a:fld id="{BB884AD4-E3F9-4497-8406-B0D3919B17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0217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2123" tIns="46061" rIns="92123" bIns="46061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2123" tIns="46061" rIns="92123" bIns="46061" rtlCol="0"/>
          <a:lstStyle>
            <a:lvl1pPr algn="r">
              <a:defRPr sz="1200"/>
            </a:lvl1pPr>
          </a:lstStyle>
          <a:p>
            <a:fld id="{D3E5D62A-23DA-445A-B9C7-12372AF2A5FF}" type="datetimeFigureOut">
              <a:rPr lang="es-CO" smtClean="0"/>
              <a:t>13/04/2021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3" tIns="46061" rIns="92123" bIns="46061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0"/>
          </a:xfrm>
          <a:prstGeom prst="rect">
            <a:avLst/>
          </a:prstGeom>
        </p:spPr>
        <p:txBody>
          <a:bodyPr vert="horz" lIns="92123" tIns="46061" rIns="92123" bIns="4606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6"/>
            <a:ext cx="2971800" cy="458787"/>
          </a:xfrm>
          <a:prstGeom prst="rect">
            <a:avLst/>
          </a:prstGeom>
        </p:spPr>
        <p:txBody>
          <a:bodyPr vert="horz" lIns="92123" tIns="46061" rIns="92123" bIns="46061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4" y="8685216"/>
            <a:ext cx="2971800" cy="458787"/>
          </a:xfrm>
          <a:prstGeom prst="rect">
            <a:avLst/>
          </a:prstGeom>
        </p:spPr>
        <p:txBody>
          <a:bodyPr vert="horz" lIns="92123" tIns="46061" rIns="92123" bIns="46061" rtlCol="0" anchor="b"/>
          <a:lstStyle>
            <a:lvl1pPr algn="r">
              <a:defRPr sz="1200"/>
            </a:lvl1pPr>
          </a:lstStyle>
          <a:p>
            <a:fld id="{8F9CC4E5-BEDC-40CA-9BF9-6FA356DB84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036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13/04/2021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586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13/04/2021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537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13/04/2021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752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635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3008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5149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6452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210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050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08093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88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13/04/2021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7663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4008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0722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61422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9279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523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63383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0290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9243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1344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6085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13/04/2021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7881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55598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8921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9555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9430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8400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71521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0296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9675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5499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0834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13/04/2021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93912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71992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41891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5618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49530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1822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5857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03131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74252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025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166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13/04/2021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89327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71592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43366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72367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27224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4980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3786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17741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6954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480232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8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13/04/2021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1583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07621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517992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12192000" cy="6853555"/>
          </a:xfrm>
          <a:custGeom>
            <a:avLst/>
            <a:gdLst/>
            <a:ahLst/>
            <a:cxnLst/>
            <a:rect l="l" t="t" r="r" b="b"/>
            <a:pathLst>
              <a:path w="12192000" h="6853555">
                <a:moveTo>
                  <a:pt x="0" y="6853389"/>
                </a:moveTo>
                <a:lnTo>
                  <a:pt x="12192000" y="6853389"/>
                </a:lnTo>
                <a:lnTo>
                  <a:pt x="12192000" y="0"/>
                </a:lnTo>
                <a:lnTo>
                  <a:pt x="0" y="0"/>
                </a:lnTo>
                <a:lnTo>
                  <a:pt x="0" y="685338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3"/>
          <p:cNvSpPr/>
          <p:nvPr userDrawn="1"/>
        </p:nvSpPr>
        <p:spPr>
          <a:xfrm>
            <a:off x="1791892" y="5708199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4">
                <a:moveTo>
                  <a:pt x="4735614" y="0"/>
                </a:moveTo>
                <a:lnTo>
                  <a:pt x="0" y="0"/>
                </a:lnTo>
                <a:lnTo>
                  <a:pt x="649706" y="528929"/>
                </a:lnTo>
                <a:lnTo>
                  <a:pt x="1342720" y="1149807"/>
                </a:lnTo>
                <a:lnTo>
                  <a:pt x="6035014" y="1147445"/>
                </a:lnTo>
                <a:lnTo>
                  <a:pt x="4735614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 userDrawn="1"/>
        </p:nvSpPr>
        <p:spPr>
          <a:xfrm>
            <a:off x="376861" y="521334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0"/>
                </a:moveTo>
                <a:lnTo>
                  <a:pt x="0" y="5948794"/>
                </a:lnTo>
                <a:lnTo>
                  <a:pt x="11391493" y="5948794"/>
                </a:lnTo>
                <a:lnTo>
                  <a:pt x="11391493" y="623862"/>
                </a:lnTo>
                <a:lnTo>
                  <a:pt x="6121666" y="623862"/>
                </a:lnTo>
                <a:lnTo>
                  <a:pt x="5428640" y="2997"/>
                </a:lnTo>
                <a:lnTo>
                  <a:pt x="0" y="0"/>
                </a:lnTo>
                <a:close/>
              </a:path>
              <a:path w="11391900" h="5949315">
                <a:moveTo>
                  <a:pt x="11391493" y="621207"/>
                </a:moveTo>
                <a:lnTo>
                  <a:pt x="6121666" y="623862"/>
                </a:lnTo>
                <a:lnTo>
                  <a:pt x="11391493" y="623862"/>
                </a:lnTo>
                <a:lnTo>
                  <a:pt x="11391493" y="6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/>
          <p:cNvSpPr/>
          <p:nvPr userDrawn="1"/>
        </p:nvSpPr>
        <p:spPr>
          <a:xfrm>
            <a:off x="6165132" y="0"/>
            <a:ext cx="6027420" cy="1149985"/>
          </a:xfrm>
          <a:custGeom>
            <a:avLst/>
            <a:gdLst/>
            <a:ahLst/>
            <a:cxnLst/>
            <a:rect l="l" t="t" r="r" b="b"/>
            <a:pathLst>
              <a:path w="6027420" h="1149985">
                <a:moveTo>
                  <a:pt x="6026873" y="0"/>
                </a:moveTo>
                <a:lnTo>
                  <a:pt x="1299400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33" y="528929"/>
                </a:lnTo>
                <a:lnTo>
                  <a:pt x="6026873" y="6629"/>
                </a:lnTo>
                <a:lnTo>
                  <a:pt x="6026873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/>
          <p:cNvSpPr/>
          <p:nvPr userDrawn="1"/>
        </p:nvSpPr>
        <p:spPr>
          <a:xfrm>
            <a:off x="7090759" y="696708"/>
            <a:ext cx="202133" cy="202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 userDrawn="1"/>
        </p:nvSpPr>
        <p:spPr>
          <a:xfrm>
            <a:off x="7023680" y="629639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35"/>
                </a:moveTo>
                <a:lnTo>
                  <a:pt x="330277" y="212833"/>
                </a:lnTo>
                <a:lnTo>
                  <a:pt x="313328" y="252998"/>
                </a:lnTo>
                <a:lnTo>
                  <a:pt x="287039" y="287026"/>
                </a:lnTo>
                <a:lnTo>
                  <a:pt x="253010" y="313316"/>
                </a:lnTo>
                <a:lnTo>
                  <a:pt x="212846" y="330264"/>
                </a:lnTo>
                <a:lnTo>
                  <a:pt x="168148" y="336270"/>
                </a:lnTo>
                <a:lnTo>
                  <a:pt x="123448" y="330264"/>
                </a:lnTo>
                <a:lnTo>
                  <a:pt x="83281" y="313316"/>
                </a:lnTo>
                <a:lnTo>
                  <a:pt x="49250" y="287026"/>
                </a:lnTo>
                <a:lnTo>
                  <a:pt x="22957" y="252998"/>
                </a:lnTo>
                <a:lnTo>
                  <a:pt x="6006" y="212833"/>
                </a:lnTo>
                <a:lnTo>
                  <a:pt x="0" y="168135"/>
                </a:lnTo>
                <a:lnTo>
                  <a:pt x="6006" y="123436"/>
                </a:lnTo>
                <a:lnTo>
                  <a:pt x="22957" y="83272"/>
                </a:lnTo>
                <a:lnTo>
                  <a:pt x="49250" y="49244"/>
                </a:lnTo>
                <a:lnTo>
                  <a:pt x="83281" y="22954"/>
                </a:lnTo>
                <a:lnTo>
                  <a:pt x="123448" y="6005"/>
                </a:lnTo>
                <a:lnTo>
                  <a:pt x="168148" y="0"/>
                </a:lnTo>
                <a:lnTo>
                  <a:pt x="212846" y="6005"/>
                </a:lnTo>
                <a:lnTo>
                  <a:pt x="253010" y="22954"/>
                </a:lnTo>
                <a:lnTo>
                  <a:pt x="287039" y="49244"/>
                </a:lnTo>
                <a:lnTo>
                  <a:pt x="313328" y="83272"/>
                </a:lnTo>
                <a:lnTo>
                  <a:pt x="330277" y="123436"/>
                </a:lnTo>
                <a:lnTo>
                  <a:pt x="336283" y="1681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/>
          <p:cNvSpPr/>
          <p:nvPr userDrawn="1"/>
        </p:nvSpPr>
        <p:spPr>
          <a:xfrm>
            <a:off x="1616856" y="104738"/>
            <a:ext cx="608025" cy="36180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 userDrawn="1"/>
        </p:nvSpPr>
        <p:spPr>
          <a:xfrm>
            <a:off x="376859" y="216408"/>
            <a:ext cx="1014899" cy="2113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 userDrawn="1"/>
        </p:nvSpPr>
        <p:spPr>
          <a:xfrm>
            <a:off x="5345222" y="1142544"/>
            <a:ext cx="6423660" cy="5308600"/>
          </a:xfrm>
          <a:custGeom>
            <a:avLst/>
            <a:gdLst/>
            <a:ahLst/>
            <a:cxnLst/>
            <a:rect l="l" t="t" r="r" b="b"/>
            <a:pathLst>
              <a:path w="6423659" h="5308600">
                <a:moveTo>
                  <a:pt x="6423126" y="0"/>
                </a:moveTo>
                <a:lnTo>
                  <a:pt x="819912" y="4889"/>
                </a:lnTo>
                <a:lnTo>
                  <a:pt x="0" y="3297110"/>
                </a:lnTo>
                <a:lnTo>
                  <a:pt x="4004119" y="5302618"/>
                </a:lnTo>
                <a:lnTo>
                  <a:pt x="6423126" y="5308130"/>
                </a:lnTo>
                <a:lnTo>
                  <a:pt x="6423126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7483475" y="630238"/>
            <a:ext cx="3817006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48523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089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026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52304" y="2869958"/>
            <a:ext cx="6739890" cy="386715"/>
          </a:xfrm>
          <a:custGeom>
            <a:avLst/>
            <a:gdLst/>
            <a:ahLst/>
            <a:cxnLst/>
            <a:rect l="l" t="t" r="r" b="b"/>
            <a:pathLst>
              <a:path w="6739890" h="386714">
                <a:moveTo>
                  <a:pt x="6739699" y="0"/>
                </a:moveTo>
                <a:lnTo>
                  <a:pt x="0" y="0"/>
                </a:lnTo>
                <a:lnTo>
                  <a:pt x="158457" y="386651"/>
                </a:lnTo>
                <a:lnTo>
                  <a:pt x="6739699" y="386651"/>
                </a:lnTo>
                <a:lnTo>
                  <a:pt x="6739699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3562006"/>
            <a:ext cx="12192000" cy="16747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0463993" y="224119"/>
            <a:ext cx="1404607" cy="84336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770894" y="460692"/>
            <a:ext cx="1790700" cy="37226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898338" y="2949026"/>
            <a:ext cx="188193" cy="18822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859628" y="2934267"/>
            <a:ext cx="217719" cy="21805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859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94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35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716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9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13/04/2021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88354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52304" y="2869958"/>
            <a:ext cx="6739890" cy="386715"/>
          </a:xfrm>
          <a:custGeom>
            <a:avLst/>
            <a:gdLst/>
            <a:ahLst/>
            <a:cxnLst/>
            <a:rect l="l" t="t" r="r" b="b"/>
            <a:pathLst>
              <a:path w="6739890" h="386714">
                <a:moveTo>
                  <a:pt x="6739699" y="0"/>
                </a:moveTo>
                <a:lnTo>
                  <a:pt x="0" y="0"/>
                </a:lnTo>
                <a:lnTo>
                  <a:pt x="158457" y="386651"/>
                </a:lnTo>
                <a:lnTo>
                  <a:pt x="6739699" y="386651"/>
                </a:lnTo>
                <a:lnTo>
                  <a:pt x="6739699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3562006"/>
            <a:ext cx="12192000" cy="16747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0463993" y="224119"/>
            <a:ext cx="1404607" cy="84336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770894" y="460692"/>
            <a:ext cx="1790700" cy="37226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8898338" y="2949026"/>
            <a:ext cx="188193" cy="18822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859628" y="2934267"/>
            <a:ext cx="217719" cy="21805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395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810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7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13/04/2021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22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9F2EF-4626-4CBA-AC0D-C0DFC612C4AF}" type="datetimeFigureOut">
              <a:rPr lang="es-CO" smtClean="0"/>
              <a:t>13/04/2021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102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9F2EF-4626-4CBA-AC0D-C0DFC612C4AF}" type="datetimeFigureOut">
              <a:rPr lang="es-CO" smtClean="0"/>
              <a:t>13/04/2021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2A4E7-9D8A-44CD-A150-0259B1A63CC0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object 8"/>
          <p:cNvSpPr/>
          <p:nvPr userDrawn="1"/>
        </p:nvSpPr>
        <p:spPr>
          <a:xfrm>
            <a:off x="550105" y="612942"/>
            <a:ext cx="202133" cy="202133"/>
          </a:xfrm>
          <a:prstGeom prst="rect">
            <a:avLst/>
          </a:prstGeom>
          <a:blipFill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8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9" r:id="rId17"/>
    <p:sldLayoutId id="2147483680" r:id="rId18"/>
    <p:sldLayoutId id="2147483681" r:id="rId19"/>
    <p:sldLayoutId id="2147483683" r:id="rId20"/>
    <p:sldLayoutId id="2147483684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7" r:id="rId37"/>
    <p:sldLayoutId id="2147483728" r:id="rId38"/>
    <p:sldLayoutId id="2147483729" r:id="rId39"/>
    <p:sldLayoutId id="2147483731" r:id="rId40"/>
    <p:sldLayoutId id="2147483732" r:id="rId41"/>
    <p:sldLayoutId id="2147483733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5" r:id="rId52"/>
    <p:sldLayoutId id="2147483746" r:id="rId53"/>
    <p:sldLayoutId id="2147483747" r:id="rId54"/>
    <p:sldLayoutId id="2147483748" r:id="rId55"/>
    <p:sldLayoutId id="2147483749" r:id="rId56"/>
    <p:sldLayoutId id="2147483751" r:id="rId57"/>
    <p:sldLayoutId id="2147483752" r:id="rId58"/>
    <p:sldLayoutId id="2147483753" r:id="rId59"/>
    <p:sldLayoutId id="2147483755" r:id="rId60"/>
    <p:sldLayoutId id="2147483756" r:id="rId61"/>
    <p:sldLayoutId id="2147483757" r:id="rId6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510" y="727385"/>
            <a:ext cx="2681605" cy="579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2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510" y="727385"/>
            <a:ext cx="2681605" cy="579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encialogistica.gov.co/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hyperlink" Target="mailto:noti&#64257;caciones@agencialogistica.gov.co" TargetMode="External"/><Relationship Id="rId2" Type="http://schemas.openxmlformats.org/officeDocument/2006/relationships/image" Target="../media/image6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4.png"/><Relationship Id="rId11" Type="http://schemas.openxmlformats.org/officeDocument/2006/relationships/hyperlink" Target="mailto:contactenos@agencialogistica.gov.co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8.jpeg"/><Relationship Id="rId10" Type="http://schemas.openxmlformats.org/officeDocument/2006/relationships/hyperlink" Target="mailto:denuncie@agencialogistica.gov.co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4.png"/><Relationship Id="rId7" Type="http://schemas.openxmlformats.org/officeDocument/2006/relationships/image" Target="../media/image3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25.jp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4.pn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25.jp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noti&#64257;caciones@agencialogistica.gov.co" TargetMode="External"/><Relationship Id="rId3" Type="http://schemas.openxmlformats.org/officeDocument/2006/relationships/image" Target="../media/image50.png"/><Relationship Id="rId7" Type="http://schemas.openxmlformats.org/officeDocument/2006/relationships/hyperlink" Target="mailto:contactenos@agencialogistica.gov.co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5.xml"/><Relationship Id="rId6" Type="http://schemas.openxmlformats.org/officeDocument/2006/relationships/hyperlink" Target="mailto:denuncie@agencialogistica.gov.co" TargetMode="External"/><Relationship Id="rId5" Type="http://schemas.openxmlformats.org/officeDocument/2006/relationships/image" Target="../media/image16.png"/><Relationship Id="rId4" Type="http://schemas.openxmlformats.org/officeDocument/2006/relationships/hyperlink" Target="file:///\\Alrso046\rendicion" TargetMode="Externa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58273"/>
            <a:ext cx="12192000" cy="167478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0" y="0"/>
            <a:ext cx="12192006" cy="5041074"/>
            <a:chOff x="0" y="0"/>
            <a:chExt cx="12192006" cy="5041074"/>
          </a:xfrm>
        </p:grpSpPr>
        <p:sp>
          <p:nvSpPr>
            <p:cNvPr id="15" name="object 15"/>
            <p:cNvSpPr/>
            <p:nvPr/>
          </p:nvSpPr>
          <p:spPr>
            <a:xfrm>
              <a:off x="6" y="0"/>
              <a:ext cx="12192000" cy="3558540"/>
            </a:xfrm>
            <a:custGeom>
              <a:avLst/>
              <a:gdLst/>
              <a:ahLst/>
              <a:cxnLst/>
              <a:rect l="l" t="t" r="r" b="b"/>
              <a:pathLst>
                <a:path w="12192000" h="3558540">
                  <a:moveTo>
                    <a:pt x="4276153" y="0"/>
                  </a:moveTo>
                  <a:lnTo>
                    <a:pt x="0" y="0"/>
                  </a:lnTo>
                  <a:lnTo>
                    <a:pt x="0" y="3558273"/>
                  </a:lnTo>
                  <a:lnTo>
                    <a:pt x="12192000" y="3558273"/>
                  </a:lnTo>
                  <a:lnTo>
                    <a:pt x="12192000" y="3256622"/>
                  </a:lnTo>
                  <a:lnTo>
                    <a:pt x="5610758" y="3256622"/>
                  </a:lnTo>
                  <a:lnTo>
                    <a:pt x="4276153" y="0"/>
                  </a:lnTo>
                  <a:close/>
                </a:path>
              </a:pathLst>
            </a:custGeom>
            <a:solidFill>
              <a:srgbClr val="21A8E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4540059"/>
              <a:ext cx="12192000" cy="501015"/>
            </a:xfrm>
            <a:custGeom>
              <a:avLst/>
              <a:gdLst/>
              <a:ahLst/>
              <a:cxnLst/>
              <a:rect l="l" t="t" r="r" b="b"/>
              <a:pathLst>
                <a:path w="12192000" h="501014">
                  <a:moveTo>
                    <a:pt x="12192000" y="500506"/>
                  </a:moveTo>
                  <a:lnTo>
                    <a:pt x="0" y="500506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50050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" name="object 3"/>
          <p:cNvSpPr/>
          <p:nvPr/>
        </p:nvSpPr>
        <p:spPr>
          <a:xfrm>
            <a:off x="10463993" y="194983"/>
            <a:ext cx="1404607" cy="84337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45298" y="6635494"/>
            <a:ext cx="137147" cy="13714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1535" y="6631898"/>
            <a:ext cx="134493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Agencia Logística </a:t>
            </a: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de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Fuerzas</a:t>
            </a:r>
            <a:r>
              <a:rPr sz="650" spc="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88479" y="6624736"/>
            <a:ext cx="158907" cy="15888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7029" y="6633163"/>
            <a:ext cx="49530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@AgLogistica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83188" y="6638573"/>
            <a:ext cx="161137" cy="16116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7885" y="6646966"/>
            <a:ext cx="123761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Agencia Logística Fuerzas</a:t>
            </a:r>
            <a:r>
              <a:rPr sz="650" spc="2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4253" y="6616656"/>
            <a:ext cx="49974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aglo</a:t>
            </a:r>
            <a:r>
              <a:rPr sz="650" dirty="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sz="650" spc="5" dirty="0">
                <a:solidFill>
                  <a:srgbClr val="231F20"/>
                </a:solidFill>
                <a:latin typeface="Myriad Pro"/>
                <a:cs typeface="Myriad Pro"/>
              </a:rPr>
              <a:t>isticafm</a:t>
            </a:r>
            <a:endParaRPr sz="65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65434" y="6608188"/>
            <a:ext cx="161163" cy="16123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5340" y="6584565"/>
            <a:ext cx="16211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u="sng" dirty="0">
                <a:solidFill>
                  <a:prstClr val="black"/>
                </a:solidFill>
                <a:latin typeface="Microsoft New Tai Lue"/>
                <a:cs typeface="Microsoft New Tai Lue"/>
                <a:hlinkClick r:id="rId8"/>
              </a:rPr>
              <a:t>www.agencialogistica.gov.co</a:t>
            </a:r>
            <a:endParaRPr sz="1000" u="sng" dirty="0">
              <a:solidFill>
                <a:prstClr val="black"/>
              </a:solidFill>
              <a:latin typeface="Microsoft New Tai Lue"/>
              <a:cs typeface="Microsoft New Tai Lu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33014" y="5344115"/>
            <a:ext cx="99695" cy="141795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spcBef>
                <a:spcPts val="70"/>
              </a:spcBef>
            </a:pPr>
            <a:r>
              <a:rPr sz="500" spc="-5" dirty="0">
                <a:solidFill>
                  <a:srgbClr val="231F20"/>
                </a:solidFill>
                <a:latin typeface="Trebuchet MS"/>
                <a:cs typeface="Trebuchet MS"/>
              </a:rPr>
              <a:t>Diseñado por: Comunicaciones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Estratégicas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ALFM</a:t>
            </a:r>
            <a:endParaRPr sz="5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63851" y="5499125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12844" y="5499125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3199" y="5482220"/>
            <a:ext cx="242255" cy="24226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21646" y="5499521"/>
            <a:ext cx="2084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</a:t>
            </a:r>
            <a:r>
              <a:rPr sz="100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PRINCIPAL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Dirección: </a:t>
            </a:r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 Principal: Calle </a:t>
            </a:r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95 No.  13-08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/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Código Postal </a:t>
            </a:r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110221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2751" y="5458842"/>
            <a:ext cx="316649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7965" algn="l"/>
              </a:tabLst>
            </a:pPr>
            <a:r>
              <a:rPr sz="800" u="dbl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sz="800" u="dbl" spc="-10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sz="800" spc="-2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DATOS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</a:t>
            </a:r>
            <a:r>
              <a:rPr sz="800" spc="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CONTACTO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PBX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(571) 6510420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al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6510449</a:t>
            </a:r>
            <a:r>
              <a:rPr sz="80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Bogotá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 marR="970915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10"/>
              </a:rPr>
              <a:t>denuncie@agencialogistica.gov.co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11"/>
              </a:rPr>
              <a:t>contactenos@agencialogistica.gov.co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12"/>
              </a:rPr>
              <a:t>notiﬁcaciones@agencialogistica.gov.co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Horario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Atención: Lunes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Viernes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7:30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a.m.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4:30</a:t>
            </a:r>
            <a:r>
              <a:rPr sz="800" spc="-6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p.m.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6206" y="5535980"/>
            <a:ext cx="96520" cy="135255"/>
          </a:xfrm>
          <a:custGeom>
            <a:avLst/>
            <a:gdLst/>
            <a:ahLst/>
            <a:cxnLst/>
            <a:rect l="l" t="t" r="r" b="b"/>
            <a:pathLst>
              <a:path w="96520" h="135254">
                <a:moveTo>
                  <a:pt x="96253" y="134747"/>
                </a:moveTo>
                <a:lnTo>
                  <a:pt x="0" y="134747"/>
                </a:lnTo>
                <a:lnTo>
                  <a:pt x="0" y="0"/>
                </a:lnTo>
                <a:lnTo>
                  <a:pt x="96253" y="0"/>
                </a:lnTo>
                <a:lnTo>
                  <a:pt x="96253" y="134747"/>
                </a:lnTo>
                <a:close/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6257" y="5629821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7057" y="5644257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61721" y="5492770"/>
            <a:ext cx="242255" cy="242265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73443" y="5221541"/>
            <a:ext cx="1030223" cy="923541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-12193" y="201460"/>
            <a:ext cx="1790700" cy="372268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0043" y="4717987"/>
            <a:ext cx="345545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¡Trabajamos </a:t>
            </a:r>
            <a:r>
              <a:rPr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sz="1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orgullo </a:t>
            </a:r>
            <a:r>
              <a:rPr sz="10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Héroes de</a:t>
            </a:r>
            <a:r>
              <a:rPr sz="1000" b="1" spc="-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Colombia!</a:t>
            </a:r>
            <a:endParaRPr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9"/>
          <p:cNvSpPr/>
          <p:nvPr/>
        </p:nvSpPr>
        <p:spPr>
          <a:xfrm>
            <a:off x="5117349" y="1779270"/>
            <a:ext cx="173253" cy="173253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27"/>
          <p:cNvSpPr txBox="1">
            <a:spLocks noGrp="1"/>
          </p:cNvSpPr>
          <p:nvPr>
            <p:ph type="title"/>
          </p:nvPr>
        </p:nvSpPr>
        <p:spPr>
          <a:xfrm>
            <a:off x="105350" y="1383616"/>
            <a:ext cx="4541465" cy="83869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r>
              <a:rPr lang="es-CO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Audiencia Pública de Rendición de Cuentas – APRC Regional Suroccidente Gestión 2020</a:t>
            </a:r>
            <a:endParaRPr lang="es-CO" sz="2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5228359" y="1681230"/>
            <a:ext cx="6999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Regional: </a:t>
            </a:r>
            <a:r>
              <a:rPr lang="es-CO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Coronel (RVA) Carlos Eduardo Mora Gomez</a:t>
            </a:r>
            <a:endParaRPr lang="es-CO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 txBox="1">
            <a:spLocks noGrp="1"/>
          </p:cNvSpPr>
          <p:nvPr>
            <p:ph type="title"/>
          </p:nvPr>
        </p:nvSpPr>
        <p:spPr>
          <a:xfrm>
            <a:off x="893339" y="404315"/>
            <a:ext cx="48592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Ejecución Presupuestal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a 31 Diciembre 2020 (Mill. de $)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4 Tabla"/>
          <p:cNvGraphicFramePr>
            <a:graphicFrameLocks noGrp="1"/>
          </p:cNvGraphicFramePr>
          <p:nvPr>
            <p:extLst/>
          </p:nvPr>
        </p:nvGraphicFramePr>
        <p:xfrm>
          <a:off x="893339" y="1657600"/>
          <a:ext cx="10016837" cy="4299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0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55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5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10674">
                <a:tc rowSpan="2"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Apropiación Vigente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934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771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DE PERSONAL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3.045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3.045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3.045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771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GENERALES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329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329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329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771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CESANTIAS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771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OPERACIÓN COMERCIAL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31.645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31.645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31.644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615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35.079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35.079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35.079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9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51996"/>
              </p:ext>
            </p:extLst>
          </p:nvPr>
        </p:nvGraphicFramePr>
        <p:xfrm>
          <a:off x="549798" y="1342663"/>
          <a:ext cx="10793392" cy="5139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bject 7"/>
          <p:cNvSpPr txBox="1">
            <a:spLocks noGrp="1"/>
          </p:cNvSpPr>
          <p:nvPr>
            <p:ph type="title"/>
          </p:nvPr>
        </p:nvSpPr>
        <p:spPr>
          <a:xfrm>
            <a:off x="893339" y="404315"/>
            <a:ext cx="48592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Ejecución Presupuestal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a 31 Diciembre 2020 (Mill. de $)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615233" y="766354"/>
            <a:ext cx="6065498" cy="5817525"/>
            <a:chOff x="3411238" y="901537"/>
            <a:chExt cx="6259984" cy="6083079"/>
          </a:xfrm>
        </p:grpSpPr>
        <p:pic>
          <p:nvPicPr>
            <p:cNvPr id="10" name="Imagen 9"/>
            <p:cNvPicPr preferRelativeResize="0"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1238" y="901537"/>
              <a:ext cx="6259984" cy="6083079"/>
            </a:xfrm>
            <a:prstGeom prst="rect">
              <a:avLst/>
            </a:prstGeom>
          </p:spPr>
        </p:pic>
        <p:sp>
          <p:nvSpPr>
            <p:cNvPr id="11" name="23 CuadroTexto"/>
            <p:cNvSpPr txBox="1"/>
            <p:nvPr/>
          </p:nvSpPr>
          <p:spPr>
            <a:xfrm>
              <a:off x="4506823" y="1423754"/>
              <a:ext cx="1848122" cy="1319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s-E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Desarrollo del bienestar del Personal</a:t>
              </a:r>
            </a:p>
            <a:p>
              <a:pPr algn="ctr"/>
              <a:r>
                <a:rPr lang="es-E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100%</a:t>
              </a:r>
              <a:endParaRPr lang="es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24 CuadroTexto"/>
            <p:cNvSpPr txBox="1"/>
            <p:nvPr/>
          </p:nvSpPr>
          <p:spPr>
            <a:xfrm>
              <a:off x="7535381" y="2354808"/>
              <a:ext cx="1860522" cy="1351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Incremento de las Ventas</a:t>
              </a:r>
            </a:p>
            <a:p>
              <a:pPr algn="ctr"/>
              <a:r>
                <a:rPr lang="es-E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0.85%</a:t>
              </a:r>
            </a:p>
            <a:p>
              <a:pPr algn="just"/>
              <a:endParaRPr lang="es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28 CuadroTexto"/>
            <p:cNvSpPr txBox="1"/>
            <p:nvPr/>
          </p:nvSpPr>
          <p:spPr>
            <a:xfrm>
              <a:off x="5210098" y="3215196"/>
              <a:ext cx="23252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>
                  <a:latin typeface="Calibri" pitchFamily="34" charset="0"/>
                  <a:cs typeface="Arial" pitchFamily="34" charset="0"/>
                </a:rPr>
                <a:t>ESTRATEGIAS DIRECCION GENERAL</a:t>
              </a:r>
              <a:endParaRPr lang="es-ES" sz="2400" b="1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5" name="27 CuadroTexto"/>
            <p:cNvSpPr txBox="1"/>
            <p:nvPr/>
          </p:nvSpPr>
          <p:spPr>
            <a:xfrm>
              <a:off x="7004857" y="4987409"/>
              <a:ext cx="2141995" cy="1062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s-E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Reducción de Costos y Gastos </a:t>
              </a:r>
            </a:p>
            <a:p>
              <a:pPr algn="ctr"/>
              <a:r>
                <a:rPr lang="es-E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0.99%</a:t>
              </a:r>
            </a:p>
          </p:txBody>
        </p:sp>
        <p:sp>
          <p:nvSpPr>
            <p:cNvPr id="16" name="26 CuadroTexto"/>
            <p:cNvSpPr txBox="1"/>
            <p:nvPr/>
          </p:nvSpPr>
          <p:spPr>
            <a:xfrm>
              <a:off x="4385988" y="5095242"/>
              <a:ext cx="2103828" cy="1319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s-E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Incremento de la Utilidad y Rentabilidad</a:t>
              </a:r>
            </a:p>
            <a:p>
              <a:pPr algn="ctr"/>
              <a:r>
                <a:rPr lang="es-E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0.04%</a:t>
              </a:r>
              <a:endParaRPr lang="es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25 CuadroTexto"/>
            <p:cNvSpPr txBox="1"/>
            <p:nvPr/>
          </p:nvSpPr>
          <p:spPr>
            <a:xfrm>
              <a:off x="3464870" y="2892477"/>
              <a:ext cx="1266361" cy="209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s-E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Mejora del Servicio al Cliente</a:t>
              </a:r>
            </a:p>
            <a:p>
              <a:pPr algn="ctr"/>
              <a:r>
                <a:rPr lang="es-E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Pasión por Servir</a:t>
              </a:r>
            </a:p>
            <a:p>
              <a:pPr algn="ctr"/>
              <a:r>
                <a:rPr lang="es-E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100%</a:t>
              </a:r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9C97525-6EF4-40EE-AD1C-51F71C4270B6}"/>
              </a:ext>
            </a:extLst>
          </p:cNvPr>
          <p:cNvSpPr/>
          <p:nvPr/>
        </p:nvSpPr>
        <p:spPr>
          <a:xfrm>
            <a:off x="-8389" y="6759178"/>
            <a:ext cx="12200389" cy="94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object 7"/>
          <p:cNvSpPr txBox="1">
            <a:spLocks noGrp="1"/>
          </p:cNvSpPr>
          <p:nvPr>
            <p:ph type="title"/>
          </p:nvPr>
        </p:nvSpPr>
        <p:spPr>
          <a:xfrm>
            <a:off x="813128" y="338032"/>
            <a:ext cx="36631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Contribución Estrategias Dirección General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4388" y="0"/>
            <a:ext cx="11238230" cy="6610350"/>
          </a:xfrm>
          <a:custGeom>
            <a:avLst/>
            <a:gdLst/>
            <a:ahLst/>
            <a:cxnLst/>
            <a:rect l="l" t="t" r="r" b="b"/>
            <a:pathLst>
              <a:path w="11238230" h="6610350">
                <a:moveTo>
                  <a:pt x="6150533" y="0"/>
                </a:moveTo>
                <a:lnTo>
                  <a:pt x="0" y="1147432"/>
                </a:lnTo>
                <a:lnTo>
                  <a:pt x="10708678" y="5960211"/>
                </a:lnTo>
                <a:lnTo>
                  <a:pt x="11237620" y="6609918"/>
                </a:lnTo>
                <a:lnTo>
                  <a:pt x="11237620" y="1874291"/>
                </a:lnTo>
                <a:lnTo>
                  <a:pt x="6150533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180" y="545861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621207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5269826" y="623862"/>
                </a:lnTo>
                <a:lnTo>
                  <a:pt x="0" y="621207"/>
                </a:lnTo>
                <a:close/>
              </a:path>
              <a:path w="11391900" h="5949315">
                <a:moveTo>
                  <a:pt x="11391506" y="0"/>
                </a:moveTo>
                <a:lnTo>
                  <a:pt x="5962853" y="2997"/>
                </a:lnTo>
                <a:lnTo>
                  <a:pt x="5269826" y="623862"/>
                </a:lnTo>
                <a:lnTo>
                  <a:pt x="11391506" y="623862"/>
                </a:lnTo>
                <a:lnTo>
                  <a:pt x="11391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4391" y="0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5">
                <a:moveTo>
                  <a:pt x="6035014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3501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617294"/>
            <a:ext cx="663329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600" spc="-15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Principales Logros Obtenidos</a:t>
            </a:r>
            <a:endParaRPr lang="es-ES" sz="16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0105" y="612942"/>
            <a:ext cx="202133" cy="202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3039" y="545861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48"/>
                </a:moveTo>
                <a:lnTo>
                  <a:pt x="330276" y="212846"/>
                </a:lnTo>
                <a:lnTo>
                  <a:pt x="313325" y="253010"/>
                </a:lnTo>
                <a:lnTo>
                  <a:pt x="287032" y="287039"/>
                </a:lnTo>
                <a:lnTo>
                  <a:pt x="253001" y="313328"/>
                </a:lnTo>
                <a:lnTo>
                  <a:pt x="212834" y="330277"/>
                </a:lnTo>
                <a:lnTo>
                  <a:pt x="168135" y="336283"/>
                </a:lnTo>
                <a:lnTo>
                  <a:pt x="123436" y="330277"/>
                </a:lnTo>
                <a:lnTo>
                  <a:pt x="83272" y="313328"/>
                </a:lnTo>
                <a:lnTo>
                  <a:pt x="49244" y="287039"/>
                </a:lnTo>
                <a:lnTo>
                  <a:pt x="22954" y="253010"/>
                </a:lnTo>
                <a:lnTo>
                  <a:pt x="6005" y="212846"/>
                </a:lnTo>
                <a:lnTo>
                  <a:pt x="0" y="168148"/>
                </a:lnTo>
                <a:lnTo>
                  <a:pt x="6005" y="123448"/>
                </a:lnTo>
                <a:lnTo>
                  <a:pt x="22954" y="83281"/>
                </a:lnTo>
                <a:lnTo>
                  <a:pt x="49244" y="49250"/>
                </a:lnTo>
                <a:lnTo>
                  <a:pt x="83272" y="22957"/>
                </a:lnTo>
                <a:lnTo>
                  <a:pt x="123436" y="6006"/>
                </a:lnTo>
                <a:lnTo>
                  <a:pt x="168135" y="0"/>
                </a:lnTo>
                <a:lnTo>
                  <a:pt x="212834" y="6006"/>
                </a:lnTo>
                <a:lnTo>
                  <a:pt x="253001" y="22957"/>
                </a:lnTo>
                <a:lnTo>
                  <a:pt x="287032" y="49250"/>
                </a:lnTo>
                <a:lnTo>
                  <a:pt x="313325" y="83281"/>
                </a:lnTo>
                <a:lnTo>
                  <a:pt x="330276" y="123448"/>
                </a:lnTo>
                <a:lnTo>
                  <a:pt x="336283" y="16814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218068" y="63158"/>
            <a:ext cx="608012" cy="361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78059" y="174828"/>
            <a:ext cx="1014899" cy="211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154847" y="1756904"/>
            <a:ext cx="74580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8DC1"/>
                </a:solidFill>
              </a:rPr>
              <a:t>Logros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Disminución de ausencia laboral por concepto de incapacidades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No ocurrencia de accidentes de tránsito durante la vigencia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Accidentes laborales ocurridos sin consecuencias graves, o con incapacidades mayores a 30 días.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/>
              <a:t>Control ejecución contratos administrativos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C</a:t>
            </a:r>
            <a:r>
              <a:rPr lang="es-CO" dirty="0" smtClean="0"/>
              <a:t>umplimiento al 100% planes de capacitación y bienestar vigencia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 smtClean="0"/>
          </a:p>
        </p:txBody>
      </p:sp>
      <p:sp>
        <p:nvSpPr>
          <p:cNvPr id="13" name="12 CuadroTexto"/>
          <p:cNvSpPr txBox="1"/>
          <p:nvPr/>
        </p:nvSpPr>
        <p:spPr>
          <a:xfrm>
            <a:off x="1599025" y="4778831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8DC1"/>
                </a:solidFill>
              </a:rPr>
              <a:t>    Metas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Disminución de Accidentes laborales en la vigencia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Mayor control de los casos ocupacionales.</a:t>
            </a:r>
          </a:p>
          <a:p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grpSp>
        <p:nvGrpSpPr>
          <p:cNvPr id="14" name="object 15"/>
          <p:cNvGrpSpPr/>
          <p:nvPr/>
        </p:nvGrpSpPr>
        <p:grpSpPr>
          <a:xfrm>
            <a:off x="351964" y="1149985"/>
            <a:ext cx="3994785" cy="5163132"/>
            <a:chOff x="-6095" y="2350007"/>
            <a:chExt cx="3994785" cy="4326890"/>
          </a:xfrm>
        </p:grpSpPr>
        <p:sp>
          <p:nvSpPr>
            <p:cNvPr id="15" name="object 16"/>
            <p:cNvSpPr/>
            <p:nvPr/>
          </p:nvSpPr>
          <p:spPr>
            <a:xfrm>
              <a:off x="0" y="2350007"/>
              <a:ext cx="1813560" cy="4326890"/>
            </a:xfrm>
            <a:custGeom>
              <a:avLst/>
              <a:gdLst/>
              <a:ahLst/>
              <a:cxnLst/>
              <a:rect l="l" t="t" r="r" b="b"/>
              <a:pathLst>
                <a:path w="1813560" h="4326890">
                  <a:moveTo>
                    <a:pt x="889139" y="88138"/>
                  </a:moveTo>
                  <a:lnTo>
                    <a:pt x="0" y="0"/>
                  </a:lnTo>
                  <a:lnTo>
                    <a:pt x="0" y="1801368"/>
                  </a:lnTo>
                  <a:lnTo>
                    <a:pt x="889139" y="88138"/>
                  </a:lnTo>
                  <a:close/>
                </a:path>
                <a:path w="1813560" h="4326890">
                  <a:moveTo>
                    <a:pt x="1813179" y="1217688"/>
                  </a:moveTo>
                  <a:lnTo>
                    <a:pt x="937260" y="1188720"/>
                  </a:lnTo>
                  <a:lnTo>
                    <a:pt x="0" y="2860929"/>
                  </a:lnTo>
                  <a:lnTo>
                    <a:pt x="0" y="4326394"/>
                  </a:lnTo>
                  <a:lnTo>
                    <a:pt x="1813179" y="1217688"/>
                  </a:lnTo>
                  <a:close/>
                </a:path>
              </a:pathLst>
            </a:custGeom>
            <a:solidFill>
              <a:srgbClr val="27AAE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0" y="2796539"/>
              <a:ext cx="3982085" cy="1332230"/>
            </a:xfrm>
            <a:custGeom>
              <a:avLst/>
              <a:gdLst/>
              <a:ahLst/>
              <a:cxnLst/>
              <a:rect l="l" t="t" r="r" b="b"/>
              <a:pathLst>
                <a:path w="3982085" h="1332229">
                  <a:moveTo>
                    <a:pt x="0" y="0"/>
                  </a:moveTo>
                  <a:lnTo>
                    <a:pt x="2650617" y="0"/>
                  </a:lnTo>
                  <a:lnTo>
                    <a:pt x="3982085" y="1331849"/>
                  </a:lnTo>
                </a:path>
              </a:pathLst>
            </a:custGeom>
            <a:ln w="12192">
              <a:solidFill>
                <a:srgbClr val="27AA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"/>
            <p:cNvSpPr/>
            <p:nvPr/>
          </p:nvSpPr>
          <p:spPr>
            <a:xfrm>
              <a:off x="0" y="3287267"/>
              <a:ext cx="3499485" cy="916305"/>
            </a:xfrm>
            <a:custGeom>
              <a:avLst/>
              <a:gdLst/>
              <a:ahLst/>
              <a:cxnLst/>
              <a:rect l="l" t="t" r="r" b="b"/>
              <a:pathLst>
                <a:path w="3499485" h="916304">
                  <a:moveTo>
                    <a:pt x="0" y="915797"/>
                  </a:moveTo>
                  <a:lnTo>
                    <a:pt x="2583307" y="915797"/>
                  </a:lnTo>
                  <a:lnTo>
                    <a:pt x="3498977" y="0"/>
                  </a:lnTo>
                </a:path>
              </a:pathLst>
            </a:custGeom>
            <a:ln w="12192">
              <a:solidFill>
                <a:srgbClr val="6C6D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109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8910" y="5717411"/>
            <a:ext cx="6027420" cy="1141095"/>
          </a:xfrm>
          <a:custGeom>
            <a:avLst/>
            <a:gdLst/>
            <a:ahLst/>
            <a:cxnLst/>
            <a:rect l="l" t="t" r="r" b="b"/>
            <a:pathLst>
              <a:path w="6027420" h="1141095">
                <a:moveTo>
                  <a:pt x="6027254" y="0"/>
                </a:moveTo>
                <a:lnTo>
                  <a:pt x="1291628" y="0"/>
                </a:lnTo>
                <a:lnTo>
                  <a:pt x="0" y="1140587"/>
                </a:lnTo>
                <a:lnTo>
                  <a:pt x="4694808" y="1140587"/>
                </a:lnTo>
                <a:lnTo>
                  <a:pt x="5377548" y="528929"/>
                </a:lnTo>
                <a:lnTo>
                  <a:pt x="602725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4388" y="0"/>
            <a:ext cx="11238230" cy="6610350"/>
          </a:xfrm>
          <a:custGeom>
            <a:avLst/>
            <a:gdLst/>
            <a:ahLst/>
            <a:cxnLst/>
            <a:rect l="l" t="t" r="r" b="b"/>
            <a:pathLst>
              <a:path w="11238230" h="6610350">
                <a:moveTo>
                  <a:pt x="6150533" y="0"/>
                </a:moveTo>
                <a:lnTo>
                  <a:pt x="0" y="1147432"/>
                </a:lnTo>
                <a:lnTo>
                  <a:pt x="10708678" y="5960211"/>
                </a:lnTo>
                <a:lnTo>
                  <a:pt x="11237620" y="6609918"/>
                </a:lnTo>
                <a:lnTo>
                  <a:pt x="11237620" y="1874291"/>
                </a:lnTo>
                <a:lnTo>
                  <a:pt x="6150533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174" y="454342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621207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5269826" y="623862"/>
                </a:lnTo>
                <a:lnTo>
                  <a:pt x="0" y="621207"/>
                </a:lnTo>
                <a:close/>
              </a:path>
              <a:path w="11391900" h="5949315">
                <a:moveTo>
                  <a:pt x="11391506" y="0"/>
                </a:moveTo>
                <a:lnTo>
                  <a:pt x="5962853" y="2997"/>
                </a:lnTo>
                <a:lnTo>
                  <a:pt x="5269826" y="623862"/>
                </a:lnTo>
                <a:lnTo>
                  <a:pt x="11391506" y="623862"/>
                </a:lnTo>
                <a:lnTo>
                  <a:pt x="11391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1171" y="-506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5">
                <a:moveTo>
                  <a:pt x="6035014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3501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2631" y="573854"/>
            <a:ext cx="66332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Planes</a:t>
            </a:r>
            <a:r>
              <a:rPr lang="es-ES" sz="1700" spc="-10" dirty="0"/>
              <a:t> </a:t>
            </a:r>
            <a:r>
              <a:rPr lang="es-ES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SST 2020</a:t>
            </a:r>
          </a:p>
        </p:txBody>
      </p:sp>
      <p:sp>
        <p:nvSpPr>
          <p:cNvPr id="8" name="object 8"/>
          <p:cNvSpPr/>
          <p:nvPr/>
        </p:nvSpPr>
        <p:spPr>
          <a:xfrm>
            <a:off x="550105" y="612942"/>
            <a:ext cx="202133" cy="202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3039" y="545861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48"/>
                </a:moveTo>
                <a:lnTo>
                  <a:pt x="330276" y="212846"/>
                </a:lnTo>
                <a:lnTo>
                  <a:pt x="313325" y="253010"/>
                </a:lnTo>
                <a:lnTo>
                  <a:pt x="287032" y="287039"/>
                </a:lnTo>
                <a:lnTo>
                  <a:pt x="253001" y="313328"/>
                </a:lnTo>
                <a:lnTo>
                  <a:pt x="212834" y="330277"/>
                </a:lnTo>
                <a:lnTo>
                  <a:pt x="168135" y="336283"/>
                </a:lnTo>
                <a:lnTo>
                  <a:pt x="123436" y="330277"/>
                </a:lnTo>
                <a:lnTo>
                  <a:pt x="83272" y="313328"/>
                </a:lnTo>
                <a:lnTo>
                  <a:pt x="49244" y="287039"/>
                </a:lnTo>
                <a:lnTo>
                  <a:pt x="22954" y="253010"/>
                </a:lnTo>
                <a:lnTo>
                  <a:pt x="6005" y="212846"/>
                </a:lnTo>
                <a:lnTo>
                  <a:pt x="0" y="168148"/>
                </a:lnTo>
                <a:lnTo>
                  <a:pt x="6005" y="123448"/>
                </a:lnTo>
                <a:lnTo>
                  <a:pt x="22954" y="83281"/>
                </a:lnTo>
                <a:lnTo>
                  <a:pt x="49244" y="49250"/>
                </a:lnTo>
                <a:lnTo>
                  <a:pt x="83272" y="22957"/>
                </a:lnTo>
                <a:lnTo>
                  <a:pt x="123436" y="6006"/>
                </a:lnTo>
                <a:lnTo>
                  <a:pt x="168135" y="0"/>
                </a:lnTo>
                <a:lnTo>
                  <a:pt x="212834" y="6006"/>
                </a:lnTo>
                <a:lnTo>
                  <a:pt x="253001" y="22957"/>
                </a:lnTo>
                <a:lnTo>
                  <a:pt x="287032" y="49250"/>
                </a:lnTo>
                <a:lnTo>
                  <a:pt x="313325" y="83281"/>
                </a:lnTo>
                <a:lnTo>
                  <a:pt x="330276" y="123448"/>
                </a:lnTo>
                <a:lnTo>
                  <a:pt x="336283" y="16814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218068" y="63158"/>
            <a:ext cx="608012" cy="361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78059" y="174828"/>
            <a:ext cx="1014899" cy="211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572000" y="1799332"/>
            <a:ext cx="1112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spc="-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del Tema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40143" y="1094477"/>
            <a:ext cx="2990318" cy="5193481"/>
            <a:chOff x="-6095" y="2350007"/>
            <a:chExt cx="3994785" cy="4326890"/>
          </a:xfrm>
        </p:grpSpPr>
        <p:sp>
          <p:nvSpPr>
            <p:cNvPr id="16" name="object 16"/>
            <p:cNvSpPr/>
            <p:nvPr/>
          </p:nvSpPr>
          <p:spPr>
            <a:xfrm>
              <a:off x="0" y="2350007"/>
              <a:ext cx="1813560" cy="4326890"/>
            </a:xfrm>
            <a:custGeom>
              <a:avLst/>
              <a:gdLst/>
              <a:ahLst/>
              <a:cxnLst/>
              <a:rect l="l" t="t" r="r" b="b"/>
              <a:pathLst>
                <a:path w="1813560" h="4326890">
                  <a:moveTo>
                    <a:pt x="889139" y="88138"/>
                  </a:moveTo>
                  <a:lnTo>
                    <a:pt x="0" y="0"/>
                  </a:lnTo>
                  <a:lnTo>
                    <a:pt x="0" y="1801368"/>
                  </a:lnTo>
                  <a:lnTo>
                    <a:pt x="889139" y="88138"/>
                  </a:lnTo>
                  <a:close/>
                </a:path>
                <a:path w="1813560" h="4326890">
                  <a:moveTo>
                    <a:pt x="1813179" y="1217688"/>
                  </a:moveTo>
                  <a:lnTo>
                    <a:pt x="937260" y="1188720"/>
                  </a:lnTo>
                  <a:lnTo>
                    <a:pt x="0" y="2860929"/>
                  </a:lnTo>
                  <a:lnTo>
                    <a:pt x="0" y="4326394"/>
                  </a:lnTo>
                  <a:lnTo>
                    <a:pt x="1813179" y="1217688"/>
                  </a:lnTo>
                  <a:close/>
                </a:path>
              </a:pathLst>
            </a:custGeom>
            <a:solidFill>
              <a:srgbClr val="27AAE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0" y="2796539"/>
              <a:ext cx="3982085" cy="1332230"/>
            </a:xfrm>
            <a:custGeom>
              <a:avLst/>
              <a:gdLst/>
              <a:ahLst/>
              <a:cxnLst/>
              <a:rect l="l" t="t" r="r" b="b"/>
              <a:pathLst>
                <a:path w="3982085" h="1332229">
                  <a:moveTo>
                    <a:pt x="0" y="0"/>
                  </a:moveTo>
                  <a:lnTo>
                    <a:pt x="2650617" y="0"/>
                  </a:lnTo>
                  <a:lnTo>
                    <a:pt x="3982085" y="1331849"/>
                  </a:lnTo>
                </a:path>
              </a:pathLst>
            </a:custGeom>
            <a:ln w="12192">
              <a:solidFill>
                <a:srgbClr val="27AA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0" y="3287267"/>
              <a:ext cx="3499485" cy="916305"/>
            </a:xfrm>
            <a:custGeom>
              <a:avLst/>
              <a:gdLst/>
              <a:ahLst/>
              <a:cxnLst/>
              <a:rect l="l" t="t" r="r" b="b"/>
              <a:pathLst>
                <a:path w="3499485" h="916304">
                  <a:moveTo>
                    <a:pt x="0" y="915797"/>
                  </a:moveTo>
                  <a:lnTo>
                    <a:pt x="2583307" y="915797"/>
                  </a:lnTo>
                  <a:lnTo>
                    <a:pt x="3498977" y="0"/>
                  </a:lnTo>
                </a:path>
              </a:pathLst>
            </a:custGeom>
            <a:ln w="12192">
              <a:solidFill>
                <a:srgbClr val="6C6D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1" t="30282" r="7247" b="52002"/>
          <a:stretch/>
        </p:blipFill>
        <p:spPr bwMode="auto">
          <a:xfrm>
            <a:off x="4004441" y="3675577"/>
            <a:ext cx="7414347" cy="26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14068" r="53617" b="24054"/>
          <a:stretch/>
        </p:blipFill>
        <p:spPr bwMode="auto">
          <a:xfrm>
            <a:off x="4438598" y="1338548"/>
            <a:ext cx="2775051" cy="211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natalia.silva\Pictures\psicosocial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3" y="1338548"/>
            <a:ext cx="2680703" cy="18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talia.silva\Pictures\aa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16" y="1338547"/>
            <a:ext cx="1413082" cy="211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atalia.silva\Pictures\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4" y="3160986"/>
            <a:ext cx="2695509" cy="15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talia.silva\Pictures\Estilo de vida saludabl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3" y="4671403"/>
            <a:ext cx="2680703" cy="150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atalia.silva\Pictures\Fotos Pausas Activas\1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49" y="1338548"/>
            <a:ext cx="1587062" cy="21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8910" y="5717411"/>
            <a:ext cx="6027420" cy="1141095"/>
          </a:xfrm>
          <a:custGeom>
            <a:avLst/>
            <a:gdLst/>
            <a:ahLst/>
            <a:cxnLst/>
            <a:rect l="l" t="t" r="r" b="b"/>
            <a:pathLst>
              <a:path w="6027420" h="1141095">
                <a:moveTo>
                  <a:pt x="6027254" y="0"/>
                </a:moveTo>
                <a:lnTo>
                  <a:pt x="1291628" y="0"/>
                </a:lnTo>
                <a:lnTo>
                  <a:pt x="0" y="1140587"/>
                </a:lnTo>
                <a:lnTo>
                  <a:pt x="4694808" y="1140587"/>
                </a:lnTo>
                <a:lnTo>
                  <a:pt x="5377548" y="528929"/>
                </a:lnTo>
                <a:lnTo>
                  <a:pt x="602725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4388" y="0"/>
            <a:ext cx="11238230" cy="6610350"/>
          </a:xfrm>
          <a:custGeom>
            <a:avLst/>
            <a:gdLst/>
            <a:ahLst/>
            <a:cxnLst/>
            <a:rect l="l" t="t" r="r" b="b"/>
            <a:pathLst>
              <a:path w="11238230" h="6610350">
                <a:moveTo>
                  <a:pt x="6150533" y="0"/>
                </a:moveTo>
                <a:lnTo>
                  <a:pt x="0" y="1147432"/>
                </a:lnTo>
                <a:lnTo>
                  <a:pt x="10708678" y="5960211"/>
                </a:lnTo>
                <a:lnTo>
                  <a:pt x="11237620" y="6609918"/>
                </a:lnTo>
                <a:lnTo>
                  <a:pt x="11237620" y="1874291"/>
                </a:lnTo>
                <a:lnTo>
                  <a:pt x="6150533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0050" y="414023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621207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5269826" y="623862"/>
                </a:lnTo>
                <a:lnTo>
                  <a:pt x="0" y="621207"/>
                </a:lnTo>
                <a:close/>
              </a:path>
              <a:path w="11391900" h="5949315">
                <a:moveTo>
                  <a:pt x="11391506" y="0"/>
                </a:moveTo>
                <a:lnTo>
                  <a:pt x="5962853" y="2997"/>
                </a:lnTo>
                <a:lnTo>
                  <a:pt x="5269826" y="623862"/>
                </a:lnTo>
                <a:lnTo>
                  <a:pt x="11391506" y="623862"/>
                </a:lnTo>
                <a:lnTo>
                  <a:pt x="11391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4391" y="0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5">
                <a:moveTo>
                  <a:pt x="6035014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3501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0732" y="559374"/>
            <a:ext cx="66332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Plan de trabajo ambiental 2020</a:t>
            </a:r>
          </a:p>
        </p:txBody>
      </p:sp>
      <p:sp>
        <p:nvSpPr>
          <p:cNvPr id="8" name="object 8"/>
          <p:cNvSpPr/>
          <p:nvPr/>
        </p:nvSpPr>
        <p:spPr>
          <a:xfrm>
            <a:off x="550105" y="612942"/>
            <a:ext cx="202133" cy="202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3039" y="545861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48"/>
                </a:moveTo>
                <a:lnTo>
                  <a:pt x="330276" y="212846"/>
                </a:lnTo>
                <a:lnTo>
                  <a:pt x="313325" y="253010"/>
                </a:lnTo>
                <a:lnTo>
                  <a:pt x="287032" y="287039"/>
                </a:lnTo>
                <a:lnTo>
                  <a:pt x="253001" y="313328"/>
                </a:lnTo>
                <a:lnTo>
                  <a:pt x="212834" y="330277"/>
                </a:lnTo>
                <a:lnTo>
                  <a:pt x="168135" y="336283"/>
                </a:lnTo>
                <a:lnTo>
                  <a:pt x="123436" y="330277"/>
                </a:lnTo>
                <a:lnTo>
                  <a:pt x="83272" y="313328"/>
                </a:lnTo>
                <a:lnTo>
                  <a:pt x="49244" y="287039"/>
                </a:lnTo>
                <a:lnTo>
                  <a:pt x="22954" y="253010"/>
                </a:lnTo>
                <a:lnTo>
                  <a:pt x="6005" y="212846"/>
                </a:lnTo>
                <a:lnTo>
                  <a:pt x="0" y="168148"/>
                </a:lnTo>
                <a:lnTo>
                  <a:pt x="6005" y="123448"/>
                </a:lnTo>
                <a:lnTo>
                  <a:pt x="22954" y="83281"/>
                </a:lnTo>
                <a:lnTo>
                  <a:pt x="49244" y="49250"/>
                </a:lnTo>
                <a:lnTo>
                  <a:pt x="83272" y="22957"/>
                </a:lnTo>
                <a:lnTo>
                  <a:pt x="123436" y="6006"/>
                </a:lnTo>
                <a:lnTo>
                  <a:pt x="168135" y="0"/>
                </a:lnTo>
                <a:lnTo>
                  <a:pt x="212834" y="6006"/>
                </a:lnTo>
                <a:lnTo>
                  <a:pt x="253001" y="22957"/>
                </a:lnTo>
                <a:lnTo>
                  <a:pt x="287032" y="49250"/>
                </a:lnTo>
                <a:lnTo>
                  <a:pt x="313325" y="83281"/>
                </a:lnTo>
                <a:lnTo>
                  <a:pt x="330276" y="123448"/>
                </a:lnTo>
                <a:lnTo>
                  <a:pt x="336283" y="16814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218068" y="63158"/>
            <a:ext cx="608012" cy="361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78059" y="174828"/>
            <a:ext cx="1014899" cy="211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572000" y="1799332"/>
            <a:ext cx="1112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spc="-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del Tema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351964" y="1140720"/>
            <a:ext cx="2773621" cy="5247553"/>
            <a:chOff x="-6095" y="2350007"/>
            <a:chExt cx="3994785" cy="4326890"/>
          </a:xfrm>
        </p:grpSpPr>
        <p:sp>
          <p:nvSpPr>
            <p:cNvPr id="16" name="object 16"/>
            <p:cNvSpPr/>
            <p:nvPr/>
          </p:nvSpPr>
          <p:spPr>
            <a:xfrm>
              <a:off x="0" y="2350007"/>
              <a:ext cx="1813560" cy="4326890"/>
            </a:xfrm>
            <a:custGeom>
              <a:avLst/>
              <a:gdLst/>
              <a:ahLst/>
              <a:cxnLst/>
              <a:rect l="l" t="t" r="r" b="b"/>
              <a:pathLst>
                <a:path w="1813560" h="4326890">
                  <a:moveTo>
                    <a:pt x="889139" y="88138"/>
                  </a:moveTo>
                  <a:lnTo>
                    <a:pt x="0" y="0"/>
                  </a:lnTo>
                  <a:lnTo>
                    <a:pt x="0" y="1801368"/>
                  </a:lnTo>
                  <a:lnTo>
                    <a:pt x="889139" y="88138"/>
                  </a:lnTo>
                  <a:close/>
                </a:path>
                <a:path w="1813560" h="4326890">
                  <a:moveTo>
                    <a:pt x="1813179" y="1217688"/>
                  </a:moveTo>
                  <a:lnTo>
                    <a:pt x="937260" y="1188720"/>
                  </a:lnTo>
                  <a:lnTo>
                    <a:pt x="0" y="2860929"/>
                  </a:lnTo>
                  <a:lnTo>
                    <a:pt x="0" y="4326394"/>
                  </a:lnTo>
                  <a:lnTo>
                    <a:pt x="1813179" y="1217688"/>
                  </a:lnTo>
                  <a:close/>
                </a:path>
              </a:pathLst>
            </a:custGeom>
            <a:solidFill>
              <a:srgbClr val="27AAE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0" y="2796539"/>
              <a:ext cx="3982085" cy="1332230"/>
            </a:xfrm>
            <a:custGeom>
              <a:avLst/>
              <a:gdLst/>
              <a:ahLst/>
              <a:cxnLst/>
              <a:rect l="l" t="t" r="r" b="b"/>
              <a:pathLst>
                <a:path w="3982085" h="1332229">
                  <a:moveTo>
                    <a:pt x="0" y="0"/>
                  </a:moveTo>
                  <a:lnTo>
                    <a:pt x="2650617" y="0"/>
                  </a:lnTo>
                  <a:lnTo>
                    <a:pt x="3982085" y="1331849"/>
                  </a:lnTo>
                </a:path>
              </a:pathLst>
            </a:custGeom>
            <a:ln w="12192">
              <a:solidFill>
                <a:srgbClr val="27AA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0" y="3287267"/>
              <a:ext cx="3499485" cy="916305"/>
            </a:xfrm>
            <a:custGeom>
              <a:avLst/>
              <a:gdLst/>
              <a:ahLst/>
              <a:cxnLst/>
              <a:rect l="l" t="t" r="r" b="b"/>
              <a:pathLst>
                <a:path w="3499485" h="916304">
                  <a:moveTo>
                    <a:pt x="0" y="915797"/>
                  </a:moveTo>
                  <a:lnTo>
                    <a:pt x="2583307" y="915797"/>
                  </a:lnTo>
                  <a:lnTo>
                    <a:pt x="3498977" y="0"/>
                  </a:lnTo>
                </a:path>
              </a:pathLst>
            </a:custGeom>
            <a:ln w="12192">
              <a:solidFill>
                <a:srgbClr val="6C6D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2" t="26475" r="16292" b="46825"/>
          <a:stretch/>
        </p:blipFill>
        <p:spPr bwMode="auto">
          <a:xfrm>
            <a:off x="4040399" y="3764497"/>
            <a:ext cx="7655931" cy="252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3" t="26711" r="19500" b="27839"/>
          <a:stretch/>
        </p:blipFill>
        <p:spPr bwMode="auto">
          <a:xfrm>
            <a:off x="4711987" y="1218445"/>
            <a:ext cx="4765968" cy="217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15057" r="53727" b="24291"/>
          <a:stretch/>
        </p:blipFill>
        <p:spPr bwMode="auto">
          <a:xfrm>
            <a:off x="651171" y="3305175"/>
            <a:ext cx="3241683" cy="24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4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8910" y="5717411"/>
            <a:ext cx="6027420" cy="1141095"/>
          </a:xfrm>
          <a:custGeom>
            <a:avLst/>
            <a:gdLst/>
            <a:ahLst/>
            <a:cxnLst/>
            <a:rect l="l" t="t" r="r" b="b"/>
            <a:pathLst>
              <a:path w="6027420" h="1141095">
                <a:moveTo>
                  <a:pt x="6027254" y="0"/>
                </a:moveTo>
                <a:lnTo>
                  <a:pt x="1291628" y="0"/>
                </a:lnTo>
                <a:lnTo>
                  <a:pt x="0" y="1140587"/>
                </a:lnTo>
                <a:lnTo>
                  <a:pt x="4694808" y="1140587"/>
                </a:lnTo>
                <a:lnTo>
                  <a:pt x="5377548" y="528929"/>
                </a:lnTo>
                <a:lnTo>
                  <a:pt x="602725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4388" y="0"/>
            <a:ext cx="11238230" cy="6610350"/>
          </a:xfrm>
          <a:custGeom>
            <a:avLst/>
            <a:gdLst/>
            <a:ahLst/>
            <a:cxnLst/>
            <a:rect l="l" t="t" r="r" b="b"/>
            <a:pathLst>
              <a:path w="11238230" h="6610350">
                <a:moveTo>
                  <a:pt x="6150533" y="0"/>
                </a:moveTo>
                <a:lnTo>
                  <a:pt x="0" y="1147432"/>
                </a:lnTo>
                <a:lnTo>
                  <a:pt x="10708678" y="5960211"/>
                </a:lnTo>
                <a:lnTo>
                  <a:pt x="11237620" y="6609918"/>
                </a:lnTo>
                <a:lnTo>
                  <a:pt x="11237620" y="1874291"/>
                </a:lnTo>
                <a:lnTo>
                  <a:pt x="6150533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051" y="545861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621207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5269826" y="623862"/>
                </a:lnTo>
                <a:lnTo>
                  <a:pt x="0" y="621207"/>
                </a:lnTo>
                <a:close/>
              </a:path>
              <a:path w="11391900" h="5949315">
                <a:moveTo>
                  <a:pt x="11391506" y="0"/>
                </a:moveTo>
                <a:lnTo>
                  <a:pt x="5962853" y="2997"/>
                </a:lnTo>
                <a:lnTo>
                  <a:pt x="5269826" y="623862"/>
                </a:lnTo>
                <a:lnTo>
                  <a:pt x="11391506" y="623862"/>
                </a:lnTo>
                <a:lnTo>
                  <a:pt x="11391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4391" y="0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5">
                <a:moveTo>
                  <a:pt x="6035014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3501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9697" y="569223"/>
            <a:ext cx="66332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Plan </a:t>
            </a:r>
            <a:r>
              <a:rPr lang="es-ES" sz="16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estratégico</a:t>
            </a:r>
            <a:r>
              <a:rPr lang="es-ES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 seguridad vial 2020</a:t>
            </a:r>
          </a:p>
        </p:txBody>
      </p:sp>
      <p:sp>
        <p:nvSpPr>
          <p:cNvPr id="8" name="object 8"/>
          <p:cNvSpPr/>
          <p:nvPr/>
        </p:nvSpPr>
        <p:spPr>
          <a:xfrm>
            <a:off x="335914" y="613069"/>
            <a:ext cx="202133" cy="202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6284" y="545861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48"/>
                </a:moveTo>
                <a:lnTo>
                  <a:pt x="330276" y="212846"/>
                </a:lnTo>
                <a:lnTo>
                  <a:pt x="313325" y="253010"/>
                </a:lnTo>
                <a:lnTo>
                  <a:pt x="287032" y="287039"/>
                </a:lnTo>
                <a:lnTo>
                  <a:pt x="253001" y="313328"/>
                </a:lnTo>
                <a:lnTo>
                  <a:pt x="212834" y="330277"/>
                </a:lnTo>
                <a:lnTo>
                  <a:pt x="168135" y="336283"/>
                </a:lnTo>
                <a:lnTo>
                  <a:pt x="123436" y="330277"/>
                </a:lnTo>
                <a:lnTo>
                  <a:pt x="83272" y="313328"/>
                </a:lnTo>
                <a:lnTo>
                  <a:pt x="49244" y="287039"/>
                </a:lnTo>
                <a:lnTo>
                  <a:pt x="22954" y="253010"/>
                </a:lnTo>
                <a:lnTo>
                  <a:pt x="6005" y="212846"/>
                </a:lnTo>
                <a:lnTo>
                  <a:pt x="0" y="168148"/>
                </a:lnTo>
                <a:lnTo>
                  <a:pt x="6005" y="123448"/>
                </a:lnTo>
                <a:lnTo>
                  <a:pt x="22954" y="83281"/>
                </a:lnTo>
                <a:lnTo>
                  <a:pt x="49244" y="49250"/>
                </a:lnTo>
                <a:lnTo>
                  <a:pt x="83272" y="22957"/>
                </a:lnTo>
                <a:lnTo>
                  <a:pt x="123436" y="6006"/>
                </a:lnTo>
                <a:lnTo>
                  <a:pt x="168135" y="0"/>
                </a:lnTo>
                <a:lnTo>
                  <a:pt x="212834" y="6006"/>
                </a:lnTo>
                <a:lnTo>
                  <a:pt x="253001" y="22957"/>
                </a:lnTo>
                <a:lnTo>
                  <a:pt x="287032" y="49250"/>
                </a:lnTo>
                <a:lnTo>
                  <a:pt x="313325" y="83281"/>
                </a:lnTo>
                <a:lnTo>
                  <a:pt x="330276" y="123448"/>
                </a:lnTo>
                <a:lnTo>
                  <a:pt x="336283" y="16814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218068" y="63158"/>
            <a:ext cx="608012" cy="361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78059" y="174828"/>
            <a:ext cx="1014899" cy="211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572000" y="1799332"/>
            <a:ext cx="1112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spc="-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del Tema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233672" y="1141730"/>
            <a:ext cx="3190569" cy="5196440"/>
            <a:chOff x="-6095" y="2350007"/>
            <a:chExt cx="3994785" cy="4326890"/>
          </a:xfrm>
        </p:grpSpPr>
        <p:sp>
          <p:nvSpPr>
            <p:cNvPr id="16" name="object 16"/>
            <p:cNvSpPr/>
            <p:nvPr/>
          </p:nvSpPr>
          <p:spPr>
            <a:xfrm>
              <a:off x="0" y="2350007"/>
              <a:ext cx="1813560" cy="4326890"/>
            </a:xfrm>
            <a:custGeom>
              <a:avLst/>
              <a:gdLst/>
              <a:ahLst/>
              <a:cxnLst/>
              <a:rect l="l" t="t" r="r" b="b"/>
              <a:pathLst>
                <a:path w="1813560" h="4326890">
                  <a:moveTo>
                    <a:pt x="889139" y="88138"/>
                  </a:moveTo>
                  <a:lnTo>
                    <a:pt x="0" y="0"/>
                  </a:lnTo>
                  <a:lnTo>
                    <a:pt x="0" y="1801368"/>
                  </a:lnTo>
                  <a:lnTo>
                    <a:pt x="889139" y="88138"/>
                  </a:lnTo>
                  <a:close/>
                </a:path>
                <a:path w="1813560" h="4326890">
                  <a:moveTo>
                    <a:pt x="1813179" y="1217688"/>
                  </a:moveTo>
                  <a:lnTo>
                    <a:pt x="937260" y="1188720"/>
                  </a:lnTo>
                  <a:lnTo>
                    <a:pt x="0" y="2860929"/>
                  </a:lnTo>
                  <a:lnTo>
                    <a:pt x="0" y="4326394"/>
                  </a:lnTo>
                  <a:lnTo>
                    <a:pt x="1813179" y="1217688"/>
                  </a:lnTo>
                  <a:close/>
                </a:path>
              </a:pathLst>
            </a:custGeom>
            <a:solidFill>
              <a:srgbClr val="27AAE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/>
            <p:cNvSpPr/>
            <p:nvPr/>
          </p:nvSpPr>
          <p:spPr>
            <a:xfrm>
              <a:off x="0" y="2796539"/>
              <a:ext cx="3982085" cy="1332230"/>
            </a:xfrm>
            <a:custGeom>
              <a:avLst/>
              <a:gdLst/>
              <a:ahLst/>
              <a:cxnLst/>
              <a:rect l="l" t="t" r="r" b="b"/>
              <a:pathLst>
                <a:path w="3982085" h="1332229">
                  <a:moveTo>
                    <a:pt x="0" y="0"/>
                  </a:moveTo>
                  <a:lnTo>
                    <a:pt x="2650617" y="0"/>
                  </a:lnTo>
                  <a:lnTo>
                    <a:pt x="3982085" y="1331849"/>
                  </a:lnTo>
                </a:path>
              </a:pathLst>
            </a:custGeom>
            <a:ln w="12192">
              <a:solidFill>
                <a:srgbClr val="27AA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0" y="3287267"/>
              <a:ext cx="3499485" cy="916305"/>
            </a:xfrm>
            <a:custGeom>
              <a:avLst/>
              <a:gdLst/>
              <a:ahLst/>
              <a:cxnLst/>
              <a:rect l="l" t="t" r="r" b="b"/>
              <a:pathLst>
                <a:path w="3499485" h="916304">
                  <a:moveTo>
                    <a:pt x="0" y="915797"/>
                  </a:moveTo>
                  <a:lnTo>
                    <a:pt x="2583307" y="915797"/>
                  </a:lnTo>
                  <a:lnTo>
                    <a:pt x="3498977" y="0"/>
                  </a:lnTo>
                </a:path>
              </a:pathLst>
            </a:custGeom>
            <a:ln w="12192">
              <a:solidFill>
                <a:srgbClr val="6C6D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4" t="25928" r="16909" b="47673"/>
          <a:stretch/>
        </p:blipFill>
        <p:spPr bwMode="auto">
          <a:xfrm>
            <a:off x="3657090" y="3713226"/>
            <a:ext cx="7920163" cy="271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natalia.silva\Pictures\señalización parqueadero\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7" y="3367796"/>
            <a:ext cx="1687421" cy="299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atalia.silva\Pictures\señalización parqueadero\4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729" y="1305917"/>
            <a:ext cx="1586520" cy="28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atalia.silva\Pictures\señalización parqueadero\33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0"/>
          <a:stretch/>
        </p:blipFill>
        <p:spPr bwMode="auto">
          <a:xfrm>
            <a:off x="4588428" y="1305917"/>
            <a:ext cx="2827683" cy="192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2" t="26728" r="22041" b="27590"/>
          <a:stretch/>
        </p:blipFill>
        <p:spPr bwMode="auto">
          <a:xfrm>
            <a:off x="8032974" y="1305917"/>
            <a:ext cx="3489100" cy="196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2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8910" y="5717411"/>
            <a:ext cx="6027420" cy="1141095"/>
          </a:xfrm>
          <a:custGeom>
            <a:avLst/>
            <a:gdLst/>
            <a:ahLst/>
            <a:cxnLst/>
            <a:rect l="l" t="t" r="r" b="b"/>
            <a:pathLst>
              <a:path w="6027420" h="1141095">
                <a:moveTo>
                  <a:pt x="6027254" y="0"/>
                </a:moveTo>
                <a:lnTo>
                  <a:pt x="1291628" y="0"/>
                </a:lnTo>
                <a:lnTo>
                  <a:pt x="0" y="1140587"/>
                </a:lnTo>
                <a:lnTo>
                  <a:pt x="4694808" y="1140587"/>
                </a:lnTo>
                <a:lnTo>
                  <a:pt x="5377548" y="528929"/>
                </a:lnTo>
                <a:lnTo>
                  <a:pt x="602725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4388" y="0"/>
            <a:ext cx="11238230" cy="6610350"/>
          </a:xfrm>
          <a:custGeom>
            <a:avLst/>
            <a:gdLst/>
            <a:ahLst/>
            <a:cxnLst/>
            <a:rect l="l" t="t" r="r" b="b"/>
            <a:pathLst>
              <a:path w="11238230" h="6610350">
                <a:moveTo>
                  <a:pt x="6150533" y="0"/>
                </a:moveTo>
                <a:lnTo>
                  <a:pt x="0" y="1147432"/>
                </a:lnTo>
                <a:lnTo>
                  <a:pt x="10708678" y="5960211"/>
                </a:lnTo>
                <a:lnTo>
                  <a:pt x="11237620" y="6609918"/>
                </a:lnTo>
                <a:lnTo>
                  <a:pt x="11237620" y="1874291"/>
                </a:lnTo>
                <a:lnTo>
                  <a:pt x="6150533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430" y="545861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621207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5269826" y="623862"/>
                </a:lnTo>
                <a:lnTo>
                  <a:pt x="0" y="621207"/>
                </a:lnTo>
                <a:close/>
              </a:path>
              <a:path w="11391900" h="5949315">
                <a:moveTo>
                  <a:pt x="11391506" y="0"/>
                </a:moveTo>
                <a:lnTo>
                  <a:pt x="5962853" y="2997"/>
                </a:lnTo>
                <a:lnTo>
                  <a:pt x="5269826" y="623862"/>
                </a:lnTo>
                <a:lnTo>
                  <a:pt x="11391506" y="623862"/>
                </a:lnTo>
                <a:lnTo>
                  <a:pt x="11391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4391" y="0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5">
                <a:moveTo>
                  <a:pt x="6035014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3501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601906"/>
            <a:ext cx="66332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6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Autoevaluación</a:t>
            </a:r>
            <a:r>
              <a:rPr lang="es-ES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ES" sz="16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estándares mínimos</a:t>
            </a:r>
          </a:p>
        </p:txBody>
      </p:sp>
      <p:sp>
        <p:nvSpPr>
          <p:cNvPr id="8" name="object 8"/>
          <p:cNvSpPr/>
          <p:nvPr/>
        </p:nvSpPr>
        <p:spPr>
          <a:xfrm>
            <a:off x="568667" y="617203"/>
            <a:ext cx="202133" cy="202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3039" y="545861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48"/>
                </a:moveTo>
                <a:lnTo>
                  <a:pt x="330276" y="212846"/>
                </a:lnTo>
                <a:lnTo>
                  <a:pt x="313325" y="253010"/>
                </a:lnTo>
                <a:lnTo>
                  <a:pt x="287032" y="287039"/>
                </a:lnTo>
                <a:lnTo>
                  <a:pt x="253001" y="313328"/>
                </a:lnTo>
                <a:lnTo>
                  <a:pt x="212834" y="330277"/>
                </a:lnTo>
                <a:lnTo>
                  <a:pt x="168135" y="336283"/>
                </a:lnTo>
                <a:lnTo>
                  <a:pt x="123436" y="330277"/>
                </a:lnTo>
                <a:lnTo>
                  <a:pt x="83272" y="313328"/>
                </a:lnTo>
                <a:lnTo>
                  <a:pt x="49244" y="287039"/>
                </a:lnTo>
                <a:lnTo>
                  <a:pt x="22954" y="253010"/>
                </a:lnTo>
                <a:lnTo>
                  <a:pt x="6005" y="212846"/>
                </a:lnTo>
                <a:lnTo>
                  <a:pt x="0" y="168148"/>
                </a:lnTo>
                <a:lnTo>
                  <a:pt x="6005" y="123448"/>
                </a:lnTo>
                <a:lnTo>
                  <a:pt x="22954" y="83281"/>
                </a:lnTo>
                <a:lnTo>
                  <a:pt x="49244" y="49250"/>
                </a:lnTo>
                <a:lnTo>
                  <a:pt x="83272" y="22957"/>
                </a:lnTo>
                <a:lnTo>
                  <a:pt x="123436" y="6006"/>
                </a:lnTo>
                <a:lnTo>
                  <a:pt x="168135" y="0"/>
                </a:lnTo>
                <a:lnTo>
                  <a:pt x="212834" y="6006"/>
                </a:lnTo>
                <a:lnTo>
                  <a:pt x="253001" y="22957"/>
                </a:lnTo>
                <a:lnTo>
                  <a:pt x="287032" y="49250"/>
                </a:lnTo>
                <a:lnTo>
                  <a:pt x="313325" y="83281"/>
                </a:lnTo>
                <a:lnTo>
                  <a:pt x="330276" y="123448"/>
                </a:lnTo>
                <a:lnTo>
                  <a:pt x="336283" y="16814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218068" y="63158"/>
            <a:ext cx="608012" cy="361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78059" y="174828"/>
            <a:ext cx="1014899" cy="211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572000" y="1799332"/>
            <a:ext cx="1112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spc="-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del Tema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/>
          </p:nvPr>
        </p:nvGraphicFramePr>
        <p:xfrm>
          <a:off x="550106" y="2045553"/>
          <a:ext cx="10775768" cy="319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11507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1574934"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AUTOEVALUACIÓN ESTANDARES MÍNIMOS</a:t>
                      </a:r>
                      <a:endParaRPr lang="es-C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endParaRPr lang="es-CO" sz="1600" dirty="0" smtClean="0"/>
                    </a:p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Recursos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Gestión integral</a:t>
                      </a:r>
                      <a:r>
                        <a:rPr lang="es-CO" sz="1600" baseline="0" dirty="0" smtClean="0"/>
                        <a:t> del SG-SST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Gestión de la Salud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Gestión de Peligros y Riesgos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Gestión de amenazas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Verificación SG-SST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Mejoramiento</a:t>
                      </a:r>
                      <a:endParaRPr lang="es-CO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TOTAL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079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Puntaje Máximo / Puntaje Obtenido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P.M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P.O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P.M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P.O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P.M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P.O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P.M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P.O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P.M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P.O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P.M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P.O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P.M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P.O</a:t>
                      </a:r>
                      <a:endParaRPr lang="es-CO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079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2019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10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10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15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15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20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20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30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26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10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10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5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3,75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10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10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94,75%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079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2020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10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10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15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14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20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20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30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30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10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10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5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3,75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10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/>
                        <a:t>10</a:t>
                      </a:r>
                      <a:endParaRPr lang="es-CO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97,75%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4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8910" y="5717411"/>
            <a:ext cx="6027420" cy="1141095"/>
          </a:xfrm>
          <a:custGeom>
            <a:avLst/>
            <a:gdLst/>
            <a:ahLst/>
            <a:cxnLst/>
            <a:rect l="l" t="t" r="r" b="b"/>
            <a:pathLst>
              <a:path w="6027420" h="1141095">
                <a:moveTo>
                  <a:pt x="6027254" y="0"/>
                </a:moveTo>
                <a:lnTo>
                  <a:pt x="1291628" y="0"/>
                </a:lnTo>
                <a:lnTo>
                  <a:pt x="0" y="1140587"/>
                </a:lnTo>
                <a:lnTo>
                  <a:pt x="4694808" y="1140587"/>
                </a:lnTo>
                <a:lnTo>
                  <a:pt x="5377548" y="528929"/>
                </a:lnTo>
                <a:lnTo>
                  <a:pt x="602725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4388" y="0"/>
            <a:ext cx="11238230" cy="6610350"/>
          </a:xfrm>
          <a:custGeom>
            <a:avLst/>
            <a:gdLst/>
            <a:ahLst/>
            <a:cxnLst/>
            <a:rect l="l" t="t" r="r" b="b"/>
            <a:pathLst>
              <a:path w="11238230" h="6610350">
                <a:moveTo>
                  <a:pt x="6150533" y="0"/>
                </a:moveTo>
                <a:lnTo>
                  <a:pt x="0" y="1147432"/>
                </a:lnTo>
                <a:lnTo>
                  <a:pt x="10708678" y="5960211"/>
                </a:lnTo>
                <a:lnTo>
                  <a:pt x="11237620" y="6609918"/>
                </a:lnTo>
                <a:lnTo>
                  <a:pt x="11237620" y="1874291"/>
                </a:lnTo>
                <a:lnTo>
                  <a:pt x="6150533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051" y="547707"/>
            <a:ext cx="11391900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621207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5269826" y="623862"/>
                </a:lnTo>
                <a:lnTo>
                  <a:pt x="0" y="621207"/>
                </a:lnTo>
                <a:close/>
              </a:path>
              <a:path w="11391900" h="5949315">
                <a:moveTo>
                  <a:pt x="11391506" y="0"/>
                </a:moveTo>
                <a:lnTo>
                  <a:pt x="5962853" y="2997"/>
                </a:lnTo>
                <a:lnTo>
                  <a:pt x="5269826" y="623862"/>
                </a:lnTo>
                <a:lnTo>
                  <a:pt x="11391506" y="623862"/>
                </a:lnTo>
                <a:lnTo>
                  <a:pt x="11391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4391" y="0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5">
                <a:moveTo>
                  <a:pt x="6035014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3501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617294"/>
            <a:ext cx="663329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6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Medidas de prevención COVID-19</a:t>
            </a:r>
          </a:p>
        </p:txBody>
      </p:sp>
      <p:sp>
        <p:nvSpPr>
          <p:cNvPr id="8" name="object 8"/>
          <p:cNvSpPr/>
          <p:nvPr/>
        </p:nvSpPr>
        <p:spPr>
          <a:xfrm>
            <a:off x="550105" y="612942"/>
            <a:ext cx="202133" cy="202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3039" y="545861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48"/>
                </a:moveTo>
                <a:lnTo>
                  <a:pt x="330276" y="212846"/>
                </a:lnTo>
                <a:lnTo>
                  <a:pt x="313325" y="253010"/>
                </a:lnTo>
                <a:lnTo>
                  <a:pt x="287032" y="287039"/>
                </a:lnTo>
                <a:lnTo>
                  <a:pt x="253001" y="313328"/>
                </a:lnTo>
                <a:lnTo>
                  <a:pt x="212834" y="330277"/>
                </a:lnTo>
                <a:lnTo>
                  <a:pt x="168135" y="336283"/>
                </a:lnTo>
                <a:lnTo>
                  <a:pt x="123436" y="330277"/>
                </a:lnTo>
                <a:lnTo>
                  <a:pt x="83272" y="313328"/>
                </a:lnTo>
                <a:lnTo>
                  <a:pt x="49244" y="287039"/>
                </a:lnTo>
                <a:lnTo>
                  <a:pt x="22954" y="253010"/>
                </a:lnTo>
                <a:lnTo>
                  <a:pt x="6005" y="212846"/>
                </a:lnTo>
                <a:lnTo>
                  <a:pt x="0" y="168148"/>
                </a:lnTo>
                <a:lnTo>
                  <a:pt x="6005" y="123448"/>
                </a:lnTo>
                <a:lnTo>
                  <a:pt x="22954" y="83281"/>
                </a:lnTo>
                <a:lnTo>
                  <a:pt x="49244" y="49250"/>
                </a:lnTo>
                <a:lnTo>
                  <a:pt x="83272" y="22957"/>
                </a:lnTo>
                <a:lnTo>
                  <a:pt x="123436" y="6006"/>
                </a:lnTo>
                <a:lnTo>
                  <a:pt x="168135" y="0"/>
                </a:lnTo>
                <a:lnTo>
                  <a:pt x="212834" y="6006"/>
                </a:lnTo>
                <a:lnTo>
                  <a:pt x="253001" y="22957"/>
                </a:lnTo>
                <a:lnTo>
                  <a:pt x="287032" y="49250"/>
                </a:lnTo>
                <a:lnTo>
                  <a:pt x="313325" y="83281"/>
                </a:lnTo>
                <a:lnTo>
                  <a:pt x="330276" y="123448"/>
                </a:lnTo>
                <a:lnTo>
                  <a:pt x="336283" y="16814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218068" y="63158"/>
            <a:ext cx="608012" cy="361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78059" y="174828"/>
            <a:ext cx="1014899" cy="211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572000" y="1799332"/>
            <a:ext cx="1112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spc="-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del Tema</a:t>
            </a:r>
          </a:p>
        </p:txBody>
      </p:sp>
      <p:pic>
        <p:nvPicPr>
          <p:cNvPr id="4098" name="Picture 2" descr="C:\Users\natalia.silva\Pictures\PREV COVID\IMG_20210121_0804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16593"/>
            <a:ext cx="1584305" cy="21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talia.silva\Pictures\PREV COVID\IMG_20210121_0803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9" y="1316593"/>
            <a:ext cx="1584305" cy="21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atalia.silva\Pictures\PREV COVID\IMG_20210121_0804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16592"/>
            <a:ext cx="1584305" cy="21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atalia.silva\Pictures\PREV COVID\IMG_20210121_0804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05" y="1309538"/>
            <a:ext cx="1584305" cy="21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105444" y="3421945"/>
            <a:ext cx="379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Protocolo de ingreso </a:t>
            </a:r>
            <a:r>
              <a:rPr lang="es-CO" dirty="0" smtClean="0"/>
              <a:t>a Instalaciones</a:t>
            </a:r>
            <a:endParaRPr lang="es-CO" dirty="0"/>
          </a:p>
        </p:txBody>
      </p:sp>
      <p:pic>
        <p:nvPicPr>
          <p:cNvPr id="4102" name="Picture 6" descr="C:\Users\natalia.silva\Pictures\PREV COVID\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017" y="4114800"/>
            <a:ext cx="1710057" cy="22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natalia.silva\Pictures\PREV COVID\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18" y="4107745"/>
            <a:ext cx="1710057" cy="22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natalia.silva\Pictures\PREV COVID\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1710057" cy="22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natalia.silva\Pictures\PREV COVID\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39" y="4107745"/>
            <a:ext cx="1710057" cy="22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7162800" y="3738413"/>
            <a:ext cx="169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Desinfecciones</a:t>
            </a:r>
            <a:endParaRPr lang="es-CO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71941" y="4419600"/>
            <a:ext cx="3050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/>
              <a:t>Ejecución de teletrabajo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/>
              <a:t>Uso de tapabocas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/>
              <a:t>Limitación de reuniones presenciales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/>
              <a:t>Toma de temperatura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933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4388" y="0"/>
            <a:ext cx="11238230" cy="6610350"/>
          </a:xfrm>
          <a:custGeom>
            <a:avLst/>
            <a:gdLst/>
            <a:ahLst/>
            <a:cxnLst/>
            <a:rect l="l" t="t" r="r" b="b"/>
            <a:pathLst>
              <a:path w="11238230" h="6610350">
                <a:moveTo>
                  <a:pt x="6150533" y="0"/>
                </a:moveTo>
                <a:lnTo>
                  <a:pt x="0" y="1147432"/>
                </a:lnTo>
                <a:lnTo>
                  <a:pt x="10708678" y="5960211"/>
                </a:lnTo>
                <a:lnTo>
                  <a:pt x="11237620" y="6609918"/>
                </a:lnTo>
                <a:lnTo>
                  <a:pt x="11237620" y="1874291"/>
                </a:lnTo>
                <a:lnTo>
                  <a:pt x="6150533" y="0"/>
                </a:lnTo>
                <a:close/>
              </a:path>
            </a:pathLst>
          </a:custGeom>
          <a:solidFill>
            <a:srgbClr val="008CC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8591" y="330517"/>
            <a:ext cx="11203745" cy="5949315"/>
          </a:xfrm>
          <a:custGeom>
            <a:avLst/>
            <a:gdLst/>
            <a:ahLst/>
            <a:cxnLst/>
            <a:rect l="l" t="t" r="r" b="b"/>
            <a:pathLst>
              <a:path w="11391900" h="5949315">
                <a:moveTo>
                  <a:pt x="0" y="621207"/>
                </a:moveTo>
                <a:lnTo>
                  <a:pt x="0" y="5948794"/>
                </a:lnTo>
                <a:lnTo>
                  <a:pt x="11391506" y="5948794"/>
                </a:lnTo>
                <a:lnTo>
                  <a:pt x="11391506" y="623862"/>
                </a:lnTo>
                <a:lnTo>
                  <a:pt x="5269826" y="623862"/>
                </a:lnTo>
                <a:lnTo>
                  <a:pt x="0" y="621207"/>
                </a:lnTo>
                <a:close/>
              </a:path>
              <a:path w="11391900" h="5949315">
                <a:moveTo>
                  <a:pt x="11391506" y="0"/>
                </a:moveTo>
                <a:lnTo>
                  <a:pt x="5962853" y="2997"/>
                </a:lnTo>
                <a:lnTo>
                  <a:pt x="5269826" y="623862"/>
                </a:lnTo>
                <a:lnTo>
                  <a:pt x="11391506" y="623862"/>
                </a:lnTo>
                <a:lnTo>
                  <a:pt x="11391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4391" y="0"/>
            <a:ext cx="6035040" cy="1149985"/>
          </a:xfrm>
          <a:custGeom>
            <a:avLst/>
            <a:gdLst/>
            <a:ahLst/>
            <a:cxnLst/>
            <a:rect l="l" t="t" r="r" b="b"/>
            <a:pathLst>
              <a:path w="6035040" h="1149985">
                <a:moveTo>
                  <a:pt x="6035014" y="0"/>
                </a:moveTo>
                <a:lnTo>
                  <a:pt x="1299387" y="0"/>
                </a:lnTo>
                <a:lnTo>
                  <a:pt x="0" y="1147432"/>
                </a:lnTo>
                <a:lnTo>
                  <a:pt x="4692294" y="1149794"/>
                </a:lnTo>
                <a:lnTo>
                  <a:pt x="5385320" y="528929"/>
                </a:lnTo>
                <a:lnTo>
                  <a:pt x="6035014" y="0"/>
                </a:lnTo>
                <a:close/>
              </a:path>
            </a:pathLst>
          </a:custGeom>
          <a:solidFill>
            <a:srgbClr val="009DD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617294"/>
            <a:ext cx="663329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600" spc="-15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PREGUNTAS</a:t>
            </a:r>
            <a:endParaRPr lang="es-ES" sz="16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0105" y="612942"/>
            <a:ext cx="202133" cy="202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3039" y="545861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336283" y="168148"/>
                </a:moveTo>
                <a:lnTo>
                  <a:pt x="330276" y="212846"/>
                </a:lnTo>
                <a:lnTo>
                  <a:pt x="313325" y="253010"/>
                </a:lnTo>
                <a:lnTo>
                  <a:pt x="287032" y="287039"/>
                </a:lnTo>
                <a:lnTo>
                  <a:pt x="253001" y="313328"/>
                </a:lnTo>
                <a:lnTo>
                  <a:pt x="212834" y="330277"/>
                </a:lnTo>
                <a:lnTo>
                  <a:pt x="168135" y="336283"/>
                </a:lnTo>
                <a:lnTo>
                  <a:pt x="123436" y="330277"/>
                </a:lnTo>
                <a:lnTo>
                  <a:pt x="83272" y="313328"/>
                </a:lnTo>
                <a:lnTo>
                  <a:pt x="49244" y="287039"/>
                </a:lnTo>
                <a:lnTo>
                  <a:pt x="22954" y="253010"/>
                </a:lnTo>
                <a:lnTo>
                  <a:pt x="6005" y="212846"/>
                </a:lnTo>
                <a:lnTo>
                  <a:pt x="0" y="168148"/>
                </a:lnTo>
                <a:lnTo>
                  <a:pt x="6005" y="123448"/>
                </a:lnTo>
                <a:lnTo>
                  <a:pt x="22954" y="83281"/>
                </a:lnTo>
                <a:lnTo>
                  <a:pt x="49244" y="49250"/>
                </a:lnTo>
                <a:lnTo>
                  <a:pt x="83272" y="22957"/>
                </a:lnTo>
                <a:lnTo>
                  <a:pt x="123436" y="6006"/>
                </a:lnTo>
                <a:lnTo>
                  <a:pt x="168135" y="0"/>
                </a:lnTo>
                <a:lnTo>
                  <a:pt x="212834" y="6006"/>
                </a:lnTo>
                <a:lnTo>
                  <a:pt x="253001" y="22957"/>
                </a:lnTo>
                <a:lnTo>
                  <a:pt x="287032" y="49250"/>
                </a:lnTo>
                <a:lnTo>
                  <a:pt x="313325" y="83281"/>
                </a:lnTo>
                <a:lnTo>
                  <a:pt x="330276" y="123448"/>
                </a:lnTo>
                <a:lnTo>
                  <a:pt x="336283" y="16814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218068" y="63158"/>
            <a:ext cx="608012" cy="361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78059" y="174828"/>
            <a:ext cx="1014899" cy="211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643447" y="3036040"/>
            <a:ext cx="60540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solidFill>
                  <a:srgbClr val="008DC1"/>
                </a:solidFill>
              </a:rPr>
              <a:t>PREGUNTAS </a:t>
            </a:r>
            <a:r>
              <a:rPr lang="es-CO" b="1" dirty="0" smtClean="0">
                <a:solidFill>
                  <a:srgbClr val="008DC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 smtClean="0"/>
          </a:p>
        </p:txBody>
      </p:sp>
      <p:grpSp>
        <p:nvGrpSpPr>
          <p:cNvPr id="13" name="object 15"/>
          <p:cNvGrpSpPr/>
          <p:nvPr/>
        </p:nvGrpSpPr>
        <p:grpSpPr>
          <a:xfrm>
            <a:off x="365954" y="1178983"/>
            <a:ext cx="3994785" cy="5228082"/>
            <a:chOff x="-6095" y="2350007"/>
            <a:chExt cx="3994785" cy="4326890"/>
          </a:xfrm>
        </p:grpSpPr>
        <p:sp>
          <p:nvSpPr>
            <p:cNvPr id="14" name="object 16"/>
            <p:cNvSpPr/>
            <p:nvPr/>
          </p:nvSpPr>
          <p:spPr>
            <a:xfrm>
              <a:off x="0" y="2350007"/>
              <a:ext cx="1813560" cy="4326890"/>
            </a:xfrm>
            <a:custGeom>
              <a:avLst/>
              <a:gdLst/>
              <a:ahLst/>
              <a:cxnLst/>
              <a:rect l="l" t="t" r="r" b="b"/>
              <a:pathLst>
                <a:path w="1813560" h="4326890">
                  <a:moveTo>
                    <a:pt x="889139" y="88138"/>
                  </a:moveTo>
                  <a:lnTo>
                    <a:pt x="0" y="0"/>
                  </a:lnTo>
                  <a:lnTo>
                    <a:pt x="0" y="1801368"/>
                  </a:lnTo>
                  <a:lnTo>
                    <a:pt x="889139" y="88138"/>
                  </a:lnTo>
                  <a:close/>
                </a:path>
                <a:path w="1813560" h="4326890">
                  <a:moveTo>
                    <a:pt x="1813179" y="1217688"/>
                  </a:moveTo>
                  <a:lnTo>
                    <a:pt x="937260" y="1188720"/>
                  </a:lnTo>
                  <a:lnTo>
                    <a:pt x="0" y="2860929"/>
                  </a:lnTo>
                  <a:lnTo>
                    <a:pt x="0" y="4326394"/>
                  </a:lnTo>
                  <a:lnTo>
                    <a:pt x="1813179" y="1217688"/>
                  </a:lnTo>
                  <a:close/>
                </a:path>
              </a:pathLst>
            </a:custGeom>
            <a:solidFill>
              <a:srgbClr val="27AAE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/>
            <p:cNvSpPr/>
            <p:nvPr/>
          </p:nvSpPr>
          <p:spPr>
            <a:xfrm>
              <a:off x="0" y="2796539"/>
              <a:ext cx="3982085" cy="1332230"/>
            </a:xfrm>
            <a:custGeom>
              <a:avLst/>
              <a:gdLst/>
              <a:ahLst/>
              <a:cxnLst/>
              <a:rect l="l" t="t" r="r" b="b"/>
              <a:pathLst>
                <a:path w="3982085" h="1332229">
                  <a:moveTo>
                    <a:pt x="0" y="0"/>
                  </a:moveTo>
                  <a:lnTo>
                    <a:pt x="2650617" y="0"/>
                  </a:lnTo>
                  <a:lnTo>
                    <a:pt x="3982085" y="1331849"/>
                  </a:lnTo>
                </a:path>
              </a:pathLst>
            </a:custGeom>
            <a:ln w="12192">
              <a:solidFill>
                <a:srgbClr val="27AA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"/>
            <p:cNvSpPr/>
            <p:nvPr/>
          </p:nvSpPr>
          <p:spPr>
            <a:xfrm>
              <a:off x="0" y="3287267"/>
              <a:ext cx="3499485" cy="916305"/>
            </a:xfrm>
            <a:custGeom>
              <a:avLst/>
              <a:gdLst/>
              <a:ahLst/>
              <a:cxnLst/>
              <a:rect l="l" t="t" r="r" b="b"/>
              <a:pathLst>
                <a:path w="3499485" h="916304">
                  <a:moveTo>
                    <a:pt x="0" y="915797"/>
                  </a:moveTo>
                  <a:lnTo>
                    <a:pt x="2583307" y="915797"/>
                  </a:lnTo>
                  <a:lnTo>
                    <a:pt x="3498977" y="0"/>
                  </a:lnTo>
                </a:path>
              </a:pathLst>
            </a:custGeom>
            <a:ln w="12192">
              <a:solidFill>
                <a:srgbClr val="6C6D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5"/>
          <p:cNvGrpSpPr/>
          <p:nvPr/>
        </p:nvGrpSpPr>
        <p:grpSpPr>
          <a:xfrm rot="10800000">
            <a:off x="7074295" y="1032028"/>
            <a:ext cx="4534583" cy="4326890"/>
            <a:chOff x="-6095" y="2350007"/>
            <a:chExt cx="3994785" cy="4326890"/>
          </a:xfrm>
        </p:grpSpPr>
        <p:sp>
          <p:nvSpPr>
            <p:cNvPr id="18" name="object 16"/>
            <p:cNvSpPr/>
            <p:nvPr/>
          </p:nvSpPr>
          <p:spPr>
            <a:xfrm>
              <a:off x="0" y="2350007"/>
              <a:ext cx="1813560" cy="4326890"/>
            </a:xfrm>
            <a:custGeom>
              <a:avLst/>
              <a:gdLst/>
              <a:ahLst/>
              <a:cxnLst/>
              <a:rect l="l" t="t" r="r" b="b"/>
              <a:pathLst>
                <a:path w="1813560" h="4326890">
                  <a:moveTo>
                    <a:pt x="889139" y="88138"/>
                  </a:moveTo>
                  <a:lnTo>
                    <a:pt x="0" y="0"/>
                  </a:lnTo>
                  <a:lnTo>
                    <a:pt x="0" y="1801368"/>
                  </a:lnTo>
                  <a:lnTo>
                    <a:pt x="889139" y="88138"/>
                  </a:lnTo>
                  <a:close/>
                </a:path>
                <a:path w="1813560" h="4326890">
                  <a:moveTo>
                    <a:pt x="1813179" y="1217688"/>
                  </a:moveTo>
                  <a:lnTo>
                    <a:pt x="937260" y="1188720"/>
                  </a:lnTo>
                  <a:lnTo>
                    <a:pt x="0" y="2860929"/>
                  </a:lnTo>
                  <a:lnTo>
                    <a:pt x="0" y="4326394"/>
                  </a:lnTo>
                  <a:lnTo>
                    <a:pt x="1813179" y="1217688"/>
                  </a:lnTo>
                  <a:close/>
                </a:path>
              </a:pathLst>
            </a:custGeom>
            <a:solidFill>
              <a:srgbClr val="27AAE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0" y="2796539"/>
              <a:ext cx="3982085" cy="1332230"/>
            </a:xfrm>
            <a:custGeom>
              <a:avLst/>
              <a:gdLst/>
              <a:ahLst/>
              <a:cxnLst/>
              <a:rect l="l" t="t" r="r" b="b"/>
              <a:pathLst>
                <a:path w="3982085" h="1332229">
                  <a:moveTo>
                    <a:pt x="0" y="0"/>
                  </a:moveTo>
                  <a:lnTo>
                    <a:pt x="2650617" y="0"/>
                  </a:lnTo>
                  <a:lnTo>
                    <a:pt x="3982085" y="1331849"/>
                  </a:lnTo>
                </a:path>
              </a:pathLst>
            </a:custGeom>
            <a:ln w="12192">
              <a:solidFill>
                <a:srgbClr val="27AA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0" y="3287267"/>
              <a:ext cx="3499485" cy="916305"/>
            </a:xfrm>
            <a:custGeom>
              <a:avLst/>
              <a:gdLst/>
              <a:ahLst/>
              <a:cxnLst/>
              <a:rect l="l" t="t" r="r" b="b"/>
              <a:pathLst>
                <a:path w="3499485" h="916304">
                  <a:moveTo>
                    <a:pt x="0" y="915797"/>
                  </a:moveTo>
                  <a:lnTo>
                    <a:pt x="2583307" y="915797"/>
                  </a:lnTo>
                  <a:lnTo>
                    <a:pt x="3498977" y="0"/>
                  </a:lnTo>
                </a:path>
              </a:pathLst>
            </a:custGeom>
            <a:ln w="12192">
              <a:solidFill>
                <a:srgbClr val="6C6D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17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 txBox="1">
            <a:spLocks noGrp="1"/>
          </p:cNvSpPr>
          <p:nvPr>
            <p:ph type="title"/>
          </p:nvPr>
        </p:nvSpPr>
        <p:spPr>
          <a:xfrm>
            <a:off x="893339" y="568215"/>
            <a:ext cx="61397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Jurisdicción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6" y="1147156"/>
            <a:ext cx="4696691" cy="5253643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769823"/>
              </p:ext>
            </p:extLst>
          </p:nvPr>
        </p:nvGraphicFramePr>
        <p:xfrm>
          <a:off x="7834098" y="2007197"/>
          <a:ext cx="3773413" cy="162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2627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 DE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NEGOCIO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358"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CAD´S CALI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358"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  PASTO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358"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834098" y="3830128"/>
            <a:ext cx="388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Las unidades del CAD de Pasto pasó de abastecer 16 unidades a 8.</a:t>
            </a:r>
            <a:endParaRPr lang="es-ES" dirty="0"/>
          </a:p>
        </p:txBody>
      </p:sp>
      <p:graphicFrame>
        <p:nvGraphicFramePr>
          <p:cNvPr id="7" name="object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201436"/>
              </p:ext>
            </p:extLst>
          </p:nvPr>
        </p:nvGraphicFramePr>
        <p:xfrm>
          <a:off x="5253644" y="2013470"/>
          <a:ext cx="2439379" cy="3331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9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9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6218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CATERING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kern="1200" spc="-2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15</a:t>
                      </a: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06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 smtClean="0">
                          <a:latin typeface="Arial"/>
                          <a:cs typeface="Arial"/>
                        </a:rPr>
                        <a:t>CALDAS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21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RISARALDA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06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QUINDIO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4776">
                <a:tc>
                  <a:txBody>
                    <a:bodyPr/>
                    <a:lstStyle/>
                    <a:p>
                      <a:pPr marL="91440" marR="374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VALLE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DEL  CAUCA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06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CAUCA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2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NARIÑO</a:t>
                      </a: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9" name="object 15"/>
          <p:cNvGrpSpPr/>
          <p:nvPr/>
        </p:nvGrpSpPr>
        <p:grpSpPr>
          <a:xfrm rot="10800000">
            <a:off x="9061098" y="3830128"/>
            <a:ext cx="2655519" cy="2718148"/>
            <a:chOff x="-6095" y="2350007"/>
            <a:chExt cx="3994785" cy="4326890"/>
          </a:xfrm>
        </p:grpSpPr>
        <p:sp>
          <p:nvSpPr>
            <p:cNvPr id="10" name="object 16"/>
            <p:cNvSpPr/>
            <p:nvPr/>
          </p:nvSpPr>
          <p:spPr>
            <a:xfrm>
              <a:off x="0" y="2350007"/>
              <a:ext cx="1813560" cy="4326890"/>
            </a:xfrm>
            <a:custGeom>
              <a:avLst/>
              <a:gdLst/>
              <a:ahLst/>
              <a:cxnLst/>
              <a:rect l="l" t="t" r="r" b="b"/>
              <a:pathLst>
                <a:path w="1813560" h="4326890">
                  <a:moveTo>
                    <a:pt x="889139" y="88138"/>
                  </a:moveTo>
                  <a:lnTo>
                    <a:pt x="0" y="0"/>
                  </a:lnTo>
                  <a:lnTo>
                    <a:pt x="0" y="1801368"/>
                  </a:lnTo>
                  <a:lnTo>
                    <a:pt x="889139" y="88138"/>
                  </a:lnTo>
                  <a:close/>
                </a:path>
                <a:path w="1813560" h="4326890">
                  <a:moveTo>
                    <a:pt x="1813179" y="1217688"/>
                  </a:moveTo>
                  <a:lnTo>
                    <a:pt x="937260" y="1188720"/>
                  </a:lnTo>
                  <a:lnTo>
                    <a:pt x="0" y="2860929"/>
                  </a:lnTo>
                  <a:lnTo>
                    <a:pt x="0" y="4326394"/>
                  </a:lnTo>
                  <a:lnTo>
                    <a:pt x="1813179" y="1217688"/>
                  </a:lnTo>
                  <a:close/>
                </a:path>
              </a:pathLst>
            </a:custGeom>
            <a:solidFill>
              <a:srgbClr val="27AAE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7"/>
            <p:cNvSpPr/>
            <p:nvPr/>
          </p:nvSpPr>
          <p:spPr>
            <a:xfrm>
              <a:off x="0" y="2796539"/>
              <a:ext cx="3982085" cy="1332230"/>
            </a:xfrm>
            <a:custGeom>
              <a:avLst/>
              <a:gdLst/>
              <a:ahLst/>
              <a:cxnLst/>
              <a:rect l="l" t="t" r="r" b="b"/>
              <a:pathLst>
                <a:path w="3982085" h="1332229">
                  <a:moveTo>
                    <a:pt x="0" y="0"/>
                  </a:moveTo>
                  <a:lnTo>
                    <a:pt x="2650617" y="0"/>
                  </a:lnTo>
                  <a:lnTo>
                    <a:pt x="3982085" y="1331849"/>
                  </a:lnTo>
                </a:path>
              </a:pathLst>
            </a:custGeom>
            <a:ln w="12192">
              <a:solidFill>
                <a:srgbClr val="27AA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8"/>
            <p:cNvSpPr/>
            <p:nvPr/>
          </p:nvSpPr>
          <p:spPr>
            <a:xfrm>
              <a:off x="0" y="3287267"/>
              <a:ext cx="3499485" cy="916305"/>
            </a:xfrm>
            <a:custGeom>
              <a:avLst/>
              <a:gdLst/>
              <a:ahLst/>
              <a:cxnLst/>
              <a:rect l="l" t="t" r="r" b="b"/>
              <a:pathLst>
                <a:path w="3499485" h="916304">
                  <a:moveTo>
                    <a:pt x="0" y="915797"/>
                  </a:moveTo>
                  <a:lnTo>
                    <a:pt x="2583307" y="915797"/>
                  </a:lnTo>
                  <a:lnTo>
                    <a:pt x="3498977" y="0"/>
                  </a:lnTo>
                </a:path>
              </a:pathLst>
            </a:custGeom>
            <a:ln w="12192">
              <a:solidFill>
                <a:srgbClr val="6C6D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04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5654" y="2950558"/>
            <a:ext cx="288544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  <a:tabLst>
                <a:tab pos="1061720" algn="l"/>
              </a:tabLst>
            </a:pP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@AgLogistica	Agencia Logística </a:t>
            </a:r>
            <a:r>
              <a:rPr sz="900" spc="5" dirty="0">
                <a:solidFill>
                  <a:srgbClr val="231F20"/>
                </a:solidFill>
                <a:latin typeface="Myriad Pro"/>
                <a:cs typeface="Myriad Pro"/>
              </a:rPr>
              <a:t>de </a:t>
            </a: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Fuerzas</a:t>
            </a:r>
            <a:r>
              <a:rPr sz="900" spc="-3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90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3727" y="2953250"/>
            <a:ext cx="221145" cy="22117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9380" y="2969470"/>
            <a:ext cx="168910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Agencia Logística Fuerzas</a:t>
            </a:r>
            <a:r>
              <a:rPr sz="900" spc="-3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Militares</a:t>
            </a:r>
            <a:endParaRPr sz="90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71902" y="2927873"/>
            <a:ext cx="67627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900" dirty="0">
                <a:solidFill>
                  <a:srgbClr val="231F20"/>
                </a:solidFill>
                <a:latin typeface="Myriad Pro"/>
                <a:cs typeface="Myriad Pro"/>
              </a:rPr>
              <a:t>aglogisticafm</a:t>
            </a:r>
            <a:endParaRPr sz="90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21810" y="2911561"/>
            <a:ext cx="221183" cy="22128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33021" y="5373236"/>
            <a:ext cx="99695" cy="141795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spcBef>
                <a:spcPts val="70"/>
              </a:spcBef>
            </a:pPr>
            <a:r>
              <a:rPr sz="500" spc="-5" dirty="0">
                <a:solidFill>
                  <a:srgbClr val="231F20"/>
                </a:solidFill>
                <a:latin typeface="Trebuchet MS"/>
                <a:cs typeface="Trebuchet MS"/>
              </a:rPr>
              <a:t>Diseñado por: Comunicaciones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Estratégicas</a:t>
            </a:r>
            <a:r>
              <a:rPr sz="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500" dirty="0">
                <a:solidFill>
                  <a:srgbClr val="231F20"/>
                </a:solidFill>
                <a:latin typeface="Trebuchet MS"/>
                <a:cs typeface="Trebuchet MS"/>
              </a:rPr>
              <a:t>ALFM</a:t>
            </a:r>
            <a:endParaRPr sz="5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-16620" y="23737"/>
            <a:ext cx="12192000" cy="3558540"/>
          </a:xfrm>
          <a:custGeom>
            <a:avLst/>
            <a:gdLst/>
            <a:ahLst/>
            <a:cxnLst/>
            <a:rect l="l" t="t" r="r" b="b"/>
            <a:pathLst>
              <a:path w="12192000" h="3558540">
                <a:moveTo>
                  <a:pt x="4276153" y="0"/>
                </a:moveTo>
                <a:lnTo>
                  <a:pt x="0" y="0"/>
                </a:lnTo>
                <a:lnTo>
                  <a:pt x="0" y="3558286"/>
                </a:lnTo>
                <a:lnTo>
                  <a:pt x="12192000" y="3558286"/>
                </a:lnTo>
                <a:lnTo>
                  <a:pt x="12192000" y="3256622"/>
                </a:lnTo>
                <a:lnTo>
                  <a:pt x="5610758" y="3256622"/>
                </a:lnTo>
                <a:lnTo>
                  <a:pt x="4276153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25003" y="2577170"/>
            <a:ext cx="3597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Arial Black"/>
                <a:cs typeface="Arial Black"/>
              </a:rPr>
              <a:t>Síguenos </a:t>
            </a:r>
            <a:r>
              <a:rPr sz="1400" dirty="0">
                <a:solidFill>
                  <a:srgbClr val="231F20"/>
                </a:solidFill>
                <a:latin typeface="Arial Black"/>
                <a:cs typeface="Arial Black"/>
              </a:rPr>
              <a:t>en nuestras redes</a:t>
            </a:r>
            <a:r>
              <a:rPr sz="1400" spc="-7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231F20"/>
                </a:solidFill>
                <a:latin typeface="Arial Black"/>
                <a:cs typeface="Arial Black"/>
              </a:rPr>
              <a:t>sociales</a:t>
            </a:r>
            <a:endParaRPr sz="14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5266" y="1645955"/>
            <a:ext cx="4405746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ts val="2030"/>
              </a:lnSpc>
              <a:spcBef>
                <a:spcPts val="100"/>
              </a:spcBef>
            </a:pPr>
            <a:r>
              <a:rPr dirty="0"/>
              <a:t>Gracias</a:t>
            </a:r>
            <a:r>
              <a:rPr dirty="0">
                <a:solidFill>
                  <a:srgbClr val="003755"/>
                </a:solidFill>
              </a:rPr>
              <a:t> </a:t>
            </a:r>
            <a:r>
              <a:rPr dirty="0"/>
              <a:t>por la</a:t>
            </a:r>
            <a:r>
              <a:rPr spc="-75" dirty="0"/>
              <a:t> </a:t>
            </a:r>
            <a:r>
              <a:rPr spc="-5" dirty="0"/>
              <a:t>atención</a:t>
            </a:r>
          </a:p>
          <a:p>
            <a:pPr marR="5080" algn="ctr">
              <a:lnSpc>
                <a:spcPts val="2030"/>
              </a:lnSpc>
            </a:pPr>
            <a:r>
              <a:rPr lang="es-CO" dirty="0" smtClean="0"/>
              <a:t>P</a:t>
            </a:r>
            <a:r>
              <a:rPr spc="25" dirty="0" err="1" smtClean="0"/>
              <a:t>r</a:t>
            </a:r>
            <a:r>
              <a:rPr dirty="0" err="1" smtClean="0"/>
              <a:t>estada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smtClean="0"/>
              <a:t>:</a:t>
            </a:r>
            <a:r>
              <a:rPr lang="es-CO" dirty="0"/>
              <a:t>                   </a:t>
            </a:r>
            <a:r>
              <a:rPr lang="es-CO" u="sng" dirty="0">
                <a:hlinkClick r:id="rId4"/>
              </a:rPr>
              <a:t>\\Alrso046\rendicion</a:t>
            </a:r>
            <a:r>
              <a:rPr lang="es-CO" dirty="0"/>
              <a:t> </a:t>
            </a:r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385888" y="2206645"/>
            <a:ext cx="1280160" cy="0"/>
          </a:xfrm>
          <a:custGeom>
            <a:avLst/>
            <a:gdLst/>
            <a:ahLst/>
            <a:cxnLst/>
            <a:rect l="l" t="t" r="r" b="b"/>
            <a:pathLst>
              <a:path w="1280160">
                <a:moveTo>
                  <a:pt x="0" y="0"/>
                </a:moveTo>
                <a:lnTo>
                  <a:pt x="128016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4543780"/>
            <a:ext cx="12192000" cy="501015"/>
          </a:xfrm>
          <a:custGeom>
            <a:avLst/>
            <a:gdLst/>
            <a:ahLst/>
            <a:cxnLst/>
            <a:rect l="l" t="t" r="r" b="b"/>
            <a:pathLst>
              <a:path w="12192000" h="501014">
                <a:moveTo>
                  <a:pt x="12192000" y="500506"/>
                </a:moveTo>
                <a:lnTo>
                  <a:pt x="0" y="500506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50050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0049" y="4721721"/>
            <a:ext cx="30626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-15" dirty="0">
                <a:solidFill>
                  <a:prstClr val="black"/>
                </a:solidFill>
                <a:latin typeface="Lato"/>
                <a:cs typeface="Lato"/>
              </a:rPr>
              <a:t>¡Trabajamos </a:t>
            </a:r>
            <a:r>
              <a:rPr sz="1000" b="1" dirty="0">
                <a:solidFill>
                  <a:prstClr val="black"/>
                </a:solidFill>
                <a:latin typeface="Lato"/>
                <a:cs typeface="Lato"/>
              </a:rPr>
              <a:t>con </a:t>
            </a:r>
            <a:r>
              <a:rPr sz="1000" b="1" spc="-5" dirty="0">
                <a:solidFill>
                  <a:prstClr val="black"/>
                </a:solidFill>
                <a:latin typeface="Lato"/>
                <a:cs typeface="Lato"/>
              </a:rPr>
              <a:t>orgullo </a:t>
            </a:r>
            <a:r>
              <a:rPr sz="1000" b="1" spc="-10" dirty="0">
                <a:solidFill>
                  <a:prstClr val="black"/>
                </a:solidFill>
                <a:latin typeface="Lato"/>
                <a:cs typeface="Lato"/>
              </a:rPr>
              <a:t>para </a:t>
            </a:r>
            <a:r>
              <a:rPr sz="1000" b="1" dirty="0">
                <a:solidFill>
                  <a:prstClr val="black"/>
                </a:solidFill>
                <a:latin typeface="Lato"/>
                <a:cs typeface="Lato"/>
              </a:rPr>
              <a:t>los Héroes de</a:t>
            </a:r>
            <a:r>
              <a:rPr sz="1000" b="1" spc="-35" dirty="0">
                <a:solidFill>
                  <a:prstClr val="black"/>
                </a:solidFill>
                <a:latin typeface="Lato"/>
                <a:cs typeface="Lato"/>
              </a:rPr>
              <a:t> </a:t>
            </a:r>
            <a:r>
              <a:rPr sz="1000" b="1" spc="-5" dirty="0">
                <a:solidFill>
                  <a:prstClr val="black"/>
                </a:solidFill>
                <a:latin typeface="Lato"/>
                <a:cs typeface="Lato"/>
              </a:rPr>
              <a:t>Colombia!</a:t>
            </a:r>
            <a:endParaRPr sz="1000" dirty="0">
              <a:solidFill>
                <a:prstClr val="black"/>
              </a:solidFill>
              <a:latin typeface="Lato"/>
              <a:cs typeface="La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58248" y="5236799"/>
            <a:ext cx="5634355" cy="1621790"/>
          </a:xfrm>
          <a:custGeom>
            <a:avLst/>
            <a:gdLst/>
            <a:ahLst/>
            <a:cxnLst/>
            <a:rect l="l" t="t" r="r" b="b"/>
            <a:pathLst>
              <a:path w="5634355" h="1621790">
                <a:moveTo>
                  <a:pt x="5633758" y="0"/>
                </a:moveTo>
                <a:lnTo>
                  <a:pt x="0" y="0"/>
                </a:lnTo>
                <a:lnTo>
                  <a:pt x="722058" y="1621193"/>
                </a:lnTo>
                <a:lnTo>
                  <a:pt x="5633758" y="1621193"/>
                </a:lnTo>
                <a:lnTo>
                  <a:pt x="5633758" y="0"/>
                </a:lnTo>
                <a:close/>
              </a:path>
            </a:pathLst>
          </a:custGeom>
          <a:solidFill>
            <a:srgbClr val="21A8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75855" y="6032938"/>
            <a:ext cx="24428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O" sz="1400" b="1" spc="-5" dirty="0">
                <a:solidFill>
                  <a:prstClr val="white"/>
                </a:solidFill>
                <a:latin typeface="Microsoft New Tai Lue"/>
                <a:cs typeface="Microsoft New Tai Lue"/>
              </a:rPr>
              <a:t>www.agencialogistica.gov.co</a:t>
            </a:r>
            <a:endParaRPr sz="1400" b="1" dirty="0">
              <a:solidFill>
                <a:prstClr val="white"/>
              </a:solidFill>
              <a:latin typeface="Microsoft New Tai Lue"/>
              <a:cs typeface="Microsoft New Tai Lue"/>
            </a:endParaRPr>
          </a:p>
        </p:txBody>
      </p:sp>
      <p:sp>
        <p:nvSpPr>
          <p:cNvPr id="25" name="object 16"/>
          <p:cNvSpPr/>
          <p:nvPr/>
        </p:nvSpPr>
        <p:spPr>
          <a:xfrm>
            <a:off x="3505200" y="5546472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60107"/>
                </a:lnTo>
              </a:path>
            </a:pathLst>
          </a:custGeom>
          <a:ln w="127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18"/>
          <p:cNvSpPr/>
          <p:nvPr/>
        </p:nvSpPr>
        <p:spPr>
          <a:xfrm>
            <a:off x="177231" y="5574219"/>
            <a:ext cx="242255" cy="24226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4020884" y="5574219"/>
            <a:ext cx="2084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</a:t>
            </a:r>
            <a:r>
              <a:rPr sz="100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PRINCIPAL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 marR="5080"/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Dirección: </a:t>
            </a:r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Sede Principal: Calle </a:t>
            </a:r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95 No.  13-08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12700"/>
            <a:r>
              <a:rPr sz="10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Código Postal </a:t>
            </a:r>
            <a:r>
              <a:rPr sz="10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110221</a:t>
            </a:r>
            <a:endParaRPr sz="10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256783" y="5550841"/>
            <a:ext cx="316649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7965" algn="l"/>
              </a:tabLst>
            </a:pPr>
            <a:r>
              <a:rPr sz="800" u="dbl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sz="800" u="dbl" spc="-10" dirty="0">
                <a:solidFill>
                  <a:srgbClr val="231F20"/>
                </a:solidFill>
                <a:uFill>
                  <a:solidFill>
                    <a:srgbClr val="27AAE1"/>
                  </a:solidFill>
                </a:u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	</a:t>
            </a:r>
            <a:r>
              <a:rPr sz="800" spc="-2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DATOS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</a:t>
            </a:r>
            <a:r>
              <a:rPr sz="800" spc="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CONTACTO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PBX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(571) 6510420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al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6510449</a:t>
            </a:r>
            <a:r>
              <a:rPr sz="800" spc="-1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Bogotá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 marR="970915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6"/>
              </a:rPr>
              <a:t>denuncie@agencialogistica.gov.co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7"/>
              </a:rPr>
              <a:t>contactenos@agencialogistica.gov.co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  <a:hlinkClick r:id="rId8"/>
              </a:rPr>
              <a:t>notiﬁcaciones@agencialogistica.gov.co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228600"/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Horario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Atención: Lunes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Viernes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7:30 </a:t>
            </a:r>
            <a:r>
              <a:rPr sz="800" spc="-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a.m.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4:30</a:t>
            </a:r>
            <a:r>
              <a:rPr sz="800" spc="-65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p.m.</a:t>
            </a:r>
            <a:endParaRPr sz="800" dirty="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33"/>
          <p:cNvSpPr/>
          <p:nvPr/>
        </p:nvSpPr>
        <p:spPr>
          <a:xfrm>
            <a:off x="250238" y="5627979"/>
            <a:ext cx="96520" cy="135255"/>
          </a:xfrm>
          <a:custGeom>
            <a:avLst/>
            <a:gdLst/>
            <a:ahLst/>
            <a:cxnLst/>
            <a:rect l="l" t="t" r="r" b="b"/>
            <a:pathLst>
              <a:path w="96520" h="135254">
                <a:moveTo>
                  <a:pt x="96253" y="134747"/>
                </a:moveTo>
                <a:lnTo>
                  <a:pt x="0" y="134747"/>
                </a:lnTo>
                <a:lnTo>
                  <a:pt x="0" y="0"/>
                </a:lnTo>
                <a:lnTo>
                  <a:pt x="96253" y="0"/>
                </a:lnTo>
                <a:lnTo>
                  <a:pt x="96253" y="134747"/>
                </a:lnTo>
                <a:close/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4"/>
          <p:cNvSpPr/>
          <p:nvPr/>
        </p:nvSpPr>
        <p:spPr>
          <a:xfrm>
            <a:off x="270289" y="5721820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5"/>
          <p:cNvSpPr/>
          <p:nvPr/>
        </p:nvSpPr>
        <p:spPr>
          <a:xfrm>
            <a:off x="271089" y="5736256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46" y="0"/>
                </a:lnTo>
              </a:path>
            </a:pathLst>
          </a:custGeom>
          <a:ln w="381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6"/>
          <p:cNvSpPr/>
          <p:nvPr/>
        </p:nvSpPr>
        <p:spPr>
          <a:xfrm>
            <a:off x="3660959" y="5567468"/>
            <a:ext cx="242255" cy="242265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849796" y="535557"/>
            <a:ext cx="507203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Unidades abastecidas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08521"/>
              </p:ext>
            </p:extLst>
          </p:nvPr>
        </p:nvGraphicFramePr>
        <p:xfrm>
          <a:off x="7261670" y="1463033"/>
          <a:ext cx="4229100" cy="2864257"/>
        </p:xfrm>
        <a:graphic>
          <a:graphicData uri="http://schemas.openxmlformats.org/drawingml/2006/table">
            <a:tbl>
              <a:tblPr firstRow="1" bandRow="1"/>
              <a:tblGrid>
                <a:gridCol w="422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OCTAVA BRIGADA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 ALTA MONTAÑA 5 GR URBANO CASTELLANOS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 DE INSTRUCION Y ENTRENAMIENTO No. 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INFANTERIA No. 22 AYACUCHO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33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INFANTERIA No. 23 VENCEDORES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ARTILLERIA No. 8 SAN MATEO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INGENIEROS No. 8  CISNEROS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SERVICIOS No.8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GAULA RISARALDA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36780"/>
              </p:ext>
            </p:extLst>
          </p:nvPr>
        </p:nvGraphicFramePr>
        <p:xfrm>
          <a:off x="709762" y="1530353"/>
          <a:ext cx="5452913" cy="4584693"/>
        </p:xfrm>
        <a:graphic>
          <a:graphicData uri="http://schemas.openxmlformats.org/drawingml/2006/table">
            <a:tbl>
              <a:tblPr/>
              <a:tblGrid>
                <a:gridCol w="5452913">
                  <a:extLst>
                    <a:ext uri="{9D8B030D-6E8A-4147-A177-3AD203B41FA5}">
                      <a16:colId xmlns:a16="http://schemas.microsoft.com/office/drawing/2014/main" xmlns="" val="2745034098"/>
                    </a:ext>
                  </a:extLst>
                </a:gridCol>
              </a:tblGrid>
              <a:tr h="308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TERCERA BRIGADA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4397537"/>
                  </a:ext>
                </a:extLst>
              </a:tr>
              <a:tr h="3018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COMPAÑÍA DE APOYO DE SERVICIOS PARA EL COMBATE N°.4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4273900"/>
                  </a:ext>
                </a:extLst>
              </a:tr>
              <a:tr h="3018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ACCION DIRECTA Y RECONOCIMIENTO N. 4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9941"/>
                  </a:ext>
                </a:extLst>
              </a:tr>
              <a:tr h="326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DESPLIEGUE RAPIDO No. 10               </a:t>
                      </a:r>
                      <a:r>
                        <a:rPr lang="es-CO" sz="2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4385791"/>
                  </a:ext>
                </a:extLst>
              </a:tr>
              <a:tr h="3018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DESPLIEGUE RAPIDO N. 11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9709308"/>
                  </a:ext>
                </a:extLst>
              </a:tr>
              <a:tr h="326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DESPLIEGUE RAPIDO N. 12                </a:t>
                      </a:r>
                      <a:r>
                        <a:rPr lang="es-ES" sz="2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5592861"/>
                  </a:ext>
                </a:extLst>
              </a:tr>
              <a:tr h="3018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ALTA MONTAÑA 10 MR. OSCAR GIRALDO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8516389"/>
                  </a:ext>
                </a:extLst>
              </a:tr>
              <a:tr h="3018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INFANTERIA No. 8  BATALLA PICHINCHA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9224726"/>
                  </a:ext>
                </a:extLst>
              </a:tr>
              <a:tr h="3018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ALTA MONTAÑA 3 DR. RODRIGO LLOREDA CAICEDO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4682160"/>
                  </a:ext>
                </a:extLst>
              </a:tr>
              <a:tr h="3018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ARTILLERIA No. 3 BATALLA DE PALACE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8472295"/>
                  </a:ext>
                </a:extLst>
              </a:tr>
              <a:tr h="3018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INGENIEROS No. 3 AGUSTIN CODAZZI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311877"/>
                  </a:ext>
                </a:extLst>
              </a:tr>
              <a:tr h="3018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ALTA MONTAÑA No. 8 CR JOSE MARIA VEZGA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4779676"/>
                  </a:ext>
                </a:extLst>
              </a:tr>
              <a:tr h="3018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POLICIA MILITAR No.3 EUSEBIO BORRERO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3333225"/>
                  </a:ext>
                </a:extLst>
              </a:tr>
              <a:tr h="3018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ASPC  No. 3 POLICARPA SALAVARRIETA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1448819"/>
                  </a:ext>
                </a:extLst>
              </a:tr>
              <a:tr h="3018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GAULA VALLE</a:t>
                      </a:r>
                    </a:p>
                  </a:txBody>
                  <a:tcPr marL="8707" marR="8707" marT="8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7116520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010400" y="4867275"/>
            <a:ext cx="4029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**</a:t>
            </a:r>
            <a:r>
              <a:rPr lang="es-ES" dirty="0" smtClean="0"/>
              <a:t>Las Unidades que tienen Asterisco también están siendo abastecidas por otras regionales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28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849796" y="535557"/>
            <a:ext cx="507203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Unidades abastecidas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056357"/>
              </p:ext>
            </p:extLst>
          </p:nvPr>
        </p:nvGraphicFramePr>
        <p:xfrm>
          <a:off x="454710" y="1263650"/>
          <a:ext cx="5467118" cy="5041894"/>
        </p:xfrm>
        <a:graphic>
          <a:graphicData uri="http://schemas.openxmlformats.org/drawingml/2006/table">
            <a:tbl>
              <a:tblPr firstRow="1" bandRow="1"/>
              <a:tblGrid>
                <a:gridCol w="5467118">
                  <a:extLst>
                    <a:ext uri="{9D8B030D-6E8A-4147-A177-3AD203B41FA5}">
                      <a16:colId xmlns:a16="http://schemas.microsoft.com/office/drawing/2014/main" xmlns="" val="3586062675"/>
                    </a:ext>
                  </a:extLst>
                </a:gridCol>
              </a:tblGrid>
              <a:tr h="296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BRIGADA VEINTITRES</a:t>
                      </a:r>
                    </a:p>
                  </a:txBody>
                  <a:tcPr marL="7694" marR="7694" marT="76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2454351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INFANTERIA 52 GR FRANCISCO TAMAYO CORTES</a:t>
                      </a:r>
                    </a:p>
                  </a:txBody>
                  <a:tcPr marL="7694" marR="7694" marT="7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7148745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DESPLIEGUE RAPIDO No. 4          </a:t>
                      </a:r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es-CO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3532745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DESPLIEGUE RAPIDO No. 5              </a:t>
                      </a:r>
                      <a:r>
                        <a:rPr lang="es-CO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s-CO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809125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DESPLIEGUE RAPIDO No. 6                </a:t>
                      </a:r>
                      <a:r>
                        <a:rPr lang="es-CO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017739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ACCION DIRECTA Y RECONOCIMIENTO No. 2                </a:t>
                      </a:r>
                      <a:r>
                        <a:rPr lang="es-CO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882666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INGENIEROS No. 23 GR. AGUSTIN ANGARITA</a:t>
                      </a:r>
                    </a:p>
                  </a:txBody>
                  <a:tcPr marL="7694" marR="7694" marT="7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5832348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 ESP ENERGETICO Y VIAL NO.20 GN. GABRIEL PARIS GORDILLO</a:t>
                      </a:r>
                    </a:p>
                  </a:txBody>
                  <a:tcPr marL="7694" marR="7694" marT="7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1455527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SELVA No. 53 CR. FRANCISCO JOSE GONZALEZ             </a:t>
                      </a:r>
                      <a:r>
                        <a:rPr lang="es-CO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**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8517075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INSTRUCCIÓN Y ENTRENAMIENTO NO. 23</a:t>
                      </a:r>
                    </a:p>
                  </a:txBody>
                  <a:tcPr marL="7694" marR="7694" marT="7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2543496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SERVICIO No. 23 GR. RAMON ESPINA</a:t>
                      </a:r>
                    </a:p>
                  </a:txBody>
                  <a:tcPr marL="7694" marR="7694" marT="7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9190782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OPERACIONES TERRESTRE-14                </a:t>
                      </a:r>
                      <a:r>
                        <a:rPr lang="es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6183382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OPERACIONES TERRESTRE-15               </a:t>
                      </a:r>
                      <a:r>
                        <a:rPr lang="es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4641883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OPERACIONES TERRESTRE-16               </a:t>
                      </a:r>
                      <a:r>
                        <a:rPr lang="es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4" marR="7694" marT="7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6995820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INFANTERIA No. 9 BATALLA DE BOYACA</a:t>
                      </a:r>
                    </a:p>
                  </a:txBody>
                  <a:tcPr marL="7694" marR="7694" marT="7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8464809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MECANIZADO No. 3 JOSE MARIA CABAL</a:t>
                      </a:r>
                    </a:p>
                  </a:txBody>
                  <a:tcPr marL="7694" marR="7694" marT="7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6663923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GAULA MILITAR NARIÑO</a:t>
                      </a:r>
                    </a:p>
                  </a:txBody>
                  <a:tcPr marL="7694" marR="7694" marT="76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522176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36307"/>
              </p:ext>
            </p:extLst>
          </p:nvPr>
        </p:nvGraphicFramePr>
        <p:xfrm>
          <a:off x="6692900" y="680468"/>
          <a:ext cx="4584700" cy="4119245"/>
        </p:xfrm>
        <a:graphic>
          <a:graphicData uri="http://schemas.openxmlformats.org/drawingml/2006/table">
            <a:tbl>
              <a:tblPr firstRow="1" bandRow="1"/>
              <a:tblGrid>
                <a:gridCol w="4584700">
                  <a:extLst>
                    <a:ext uri="{9D8B030D-6E8A-4147-A177-3AD203B41FA5}">
                      <a16:colId xmlns:a16="http://schemas.microsoft.com/office/drawing/2014/main" xmlns="" val="808184016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BRIGADA VEINTINUEVE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473808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INGENIEROS DE DESMINADO HUMANITARIO NO.6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654941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APOYO DE ACCION INTEGRAL Y DESARROLLO N.3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23518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DE CABALLERIA LIVIANO  No. 8 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</a:t>
                      </a:r>
                      <a:r>
                        <a:rPr lang="es-CO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es-CO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28962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FUERZAS ESPECIALES URBANAS N.3             </a:t>
                      </a:r>
                      <a:r>
                        <a:rPr lang="es-CO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421672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INSTRUCCIÓN Y ENTRENAMIENTO No. 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392760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INFANTERIA No. 56 FRANCISCO JAVIER GONZALEZ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549804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GAULA MILITAR CAUCA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977734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OPERACIONES TERRESTRES N.12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548616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OPERACIONES TERRESTRES N.13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36557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SERVICIOS No. 29 POPAYAN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7799609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INF. No. 7 JOSE HILARIO LOPEZ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680947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BATALLON DE ALTA MONTAÑA No. 4 BENJAMIN HERRERA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0506080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029325" y="5094988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solidFill>
                  <a:srgbClr val="FF0000"/>
                </a:solidFill>
              </a:rPr>
              <a:t>**</a:t>
            </a:r>
            <a:r>
              <a:rPr lang="es-ES" sz="1600" dirty="0" smtClean="0"/>
              <a:t>Las Unidades que tienen Asterisco en la centralización de la BR 29 también están siendo abastecidas por otras regionales y los de la BR 23 que tienen asteriscos están siendo abastecidas completamente por otra regional, no hay ningún pelotón que la R. Suroccidente este abasteciendo.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391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 txBox="1">
            <a:spLocks noGrp="1"/>
          </p:cNvSpPr>
          <p:nvPr>
            <p:ph type="title"/>
          </p:nvPr>
        </p:nvSpPr>
        <p:spPr>
          <a:xfrm>
            <a:off x="922712" y="454134"/>
            <a:ext cx="605527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No. Aprox. De Hombres Atendidos</a:t>
            </a:r>
            <a:endParaRPr lang="es-CO" sz="1800" spc="-15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356486"/>
              </p:ext>
            </p:extLst>
          </p:nvPr>
        </p:nvGraphicFramePr>
        <p:xfrm>
          <a:off x="2171619" y="3156558"/>
          <a:ext cx="3451770" cy="3056352"/>
        </p:xfrm>
        <a:graphic>
          <a:graphicData uri="http://schemas.openxmlformats.org/drawingml/2006/table">
            <a:tbl>
              <a:tblPr/>
              <a:tblGrid>
                <a:gridCol w="1771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9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9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Unidad de Negocio</a:t>
                      </a:r>
                      <a:endParaRPr lang="es-CO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Promedio Hombres Abastecidos </a:t>
                      </a:r>
                    </a:p>
                  </a:txBody>
                  <a:tcPr marL="8499" marR="8499" marT="8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3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CADS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17.403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35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CATERING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6.066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474707"/>
                  </a:ext>
                </a:extLst>
              </a:tr>
              <a:tr h="472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499" marR="8499" marT="8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8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23.469</a:t>
                      </a:r>
                      <a:endParaRPr lang="es-CO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499" marR="8499" marT="84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9574" y="1140721"/>
            <a:ext cx="5624475" cy="5072189"/>
          </a:xfrm>
          <a:prstGeom prst="rect">
            <a:avLst/>
          </a:prstGeom>
        </p:spPr>
      </p:pic>
      <p:grpSp>
        <p:nvGrpSpPr>
          <p:cNvPr id="6" name="object 15"/>
          <p:cNvGrpSpPr/>
          <p:nvPr/>
        </p:nvGrpSpPr>
        <p:grpSpPr>
          <a:xfrm>
            <a:off x="351964" y="1140721"/>
            <a:ext cx="3994785" cy="4326890"/>
            <a:chOff x="-6095" y="2350007"/>
            <a:chExt cx="3994785" cy="4326890"/>
          </a:xfrm>
        </p:grpSpPr>
        <p:sp>
          <p:nvSpPr>
            <p:cNvPr id="7" name="object 16"/>
            <p:cNvSpPr/>
            <p:nvPr/>
          </p:nvSpPr>
          <p:spPr>
            <a:xfrm>
              <a:off x="0" y="2350007"/>
              <a:ext cx="1813560" cy="4326890"/>
            </a:xfrm>
            <a:custGeom>
              <a:avLst/>
              <a:gdLst/>
              <a:ahLst/>
              <a:cxnLst/>
              <a:rect l="l" t="t" r="r" b="b"/>
              <a:pathLst>
                <a:path w="1813560" h="4326890">
                  <a:moveTo>
                    <a:pt x="889139" y="88138"/>
                  </a:moveTo>
                  <a:lnTo>
                    <a:pt x="0" y="0"/>
                  </a:lnTo>
                  <a:lnTo>
                    <a:pt x="0" y="1801368"/>
                  </a:lnTo>
                  <a:lnTo>
                    <a:pt x="889139" y="88138"/>
                  </a:lnTo>
                  <a:close/>
                </a:path>
                <a:path w="1813560" h="4326890">
                  <a:moveTo>
                    <a:pt x="1813179" y="1217688"/>
                  </a:moveTo>
                  <a:lnTo>
                    <a:pt x="937260" y="1188720"/>
                  </a:lnTo>
                  <a:lnTo>
                    <a:pt x="0" y="2860929"/>
                  </a:lnTo>
                  <a:lnTo>
                    <a:pt x="0" y="4326394"/>
                  </a:lnTo>
                  <a:lnTo>
                    <a:pt x="1813179" y="1217688"/>
                  </a:lnTo>
                  <a:close/>
                </a:path>
              </a:pathLst>
            </a:custGeom>
            <a:solidFill>
              <a:srgbClr val="27AAE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7"/>
            <p:cNvSpPr/>
            <p:nvPr/>
          </p:nvSpPr>
          <p:spPr>
            <a:xfrm>
              <a:off x="0" y="2796539"/>
              <a:ext cx="3982085" cy="1332230"/>
            </a:xfrm>
            <a:custGeom>
              <a:avLst/>
              <a:gdLst/>
              <a:ahLst/>
              <a:cxnLst/>
              <a:rect l="l" t="t" r="r" b="b"/>
              <a:pathLst>
                <a:path w="3982085" h="1332229">
                  <a:moveTo>
                    <a:pt x="0" y="0"/>
                  </a:moveTo>
                  <a:lnTo>
                    <a:pt x="2650617" y="0"/>
                  </a:lnTo>
                  <a:lnTo>
                    <a:pt x="3982085" y="1331849"/>
                  </a:lnTo>
                </a:path>
              </a:pathLst>
            </a:custGeom>
            <a:ln w="12192">
              <a:solidFill>
                <a:srgbClr val="27AA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8"/>
            <p:cNvSpPr/>
            <p:nvPr/>
          </p:nvSpPr>
          <p:spPr>
            <a:xfrm>
              <a:off x="0" y="3287267"/>
              <a:ext cx="3499485" cy="916305"/>
            </a:xfrm>
            <a:custGeom>
              <a:avLst/>
              <a:gdLst/>
              <a:ahLst/>
              <a:cxnLst/>
              <a:rect l="l" t="t" r="r" b="b"/>
              <a:pathLst>
                <a:path w="3499485" h="916304">
                  <a:moveTo>
                    <a:pt x="0" y="915797"/>
                  </a:moveTo>
                  <a:lnTo>
                    <a:pt x="2583307" y="915797"/>
                  </a:lnTo>
                  <a:lnTo>
                    <a:pt x="3498977" y="0"/>
                  </a:lnTo>
                </a:path>
              </a:pathLst>
            </a:custGeom>
            <a:ln w="12192">
              <a:solidFill>
                <a:srgbClr val="6C6D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13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 txBox="1">
            <a:spLocks noGrp="1"/>
          </p:cNvSpPr>
          <p:nvPr>
            <p:ph type="title"/>
          </p:nvPr>
        </p:nvSpPr>
        <p:spPr>
          <a:xfrm>
            <a:off x="893339" y="265816"/>
            <a:ext cx="892301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Estado de Resultados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A 31 Diciembre 2020 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(Mill. de $)</a:t>
            </a:r>
            <a:endParaRPr sz="1800" spc="-15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955964" y="1309256"/>
          <a:ext cx="10048009" cy="5081149"/>
        </p:xfrm>
        <a:graphic>
          <a:graphicData uri="http://schemas.openxmlformats.org/drawingml/2006/table">
            <a:tbl>
              <a:tblPr/>
              <a:tblGrid>
                <a:gridCol w="3329427">
                  <a:extLst>
                    <a:ext uri="{9D8B030D-6E8A-4147-A177-3AD203B41FA5}">
                      <a16:colId xmlns:a16="http://schemas.microsoft.com/office/drawing/2014/main" xmlns="" val="2628020702"/>
                    </a:ext>
                  </a:extLst>
                </a:gridCol>
                <a:gridCol w="1708114">
                  <a:extLst>
                    <a:ext uri="{9D8B030D-6E8A-4147-A177-3AD203B41FA5}">
                      <a16:colId xmlns:a16="http://schemas.microsoft.com/office/drawing/2014/main" xmlns="" val="3815861935"/>
                    </a:ext>
                  </a:extLst>
                </a:gridCol>
                <a:gridCol w="1708114">
                  <a:extLst>
                    <a:ext uri="{9D8B030D-6E8A-4147-A177-3AD203B41FA5}">
                      <a16:colId xmlns:a16="http://schemas.microsoft.com/office/drawing/2014/main" xmlns="" val="3268238785"/>
                    </a:ext>
                  </a:extLst>
                </a:gridCol>
                <a:gridCol w="1727093">
                  <a:extLst>
                    <a:ext uri="{9D8B030D-6E8A-4147-A177-3AD203B41FA5}">
                      <a16:colId xmlns:a16="http://schemas.microsoft.com/office/drawing/2014/main" xmlns="" val="4068470146"/>
                    </a:ext>
                  </a:extLst>
                </a:gridCol>
                <a:gridCol w="1575261">
                  <a:extLst>
                    <a:ext uri="{9D8B030D-6E8A-4147-A177-3AD203B41FA5}">
                      <a16:colId xmlns:a16="http://schemas.microsoft.com/office/drawing/2014/main" xmlns="" val="1286152014"/>
                    </a:ext>
                  </a:extLst>
                </a:gridCol>
              </a:tblGrid>
              <a:tr h="278147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Detalle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dic-19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dic-20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8566" marR="8566" marT="85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5591986"/>
                  </a:ext>
                </a:extLst>
              </a:tr>
              <a:tr h="2781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531104"/>
                  </a:ext>
                </a:extLst>
              </a:tr>
              <a:tr h="4768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Ingreso Operacional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44.629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45.008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379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6659825"/>
                  </a:ext>
                </a:extLst>
              </a:tr>
              <a:tr h="47682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Costo de ventas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38.315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38.694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379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174979"/>
                  </a:ext>
                </a:extLst>
              </a:tr>
              <a:tr h="41226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CAD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18.788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21.111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2.323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12,1%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7592541"/>
                  </a:ext>
                </a:extLst>
              </a:tr>
              <a:tr h="37748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COMEDORES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19.527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17.583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    1.944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-9,9%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6171187"/>
                  </a:ext>
                </a:extLst>
              </a:tr>
              <a:tr h="47682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Utilidad bruta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6.314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6.314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0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72350"/>
                  </a:ext>
                </a:extLst>
              </a:tr>
              <a:tr h="47682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Gastos de administración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1.748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1.827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79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4,5%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883553"/>
                  </a:ext>
                </a:extLst>
              </a:tr>
              <a:tr h="53642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Provisión, Agotamiento, Amortización.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49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30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         19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-38,8%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8031857"/>
                  </a:ext>
                </a:extLst>
              </a:tr>
              <a:tr h="42715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Utilidad operacional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4.517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4.457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          60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s-CO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0863722"/>
                  </a:ext>
                </a:extLst>
              </a:tr>
              <a:tr h="43708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Otros Ingresos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267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329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62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23,2%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2158239"/>
                  </a:ext>
                </a:extLst>
              </a:tr>
              <a:tr h="42715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Utilidad neta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4.784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4.786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      2 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0,04%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0526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0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 txBox="1">
            <a:spLocks noGrp="1"/>
          </p:cNvSpPr>
          <p:nvPr>
            <p:ph type="title"/>
          </p:nvPr>
        </p:nvSpPr>
        <p:spPr>
          <a:xfrm>
            <a:off x="893339" y="542815"/>
            <a:ext cx="61397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Utilidad operacional 2019 VS 2020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427869"/>
              </p:ext>
            </p:extLst>
          </p:nvPr>
        </p:nvGraphicFramePr>
        <p:xfrm>
          <a:off x="515007" y="1187669"/>
          <a:ext cx="11046371" cy="523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30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 txBox="1">
            <a:spLocks noGrp="1"/>
          </p:cNvSpPr>
          <p:nvPr>
            <p:ph type="title"/>
          </p:nvPr>
        </p:nvSpPr>
        <p:spPr>
          <a:xfrm>
            <a:off x="809257" y="574346"/>
            <a:ext cx="534980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800" spc="-15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Utilidad </a:t>
            </a:r>
            <a:r>
              <a:rPr lang="es-MX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operacional </a:t>
            </a:r>
            <a:r>
              <a:rPr lang="es-MX" sz="1800" spc="-15" dirty="0" err="1">
                <a:solidFill>
                  <a:schemeClr val="bg1"/>
                </a:solidFill>
                <a:latin typeface="Arial Black" panose="020B0A04020102020204" pitchFamily="34" charset="0"/>
              </a:rPr>
              <a:t>CADs</a:t>
            </a:r>
            <a:r>
              <a:rPr lang="es-MX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 2019 VS 2020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580844"/>
              </p:ext>
            </p:extLst>
          </p:nvPr>
        </p:nvGraphicFramePr>
        <p:xfrm>
          <a:off x="625033" y="1203767"/>
          <a:ext cx="10995949" cy="517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86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 txBox="1">
            <a:spLocks noGrp="1"/>
          </p:cNvSpPr>
          <p:nvPr>
            <p:ph type="title"/>
          </p:nvPr>
        </p:nvSpPr>
        <p:spPr>
          <a:xfrm>
            <a:off x="809257" y="435847"/>
            <a:ext cx="534980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Utilidad operacional comedores </a:t>
            </a:r>
            <a:b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CO" sz="1800" spc="-15" dirty="0">
                <a:solidFill>
                  <a:schemeClr val="bg1"/>
                </a:solidFill>
                <a:latin typeface="Arial Black" panose="020B0A04020102020204" pitchFamily="34" charset="0"/>
              </a:rPr>
              <a:t>2019 VS 2020</a:t>
            </a:r>
            <a:endParaRPr sz="1800" spc="-15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587957"/>
              </p:ext>
            </p:extLst>
          </p:nvPr>
        </p:nvGraphicFramePr>
        <p:xfrm>
          <a:off x="532436" y="1169043"/>
          <a:ext cx="11123270" cy="5278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03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1A8E0"/>
        </a:solid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1A8E0"/>
        </a:solid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4701</TotalTime>
  <Words>1085</Words>
  <Application>Microsoft Office PowerPoint</Application>
  <PresentationFormat>Panorámica</PresentationFormat>
  <Paragraphs>334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Lato</vt:lpstr>
      <vt:lpstr>Microsoft New Tai Lue</vt:lpstr>
      <vt:lpstr>Myriad Pro</vt:lpstr>
      <vt:lpstr>Trebuchet MS</vt:lpstr>
      <vt:lpstr>Wingdings</vt:lpstr>
      <vt:lpstr>Tema de Office</vt:lpstr>
      <vt:lpstr>Office Theme</vt:lpstr>
      <vt:lpstr>1_Office Theme</vt:lpstr>
      <vt:lpstr>Audiencia Pública de Rendición de Cuentas – APRC Regional Suroccidente Gestión 2020</vt:lpstr>
      <vt:lpstr>Jurisdicción</vt:lpstr>
      <vt:lpstr>Unidades abastecidas</vt:lpstr>
      <vt:lpstr>Unidades abastecidas</vt:lpstr>
      <vt:lpstr>No. Aprox. De Hombres Atendidos</vt:lpstr>
      <vt:lpstr>Estado de Resultados A 31 Diciembre 2020  (Mill. de $)</vt:lpstr>
      <vt:lpstr>Utilidad operacional 2019 VS 2020</vt:lpstr>
      <vt:lpstr>Utilidad operacional CADs 2019 VS 2020</vt:lpstr>
      <vt:lpstr>Utilidad operacional comedores  2019 VS 2020</vt:lpstr>
      <vt:lpstr>Ejecución Presupuestal a 31 Diciembre 2020 (Mill. de $)</vt:lpstr>
      <vt:lpstr>Ejecución Presupuestal a 31 Diciembre 2020 (Mill. de $)</vt:lpstr>
      <vt:lpstr>Contribución Estrategias Dirección General</vt:lpstr>
      <vt:lpstr>Principales Logros Obtenidos</vt:lpstr>
      <vt:lpstr>Planes SST 2020</vt:lpstr>
      <vt:lpstr>Plan de trabajo ambiental 2020</vt:lpstr>
      <vt:lpstr>Plan estratégico seguridad vial 2020</vt:lpstr>
      <vt:lpstr>Autoevaluación estándares mínimos</vt:lpstr>
      <vt:lpstr>Medidas de prevención COVID-19</vt:lpstr>
      <vt:lpstr>PREGUNTAS</vt:lpstr>
      <vt:lpstr>Gracias por la atención Prestada  :                   \\Alrso046\rendicion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 Arevalo Luque</dc:creator>
  <cp:lastModifiedBy>Lizeth Katerine Rodriguez Muñoz</cp:lastModifiedBy>
  <cp:revision>586</cp:revision>
  <cp:lastPrinted>2021-03-03T15:53:08Z</cp:lastPrinted>
  <dcterms:created xsi:type="dcterms:W3CDTF">2020-02-26T13:21:16Z</dcterms:created>
  <dcterms:modified xsi:type="dcterms:W3CDTF">2021-04-13T17:18:09Z</dcterms:modified>
</cp:coreProperties>
</file>