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theme/themeOverride2.xml" ContentType="application/vnd.openxmlformats-officedocument.themeOverride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02" r:id="rId2"/>
    <p:sldId id="309" r:id="rId3"/>
    <p:sldId id="310" r:id="rId4"/>
    <p:sldId id="326" r:id="rId5"/>
    <p:sldId id="327" r:id="rId6"/>
    <p:sldId id="318" r:id="rId7"/>
    <p:sldId id="316" r:id="rId8"/>
    <p:sldId id="317" r:id="rId9"/>
    <p:sldId id="257" r:id="rId10"/>
    <p:sldId id="268" r:id="rId11"/>
    <p:sldId id="266" r:id="rId12"/>
    <p:sldId id="269" r:id="rId13"/>
    <p:sldId id="328" r:id="rId14"/>
    <p:sldId id="329" r:id="rId15"/>
    <p:sldId id="330" r:id="rId16"/>
    <p:sldId id="331" r:id="rId17"/>
    <p:sldId id="314" r:id="rId18"/>
    <p:sldId id="333" r:id="rId19"/>
    <p:sldId id="334" r:id="rId20"/>
    <p:sldId id="274" r:id="rId21"/>
    <p:sldId id="275" r:id="rId22"/>
    <p:sldId id="276" r:id="rId23"/>
    <p:sldId id="319" r:id="rId24"/>
    <p:sldId id="278" r:id="rId25"/>
    <p:sldId id="279" r:id="rId26"/>
    <p:sldId id="280" r:id="rId27"/>
    <p:sldId id="296" r:id="rId28"/>
    <p:sldId id="281" r:id="rId29"/>
    <p:sldId id="282" r:id="rId30"/>
    <p:sldId id="283" r:id="rId31"/>
    <p:sldId id="284" r:id="rId32"/>
    <p:sldId id="285" r:id="rId33"/>
    <p:sldId id="286" r:id="rId34"/>
    <p:sldId id="320" r:id="rId35"/>
    <p:sldId id="321" r:id="rId36"/>
    <p:sldId id="322" r:id="rId37"/>
    <p:sldId id="323" r:id="rId38"/>
    <p:sldId id="324" r:id="rId39"/>
    <p:sldId id="294" r:id="rId40"/>
    <p:sldId id="295" r:id="rId41"/>
    <p:sldId id="297" r:id="rId42"/>
    <p:sldId id="298" r:id="rId43"/>
    <p:sldId id="299" r:id="rId44"/>
  </p:sldIdLst>
  <p:sldSz cx="12192000" cy="6858000"/>
  <p:notesSz cx="6858000" cy="9144000"/>
  <p:embeddedFontLst>
    <p:embeddedFont>
      <p:font typeface="Fira Sans Extra Condensed Medium" panose="020B0604020202020204" charset="0"/>
      <p:regular r:id="rId47"/>
      <p:bold r:id="rId48"/>
      <p:italic r:id="rId49"/>
      <p:boldItalic r:id="rId50"/>
    </p:embeddedFont>
    <p:embeddedFont>
      <p:font typeface="Franklin Gothic Book" panose="020B0503020102020204" pitchFamily="34" charset="0"/>
      <p:regular r:id="rId51"/>
      <p:italic r:id="rId52"/>
    </p:embeddedFont>
    <p:embeddedFont>
      <p:font typeface="Helvetica" panose="020B0604020202020204" pitchFamily="34" charset="0"/>
      <p:regular r:id="rId53"/>
      <p:bold r:id="rId54"/>
      <p:italic r:id="rId55"/>
      <p:boldItalic r:id="rId56"/>
    </p:embeddedFont>
    <p:embeddedFont>
      <p:font typeface="Roboto" panose="020B0604020202020204" charset="0"/>
      <p:regular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Arial Black" panose="020B0A04020102020204" pitchFamily="34" charset="0"/>
      <p:bold r:id="rId62"/>
    </p:embeddedFont>
    <p:embeddedFont>
      <p:font typeface="Clear Sans" panose="020B0604020202020204" charset="0"/>
      <p:regular r:id="rId63"/>
    </p:embeddedFont>
    <p:embeddedFont>
      <p:font typeface="Nunito Sans" panose="020B0604020202020204" charset="0"/>
      <p:regular r:id="rId64"/>
      <p:bold r:id="rId65"/>
      <p:italic r:id="rId66"/>
      <p:boldItalic r:id="rId67"/>
    </p:embeddedFont>
    <p:embeddedFont>
      <p:font typeface="Arial Nova" panose="020B0604020202020204" charset="0"/>
      <p:regular r:id="rId68"/>
      <p:bold r:id="rId69"/>
      <p:italic r:id="rId70"/>
      <p:boldItalic r:id="rId71"/>
    </p:embeddedFont>
    <p:embeddedFont>
      <p:font typeface="Hammersmith One" panose="020B0604020202020204" charset="0"/>
      <p:regular r:id="rId72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36D"/>
    <a:srgbClr val="017E44"/>
    <a:srgbClr val="587359"/>
    <a:srgbClr val="117747"/>
    <a:srgbClr val="151B23"/>
    <a:srgbClr val="FF0000"/>
    <a:srgbClr val="C9A6E4"/>
    <a:srgbClr val="AA72D4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6327"/>
  </p:normalViewPr>
  <p:slideViewPr>
    <p:cSldViewPr snapToGrid="0">
      <p:cViewPr varScale="1">
        <p:scale>
          <a:sx n="84" d="100"/>
          <a:sy n="84" d="100"/>
        </p:scale>
        <p:origin x="73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font" Target="fonts/font20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72" Type="http://schemas.openxmlformats.org/officeDocument/2006/relationships/font" Target="fonts/font2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67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70" Type="http://schemas.openxmlformats.org/officeDocument/2006/relationships/font" Target="fonts/font2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2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Oficina_Financiera\Financiera\TESORERIA\A&#209;O%202023\CONSEJO%20DIRECTIVO\A&#209;O%202023\12.%20DICIEMBRE\Ayudas%20para%20presentaci&#243;n%20Consejo%20Directivo%20-%20Diciembr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an-nas2\Oficina_Financiera\Financiera\TESORERIA\A&#209;O%202023\CONSEJO%20DIRECTIVO\A&#209;O%202023\12.%20DICIEMBRE\Ayudas%20para%20presentaci&#243;n%20Consejo%20Directivo%20-%20Diciembre.xlsx" TargetMode="External"/><Relationship Id="rId1" Type="http://schemas.openxmlformats.org/officeDocument/2006/relationships/themeOverride" Target="../theme/themeOverride2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san-nas2\Oficina_Financiera\Financiera\TESORERIA\A&#209;O%202023\CONSEJO%20DIRECTIVO\A&#209;O%202023\12.%20DICIEMBRE\Ayudas%20para%20presentaci&#243;n%20Consejo%20Directivo%20-%20Diciembre.xlsx" TargetMode="External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an-nas2\Oficina_Financiera\Financiera\TESORERIA\A&#209;O%202023\CONSEJO%20DIRECTIVO\A&#209;O%202023\12.%20DICIEMBRE\Ayudas%20para%20presentaci&#243;n%20Consejo%20Directivo%20-%20Diciembr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an-nas2\Oficina_Financiera\Financiera\TESORERIA\A&#209;O%202023\CONSEJO%20DIRECTIVO\A&#209;O%202023\12.%20DICIEMBRE\Ayudas%20para%20presentaci&#243;n%20Consejo%20Directivo%20-%20Diciembre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gela.gomez\Downloads\VIGENCIA%202023_MODALIDAD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MARKETING\2024\5.%20MAYO\APRC%202023\Principal\Contratos%20grafic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na.barreto\Documents\DOAS\PRESENTACIONES\Informe%20de%20Gesti&#243;n%20de%20la%20vigencia%202023\COMPARACION%20CONTRATOS%20INTER.xlsx" TargetMode="External"/><Relationship Id="rId1" Type="http://schemas.openxmlformats.org/officeDocument/2006/relationships/themeOverride" Target="../theme/themeOverride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MARKETING\2024\5.%20MAYO\DOCUMENTOS\Copia%20de%20Indicadores%20Control%20Intern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MARKETING\2024\5.%20MAYO\DOCUMENTOS\Copia%20de%20Indicadores%20Control%20Intern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MARKETING\2024\5.%20MAYO\DOCUMENTOS\Copia%20de%20Indicadores%20Control%20Intern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MARKETING\2024\5.%20MAYO\DOCUMENTOS\Copia%20de%20Indicadores%20Control%20Intern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MARKETING\2024\5.%20MAYO\DOCUMENTOS\Copia%20de%20Indicadores%20Control%20Interno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n-nas2\MARKETING\2024\5.%20MAYO\DOCUMENTOS\Copia%20de%20Indicadores%20Control%20Intern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Hoja_de_c_lculo_de_Microsoft_Excel1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SEGUIDORES EN REDES 2023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766475458142801E-2"/>
          <c:y val="0.10829948399311173"/>
          <c:w val="0.92958714565204259"/>
          <c:h val="0.83644710453940052"/>
        </c:manualLayout>
      </c:layout>
      <c:bar3DChart>
        <c:barDir val="col"/>
        <c:grouping val="standar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8371952164300073E-4"/>
                  <c:y val="-7.486626671666041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 </a:t>
                    </a:r>
                    <a:fld id="{42C4D8C9-629E-4F31-8A11-813A0EFEE17F}" type="VALUE">
                      <a:rPr lang="en-US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C59-4DA9-A43A-586D20E1D199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1699240778311402E-3"/>
                  <c:y val="-7.486631016042780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 </a:t>
                    </a:r>
                    <a:fld id="{6AD4C900-F2BF-463E-9F88-589B08822821}" type="VALUE">
                      <a:rPr lang="en-US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C59-4DA9-A43A-586D20E1D199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1.140859854791622E-16"/>
                  <c:y val="-3.116531913470841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 </a:t>
                    </a:r>
                    <a:fld id="{76121029-9AD9-49AF-B92D-006FF4805B94}" type="VALUE">
                      <a:rPr lang="en-US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C59-4DA9-A43A-586D20E1D199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4.6672078667809825E-3"/>
                  <c:y val="-3.635953899049315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 </a:t>
                    </a:r>
                    <a:fld id="{2B04F7EA-DC3A-42BD-9E7F-8C1F79260024}" type="VALUE">
                      <a:rPr lang="en-US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C59-4DA9-A43A-586D20E1D199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Hoja1!$B$6:$B$9</c:f>
              <c:strCache>
                <c:ptCount val="4"/>
                <c:pt idx="0">
                  <c:v>Facebook</c:v>
                </c:pt>
                <c:pt idx="1">
                  <c:v>Instagram </c:v>
                </c:pt>
                <c:pt idx="2">
                  <c:v>X</c:v>
                </c:pt>
                <c:pt idx="3">
                  <c:v>Youtube </c:v>
                </c:pt>
              </c:strCache>
            </c:strRef>
          </c:cat>
          <c:val>
            <c:numRef>
              <c:f>Hoja1!$C$6:$C$9</c:f>
              <c:numCache>
                <c:formatCode>General</c:formatCode>
                <c:ptCount val="4"/>
                <c:pt idx="0">
                  <c:v>5514</c:v>
                </c:pt>
                <c:pt idx="1">
                  <c:v>1711</c:v>
                </c:pt>
                <c:pt idx="2">
                  <c:v>1979</c:v>
                </c:pt>
                <c:pt idx="3">
                  <c:v>928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C59-4DA9-A43A-586D20E1D1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10164016"/>
        <c:axId val="1210148784"/>
        <c:axId val="1249166848"/>
      </c:bar3DChart>
      <c:catAx>
        <c:axId val="121016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48784"/>
        <c:crosses val="autoZero"/>
        <c:auto val="1"/>
        <c:lblAlgn val="ctr"/>
        <c:lblOffset val="100"/>
        <c:noMultiLvlLbl val="0"/>
      </c:catAx>
      <c:valAx>
        <c:axId val="121014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64016"/>
        <c:crosses val="autoZero"/>
        <c:crossBetween val="between"/>
      </c:valAx>
      <c:serAx>
        <c:axId val="124916684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4878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ACTIVO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'indicadores (2)'!$B$11</c:f>
              <c:strCache>
                <c:ptCount val="1"/>
                <c:pt idx="0">
                  <c:v>Diciembre 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C86-4E59-95C4-9B86F3DF5905}"/>
              </c:ext>
            </c:extLst>
          </c:dPt>
          <c:dLbls>
            <c:dLbl>
              <c:idx val="0"/>
              <c:layout>
                <c:manualLayout>
                  <c:x val="6.3365822870072039E-3"/>
                  <c:y val="-4.9658720369068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C86-4E59-95C4-9B86F3DF59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'indicadores (2)'!$A$12</c:f>
              <c:strCache>
                <c:ptCount val="1"/>
                <c:pt idx="0">
                  <c:v>Total Activo</c:v>
                </c:pt>
              </c:strCache>
            </c:strRef>
          </c:cat>
          <c:val>
            <c:numRef>
              <c:f>'indicadores (2)'!$B$12</c:f>
              <c:numCache>
                <c:formatCode>_-* #,##0_-;\-* #,##0_-;_-* "-"??_-;_-@_-</c:formatCode>
                <c:ptCount val="1"/>
                <c:pt idx="0">
                  <c:v>408738.03800000006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C86-4E59-95C4-9B86F3DF5905}"/>
            </c:ext>
          </c:extLst>
        </c:ser>
        <c:ser>
          <c:idx val="1"/>
          <c:order val="1"/>
          <c:tx>
            <c:strRef>
              <c:f>'indicadores (2)'!$C$11</c:f>
              <c:strCache>
                <c:ptCount val="1"/>
                <c:pt idx="0">
                  <c:v>Diciembre 2022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 w="165100" prst="coolSlant"/>
            </a:sp3d>
          </c:spPr>
          <c:invertIfNegative val="0"/>
          <c:dLbls>
            <c:dLbl>
              <c:idx val="0"/>
              <c:layout>
                <c:manualLayout>
                  <c:x val="6.9702405157079761E-2"/>
                  <c:y val="-3.4379114101662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C86-4E59-95C4-9B86F3DF59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'indicadores (2)'!$A$12</c:f>
              <c:strCache>
                <c:ptCount val="1"/>
                <c:pt idx="0">
                  <c:v>Total Activo</c:v>
                </c:pt>
              </c:strCache>
            </c:strRef>
          </c:cat>
          <c:val>
            <c:numRef>
              <c:f>'indicadores (2)'!$C$12</c:f>
              <c:numCache>
                <c:formatCode>_-* #,##0_-;\-* #,##0_-;_-* "-"??_-;_-@_-</c:formatCode>
                <c:ptCount val="1"/>
                <c:pt idx="0">
                  <c:v>264067.82545399998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C86-4E59-95C4-9B86F3DF59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box"/>
        <c:axId val="1210158032"/>
        <c:axId val="1210156400"/>
        <c:axId val="0"/>
      </c:bar3DChart>
      <c:catAx>
        <c:axId val="121015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56400"/>
        <c:crosses val="autoZero"/>
        <c:auto val="1"/>
        <c:lblAlgn val="ctr"/>
        <c:lblOffset val="100"/>
        <c:noMultiLvlLbl val="0"/>
      </c:catAx>
      <c:valAx>
        <c:axId val="121015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Cifras en Millones de pesos COP</a:t>
                </a:r>
              </a:p>
            </c:rich>
          </c:tx>
          <c:layout>
            <c:manualLayout>
              <c:xMode val="edge"/>
              <c:yMode val="edge"/>
              <c:x val="4.1143378895189438E-2"/>
              <c:y val="0.107549479004527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580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r>
              <a:rPr lang="es-CO" sz="1600"/>
              <a:t>TOTAL</a:t>
            </a:r>
            <a:r>
              <a:rPr lang="es-CO" sz="1600" baseline="0"/>
              <a:t> PASIVO</a:t>
            </a:r>
            <a:endParaRPr lang="es-CO" sz="1600"/>
          </a:p>
        </c:rich>
      </c:tx>
      <c:layout/>
      <c:overlay val="0"/>
      <c:spPr>
        <a:noFill/>
        <a:ln w="25400">
          <a:noFill/>
        </a:ln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'indicadores (2)'!$B$11</c:f>
              <c:strCache>
                <c:ptCount val="1"/>
                <c:pt idx="0">
                  <c:v>Diciembre 2023</c:v>
                </c:pt>
              </c:strCache>
            </c:strRef>
          </c:tx>
          <c:spPr>
            <a:solidFill>
              <a:srgbClr val="002060"/>
            </a:solidFill>
            <a:ln w="25400">
              <a:noFill/>
            </a:ln>
            <a:scene3d>
              <a:camera prst="orthographicFront"/>
              <a:lightRig rig="flat" dir="t"/>
            </a:scene3d>
            <a:sp3d>
              <a:bevelT w="165100" prst="coolSlant"/>
            </a:sp3d>
          </c:spPr>
          <c:invertIfNegative val="0"/>
          <c:cat>
            <c:strRef>
              <c:f>'indicadores (2)'!$A$13</c:f>
              <c:strCache>
                <c:ptCount val="1"/>
                <c:pt idx="0">
                  <c:v>Total Pasivo</c:v>
                </c:pt>
              </c:strCache>
            </c:strRef>
          </c:cat>
          <c:val>
            <c:numRef>
              <c:f>'indicadores (2)'!$B$13</c:f>
              <c:numCache>
                <c:formatCode>_-* #,##0_-;\-* #,##0_-;_-* "-"??_-;_-@_-</c:formatCode>
                <c:ptCount val="1"/>
                <c:pt idx="0">
                  <c:v>207429.36050000001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F9-4046-9ED5-8C0EB30C2187}"/>
            </c:ext>
          </c:extLst>
        </c:ser>
        <c:ser>
          <c:idx val="1"/>
          <c:order val="1"/>
          <c:tx>
            <c:strRef>
              <c:f>'indicadores (2)'!$C$11</c:f>
              <c:strCache>
                <c:ptCount val="1"/>
                <c:pt idx="0">
                  <c:v>Diciembre 2022</c:v>
                </c:pt>
              </c:strCache>
            </c:strRef>
          </c:tx>
          <c:spPr>
            <a:solidFill>
              <a:srgbClr val="00B0F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cat>
            <c:strRef>
              <c:f>'indicadores (2)'!$A$13</c:f>
              <c:strCache>
                <c:ptCount val="1"/>
                <c:pt idx="0">
                  <c:v>Total Pasivo</c:v>
                </c:pt>
              </c:strCache>
            </c:strRef>
          </c:cat>
          <c:val>
            <c:numRef>
              <c:f>'indicadores (2)'!$C$13</c:f>
              <c:numCache>
                <c:formatCode>_-* #,##0_-;\-* #,##0_-;_-* "-"??_-;_-@_-</c:formatCode>
                <c:ptCount val="1"/>
                <c:pt idx="0">
                  <c:v>72077.303583000001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4F9-4046-9ED5-8C0EB30C21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0158576"/>
        <c:axId val="979798576"/>
        <c:axId val="0"/>
      </c:bar3DChart>
      <c:catAx>
        <c:axId val="121015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endParaRPr lang="es-CO"/>
          </a:p>
        </c:txPr>
        <c:crossAx val="979798576"/>
        <c:crosses val="autoZero"/>
        <c:auto val="1"/>
        <c:lblAlgn val="ctr"/>
        <c:lblOffset val="100"/>
        <c:noMultiLvlLbl val="0"/>
      </c:catAx>
      <c:valAx>
        <c:axId val="97979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600" b="0" i="0" u="none" strike="noStrike" baseline="0">
                    <a:solidFill>
                      <a:srgbClr val="333333"/>
                    </a:solidFill>
                    <a:latin typeface="Arial Nova"/>
                    <a:ea typeface="Arial Nova"/>
                    <a:cs typeface="Arial Nova"/>
                  </a:defRPr>
                </a:pPr>
                <a:r>
                  <a:rPr lang="es-CO"/>
                  <a:t>Cifras en Millones de pesos COP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_-* #,##0_-;\-* #,##0_-;_-* &quot;-&quot;??_-;_-@_-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endParaRPr lang="es-CO"/>
          </a:p>
        </c:txPr>
        <c:crossAx val="12101585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/>
          <a:lstStyle/>
          <a:p>
            <a:pPr rtl="0">
              <a:defRPr sz="1000" b="0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endParaRPr lang="es-CO"/>
          </a:p>
        </c:txPr>
      </c:dTable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Nova"/>
          <a:ea typeface="Arial Nova"/>
          <a:cs typeface="Arial Nova"/>
        </a:defRPr>
      </a:pPr>
      <a:endParaRPr lang="es-CO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r>
              <a:rPr lang="es-CO" sz="1600"/>
              <a:t>TOTAL PATRIMONIO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'indicadores (2)'!$B$11</c:f>
              <c:strCache>
                <c:ptCount val="1"/>
                <c:pt idx="0">
                  <c:v>Diciembre 2023</c:v>
                </c:pt>
              </c:strCache>
            </c:strRef>
          </c:tx>
          <c:spPr>
            <a:solidFill>
              <a:srgbClr val="00206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c:spPr>
          <c:invertIfNegative val="0"/>
          <c:cat>
            <c:strRef>
              <c:f>'indicadores (2)'!$A$14</c:f>
              <c:strCache>
                <c:ptCount val="1"/>
                <c:pt idx="0">
                  <c:v>Total Patrimonio</c:v>
                </c:pt>
              </c:strCache>
            </c:strRef>
          </c:cat>
          <c:val>
            <c:numRef>
              <c:f>'indicadores (2)'!$B$14</c:f>
              <c:numCache>
                <c:formatCode>_-* #,##0_-;\-* #,##0_-;_-* "-"??_-;_-@_-</c:formatCode>
                <c:ptCount val="1"/>
                <c:pt idx="0">
                  <c:v>201308.67750000005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58-4289-84BD-46B6B4D1D738}"/>
            </c:ext>
          </c:extLst>
        </c:ser>
        <c:ser>
          <c:idx val="1"/>
          <c:order val="1"/>
          <c:tx>
            <c:strRef>
              <c:f>'indicadores (2)'!$C$11</c:f>
              <c:strCache>
                <c:ptCount val="1"/>
                <c:pt idx="0">
                  <c:v>Diciembre 2022</c:v>
                </c:pt>
              </c:strCache>
            </c:strRef>
          </c:tx>
          <c:spPr>
            <a:solidFill>
              <a:srgbClr val="00B0F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cat>
            <c:strRef>
              <c:f>'indicadores (2)'!$A$14</c:f>
              <c:strCache>
                <c:ptCount val="1"/>
                <c:pt idx="0">
                  <c:v>Total Patrimonio</c:v>
                </c:pt>
              </c:strCache>
            </c:strRef>
          </c:cat>
          <c:val>
            <c:numRef>
              <c:f>'indicadores (2)'!$C$14</c:f>
              <c:numCache>
                <c:formatCode>_-* #,##0_-;\-* #,##0_-;_-* "-"??_-;_-@_-</c:formatCode>
                <c:ptCount val="1"/>
                <c:pt idx="0">
                  <c:v>191990.52187099998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858-4289-84BD-46B6B4D1D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9365344"/>
        <c:axId val="1339365888"/>
        <c:axId val="0"/>
      </c:bar3DChart>
      <c:catAx>
        <c:axId val="133936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endParaRPr lang="es-CO"/>
          </a:p>
        </c:txPr>
        <c:crossAx val="1339365888"/>
        <c:crosses val="autoZero"/>
        <c:auto val="1"/>
        <c:lblAlgn val="ctr"/>
        <c:lblOffset val="100"/>
        <c:noMultiLvlLbl val="0"/>
      </c:catAx>
      <c:valAx>
        <c:axId val="133936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600" b="0" i="0" u="none" strike="noStrike" baseline="0">
                    <a:solidFill>
                      <a:srgbClr val="333333"/>
                    </a:solidFill>
                    <a:latin typeface="Arial Nova"/>
                    <a:ea typeface="Arial Nova"/>
                    <a:cs typeface="Arial Nova"/>
                  </a:defRPr>
                </a:pPr>
                <a:r>
                  <a:rPr lang="es-CO"/>
                  <a:t>Cifras en Millones de pesos COP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_-* #,##0_-;\-* #,##0_-;_-* &quot;-&quot;??_-;_-@_-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endParaRPr lang="es-CO"/>
          </a:p>
        </c:txPr>
        <c:crossAx val="1339365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/>
          <a:lstStyle/>
          <a:p>
            <a:pPr rtl="0">
              <a:defRPr sz="1000" b="0" i="0" u="none" strike="noStrike" baseline="0">
                <a:solidFill>
                  <a:srgbClr val="333333"/>
                </a:solidFill>
                <a:latin typeface="Arial Nova"/>
                <a:ea typeface="Arial Nova"/>
                <a:cs typeface="Arial Nova"/>
              </a:defRPr>
            </a:pPr>
            <a:endParaRPr lang="es-CO"/>
          </a:p>
        </c:txPr>
      </c:dTable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Nova"/>
          <a:ea typeface="Arial Nova"/>
          <a:cs typeface="Arial Nova"/>
        </a:defRPr>
      </a:pPr>
      <a:endParaRPr lang="es-CO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'indicadores (2)'!$M$225</c:f>
              <c:strCache>
                <c:ptCount val="1"/>
                <c:pt idx="0">
                  <c:v>Ejecución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'indicadores (2)'!$L$226:$L$234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'indicadores (2)'!$M$226:$M$234</c:f>
              <c:numCache>
                <c:formatCode>0.0%</c:formatCode>
                <c:ptCount val="9"/>
                <c:pt idx="0">
                  <c:v>0.86199999999999999</c:v>
                </c:pt>
                <c:pt idx="1">
                  <c:v>0.91100000000000003</c:v>
                </c:pt>
                <c:pt idx="2">
                  <c:v>0.97499999999999998</c:v>
                </c:pt>
                <c:pt idx="3">
                  <c:v>0.98</c:v>
                </c:pt>
                <c:pt idx="4">
                  <c:v>0.99099999999999999</c:v>
                </c:pt>
                <c:pt idx="5">
                  <c:v>0.995</c:v>
                </c:pt>
                <c:pt idx="6">
                  <c:v>0.98899999999999999</c:v>
                </c:pt>
                <c:pt idx="7">
                  <c:v>0.96899999999999997</c:v>
                </c:pt>
                <c:pt idx="8">
                  <c:v>0.98099999999999998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57B-4D67-A99A-9F2A70F36082}"/>
            </c:ext>
          </c:extLst>
        </c:ser>
        <c:dLbls>
          <c:dLblPos val="r"/>
          <c:showLegendKey val="0"/>
          <c:showVal val="1"/>
          <c:showCatName val="1"/>
          <c:showSerName val="0"/>
          <c:showPercent val="0"/>
          <c:showBubbleSize val="0"/>
        </c:dLbls>
        <c:marker val="1"/>
        <c:smooth val="0"/>
        <c:axId val="1339366432"/>
        <c:axId val="1339351744"/>
      </c:lineChart>
      <c:catAx>
        <c:axId val="1339366432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39351744"/>
        <c:crosses val="autoZero"/>
        <c:auto val="1"/>
        <c:lblAlgn val="ctr"/>
        <c:lblOffset val="100"/>
        <c:noMultiLvlLbl val="0"/>
      </c:catAx>
      <c:valAx>
        <c:axId val="133935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3936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'indicadores (2)'!$M$225</c:f>
              <c:strCache>
                <c:ptCount val="1"/>
                <c:pt idx="0">
                  <c:v>Ejecución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2.0195619457836177E-2"/>
                  <c:y val="-0.1064468503937007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1F9-4C98-9105-E58DA7A9B10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2897303470433667E-2"/>
                  <c:y val="-0.1157061096529601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1F9-4C98-9105-E58DA7A9B10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6498044259058338E-2"/>
                  <c:y val="-9.2557961504811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1F9-4C98-9105-E58DA7A9B10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0602888758090323E-2"/>
                  <c:y val="-0.1064468503937007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1F9-4C98-9105-E58DA7A9B107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0602888758090261E-2"/>
                  <c:y val="-0.1110764800233304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1F9-4C98-9105-E58DA7A9B107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0602888758090323E-2"/>
                  <c:y val="-0.1295949985418489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1F9-4C98-9105-E58DA7A9B107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4.0602888758090323E-2"/>
                  <c:y val="-0.1295949985418489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1F9-4C98-9105-E58DA7A9B107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2897303470433667E-2"/>
                  <c:y val="-0.1295949985418489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1F9-4C98-9105-E58DA7A9B10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'indicadores (2)'!$L$261:$L$269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'indicadores (2)'!$M$261:$M$269</c:f>
              <c:numCache>
                <c:formatCode>_-* #,##0_-;\-* #,##0_-;_-* "-"??_-;_-@_-</c:formatCode>
                <c:ptCount val="9"/>
                <c:pt idx="0">
                  <c:v>-119</c:v>
                </c:pt>
                <c:pt idx="1">
                  <c:v>3296</c:v>
                </c:pt>
                <c:pt idx="2">
                  <c:v>5580</c:v>
                </c:pt>
                <c:pt idx="3">
                  <c:v>15268</c:v>
                </c:pt>
                <c:pt idx="4">
                  <c:v>14635</c:v>
                </c:pt>
                <c:pt idx="5">
                  <c:v>19300</c:v>
                </c:pt>
                <c:pt idx="6">
                  <c:v>35795.454701999995</c:v>
                </c:pt>
                <c:pt idx="7">
                  <c:v>5737.6370689999894</c:v>
                </c:pt>
                <c:pt idx="8">
                  <c:v>7968.654358000138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31F9-4C98-9105-E58DA7A9B107}"/>
            </c:ext>
          </c:extLst>
        </c:ser>
        <c:dLbls>
          <c:dLblPos val="r"/>
          <c:showLegendKey val="0"/>
          <c:showVal val="1"/>
          <c:showCatName val="1"/>
          <c:showSerName val="0"/>
          <c:showPercent val="0"/>
          <c:showBubbleSize val="0"/>
        </c:dLbls>
        <c:marker val="1"/>
        <c:smooth val="0"/>
        <c:axId val="1339362624"/>
        <c:axId val="1339359360"/>
      </c:lineChart>
      <c:catAx>
        <c:axId val="1339362624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339359360"/>
        <c:crosses val="autoZero"/>
        <c:auto val="1"/>
        <c:lblAlgn val="ctr"/>
        <c:lblOffset val="100"/>
        <c:noMultiLvlLbl val="0"/>
      </c:catAx>
      <c:valAx>
        <c:axId val="133935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33936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238049651627608E-2"/>
          <c:y val="9.3384393140648697E-2"/>
          <c:w val="0.84856411594959469"/>
          <c:h val="0.82051286581040139"/>
        </c:manualLayout>
      </c:layout>
      <c:pie3DChart>
        <c:varyColors val="1"/>
        <c:ser>
          <c:idx val="0"/>
          <c:order val="0"/>
          <c:tx>
            <c:strRef>
              <c:f>Hoja1!$B$18</c:f>
              <c:strCache>
                <c:ptCount val="1"/>
                <c:pt idx="0">
                  <c:v># CONTRATOS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BE-4DE0-884F-9B5C3B062130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ABE-4DE0-884F-9B5C3B0621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ABE-4DE0-884F-9B5C3B062130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ABE-4DE0-884F-9B5C3B06213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ABE-4DE0-884F-9B5C3B06213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ABE-4DE0-884F-9B5C3B06213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ABE-4DE0-884F-9B5C3B062130}"/>
              </c:ext>
            </c:extLst>
          </c:dPt>
          <c:dPt>
            <c:idx val="7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7ABE-4DE0-884F-9B5C3B06213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7ABE-4DE0-884F-9B5C3B062130}"/>
              </c:ext>
            </c:extLst>
          </c:dPt>
          <c:dPt>
            <c:idx val="9"/>
            <c:bubble3D val="0"/>
            <c:spPr>
              <a:solidFill>
                <a:srgbClr val="C9A6E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7ABE-4DE0-884F-9B5C3B062130}"/>
              </c:ext>
            </c:extLst>
          </c:dPt>
          <c:dLbls>
            <c:dLbl>
              <c:idx val="0"/>
              <c:layout>
                <c:manualLayout>
                  <c:x val="-0.11418942358521779"/>
                  <c:y val="-0.14423073283092752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accent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1"/>
              <c:layout>
                <c:manualLayout>
                  <c:x val="0"/>
                  <c:y val="-0.26282044649191239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6DAF9BA-206B-4EFF-91A4-571798B5BF10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/>
                      <a:t>  </a:t>
                    </a:r>
                    <a:r>
                      <a:rPr lang="en-US" baseline="0"/>
                      <a:t> </a:t>
                    </a:r>
                    <a:fld id="{1E7BA2A6-7F2C-4EB7-B79C-09EA8207E860}" type="VALU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endParaRPr lang="en-US" baseline="0"/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6CCEC96-B4AC-4F9E-A4C7-98FA83AF20C8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   2</a:t>
                    </a: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3.8735977471810464E-2"/>
                  <c:y val="-3.8461528754914001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4BF2701-9966-4C0A-8A89-118D43B3E0F3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endParaRPr lang="en-US" baseline="0"/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/>
                      <a:t>7</a:t>
                    </a: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accent4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23853207180009611"/>
                  <c:y val="-0.10897433147225634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accent5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5"/>
              <c:layout>
                <c:manualLayout>
                  <c:x val="-2.9834257160924964E-2"/>
                  <c:y val="-0.5519970496570481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0E3A016-F7FC-4832-9977-B54D7DDB1204}" type="CATEGORYNAME">
                      <a:rPr lang="en-US" sz="110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sz="1100"/>
                      <a:t> </a:t>
                    </a:r>
                    <a:r>
                      <a:rPr lang="en-US" sz="1100" baseline="0"/>
                      <a:t> </a:t>
                    </a:r>
                    <a:fld id="{702E21AC-AE60-4314-9205-B075C47E1E3F}" type="VALUE">
                      <a:rPr lang="en-US" sz="1100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r>
                      <a:rPr lang="en-US" sz="1100" baseline="0"/>
                      <a:t> </a:t>
                    </a: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accent6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632502428909092"/>
                      <c:h val="0.1397917575732491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1.5894582848550453E-2"/>
                  <c:y val="-7.0512765213244927E-2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accent1">
                      <a:lumMod val="60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7"/>
              <c:spPr>
                <a:solidFill>
                  <a:schemeClr val="lt1"/>
                </a:solidFill>
                <a:ln>
                  <a:solidFill>
                    <a:schemeClr val="accent2">
                      <a:lumMod val="60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1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8"/>
              <c:layout>
                <c:manualLayout>
                  <c:x val="2.9465930018416138E-2"/>
                  <c:y val="0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accent3">
                      <a:lumMod val="60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9"/>
              <c:layout>
                <c:manualLayout>
                  <c:x val="-8.7665633225676318E-2"/>
                  <c:y val="-2.8846146566185501E-2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accent4">
                      <a:lumMod val="60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7ABE-4DE0-884F-9B5C3B06213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5B9BD5"/>
                </a:solidFill>
              </a:ln>
              <a:effectLst/>
            </c:spPr>
            <c:dLblPos val="outEnd"/>
            <c:showLegendKey val="1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Hoja1!$A$19:$A$28</c:f>
              <c:strCache>
                <c:ptCount val="10"/>
                <c:pt idx="0">
                  <c:v>CONCURSO DE MERITOS</c:v>
                </c:pt>
                <c:pt idx="1">
                  <c:v>CONTRATACIÓN DIRECTA</c:v>
                </c:pt>
                <c:pt idx="2">
                  <c:v>DESIERTO</c:v>
                </c:pt>
                <c:pt idx="3">
                  <c:v>LICITACIÓN PÚBLICA</c:v>
                </c:pt>
                <c:pt idx="4">
                  <c:v>MÍNIMA CUANTÍA</c:v>
                </c:pt>
                <c:pt idx="5">
                  <c:v>MINIMA CUANTIA GRANDES SUPERFICIES</c:v>
                </c:pt>
                <c:pt idx="6">
                  <c:v>SELECCIÓN ABREVIADA  BOLSA</c:v>
                </c:pt>
                <c:pt idx="7">
                  <c:v>SELECCIÓN ABREVIADA ACUERDO MARCO DE PRECIOS</c:v>
                </c:pt>
                <c:pt idx="8">
                  <c:v>SELECCIÓN ABREVIADA MENOR CUANTIA</c:v>
                </c:pt>
                <c:pt idx="9">
                  <c:v>SELECCIÓN ABREVIADA SUBASTA INVERSA</c:v>
                </c:pt>
              </c:strCache>
            </c:strRef>
          </c:cat>
          <c:val>
            <c:numRef>
              <c:f>Hoja1!$B$19:$B$28</c:f>
              <c:numCache>
                <c:formatCode>0</c:formatCode>
                <c:ptCount val="10"/>
                <c:pt idx="0">
                  <c:v>1</c:v>
                </c:pt>
                <c:pt idx="1">
                  <c:v>63</c:v>
                </c:pt>
                <c:pt idx="2">
                  <c:v>2</c:v>
                </c:pt>
                <c:pt idx="3">
                  <c:v>7</c:v>
                </c:pt>
                <c:pt idx="4">
                  <c:v>79</c:v>
                </c:pt>
                <c:pt idx="5">
                  <c:v>8</c:v>
                </c:pt>
                <c:pt idx="6">
                  <c:v>9</c:v>
                </c:pt>
                <c:pt idx="7">
                  <c:v>19</c:v>
                </c:pt>
                <c:pt idx="8">
                  <c:v>10</c:v>
                </c:pt>
                <c:pt idx="9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7ABE-4DE0-884F-9B5C3B062130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Hoja1!$C$18</c15:sqref>
                        </c15:formulaRef>
                      </c:ext>
                    </c:extLst>
                    <c:strCache>
                      <c:ptCount val="1"/>
                      <c:pt idx="0">
                        <c:v>VALOR CONTRATO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6-7ABE-4DE0-884F-9B5C3B062130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8-7ABE-4DE0-884F-9B5C3B062130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A-7ABE-4DE0-884F-9B5C3B062130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C-7ABE-4DE0-884F-9B5C3B062130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E-7ABE-4DE0-884F-9B5C3B062130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0-7ABE-4DE0-884F-9B5C3B062130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2-7ABE-4DE0-884F-9B5C3B062130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4-7ABE-4DE0-884F-9B5C3B062130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6-7ABE-4DE0-884F-9B5C3B062130}"/>
                    </c:ext>
                  </c:extLst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8-7ABE-4DE0-884F-9B5C3B062130}"/>
                    </c:ext>
                  </c:extLst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CO"/>
                      </a:p>
                    </c:txPr>
                    <c:dLblPos val="outEnd"/>
                    <c:showLegendKey val="0"/>
                    <c:showVal val="0"/>
                    <c:showCatName val="0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Hoja1!$A$19:$A$28</c15:sqref>
                        </c15:formulaRef>
                      </c:ext>
                    </c:extLst>
                    <c:strCache>
                      <c:ptCount val="10"/>
                      <c:pt idx="0">
                        <c:v>CONCURSO DE MERITOS</c:v>
                      </c:pt>
                      <c:pt idx="1">
                        <c:v>CONTRATACIÓN DIRECTA</c:v>
                      </c:pt>
                      <c:pt idx="2">
                        <c:v>DESIERTO</c:v>
                      </c:pt>
                      <c:pt idx="3">
                        <c:v>LICITACIÓN PÚBLICA</c:v>
                      </c:pt>
                      <c:pt idx="4">
                        <c:v>MÍNIMA CUANTÍA</c:v>
                      </c:pt>
                      <c:pt idx="5">
                        <c:v>MINIMA CUANTIA GRANDES SUPERFICIES</c:v>
                      </c:pt>
                      <c:pt idx="6">
                        <c:v>SELECCIÓN ABREVIADA  BOLSA</c:v>
                      </c:pt>
                      <c:pt idx="7">
                        <c:v>SELECCIÓN ABREVIADA ACUERDO MARCO DE PRECIOS</c:v>
                      </c:pt>
                      <c:pt idx="8">
                        <c:v>SELECCIÓN ABREVIADA MENOR CUANTIA</c:v>
                      </c:pt>
                      <c:pt idx="9">
                        <c:v>SELECCIÓN ABREVIADA SUBASTA INVERSA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Hoja1!$C$19:$C$28</c15:sqref>
                        </c15:formulaRef>
                      </c:ext>
                    </c:extLst>
                    <c:numCache>
                      <c:formatCode>"$"#,##0.00</c:formatCode>
                      <c:ptCount val="10"/>
                      <c:pt idx="0">
                        <c:v>372867460</c:v>
                      </c:pt>
                      <c:pt idx="1">
                        <c:v>33990779398.470001</c:v>
                      </c:pt>
                      <c:pt idx="2">
                        <c:v>0</c:v>
                      </c:pt>
                      <c:pt idx="3">
                        <c:v>15736648832.07</c:v>
                      </c:pt>
                      <c:pt idx="4">
                        <c:v>2458370201.6099997</c:v>
                      </c:pt>
                      <c:pt idx="5">
                        <c:v>335320515</c:v>
                      </c:pt>
                      <c:pt idx="6">
                        <c:v>217031740697.46002</c:v>
                      </c:pt>
                      <c:pt idx="7">
                        <c:v>2834072232.3299994</c:v>
                      </c:pt>
                      <c:pt idx="8">
                        <c:v>2804492687.8699999</c:v>
                      </c:pt>
                      <c:pt idx="9">
                        <c:v>13535153226.1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29-7ABE-4DE0-884F-9B5C3B062130}"/>
                  </c:ext>
                </c:extLst>
              </c15:ser>
            </c15:filteredPieSeries>
          </c:ext>
        </c:extLst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180604747826592"/>
          <c:y val="0.21941058548783765"/>
          <c:w val="0.83865143251145646"/>
          <c:h val="0.74508685376983474"/>
        </c:manualLayout>
      </c:layout>
      <c:pie3DChart>
        <c:varyColors val="1"/>
        <c:ser>
          <c:idx val="0"/>
          <c:order val="0"/>
          <c:tx>
            <c:strRef>
              <c:f>Hoja1!$D$4</c:f>
              <c:strCache>
                <c:ptCount val="1"/>
                <c:pt idx="0">
                  <c:v>VALOR CONTRATO 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66B-4F98-BE30-30CFF808AA5A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66B-4F98-BE30-30CFF808AA5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66B-4F98-BE30-30CFF808AA5A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66B-4F98-BE30-30CFF808AA5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66B-4F98-BE30-30CFF808AA5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66B-4F98-BE30-30CFF808AA5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66B-4F98-BE30-30CFF808AA5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66B-4F98-BE30-30CFF808AA5A}"/>
              </c:ext>
            </c:extLst>
          </c:dPt>
          <c:dPt>
            <c:idx val="8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66B-4F98-BE30-30CFF808AA5A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B66B-4F98-BE30-30CFF808AA5A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B66B-4F98-BE30-30CFF808AA5A}"/>
              </c:ext>
            </c:extLst>
          </c:dPt>
          <c:dLbls>
            <c:dLbl>
              <c:idx val="0"/>
              <c:layout>
                <c:manualLayout>
                  <c:x val="0.107393638992152"/>
                  <c:y val="8.29875518672196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66B-4F98-BE30-30CFF808AA5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1.6522098306484924E-3"/>
                  <c:y val="-4.46194225721784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66B-4F98-BE30-30CFF808AA5A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0871540685667079E-2"/>
                  <c:y val="-3.14960629921259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66B-4F98-BE30-30CFF808AA5A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9.9132589838909543E-3"/>
                  <c:y val="-2.624671916010498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66B-4F98-BE30-30CFF808AA5A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4.4609665427509326E-2"/>
                  <c:y val="-6.95157790315580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B66B-4F98-BE30-30CFF808AA5A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4696406443618308E-2"/>
                  <c:y val="-3.31950207468879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B66B-4F98-BE30-30CFF808AA5A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2.1478727798430339E-2"/>
                  <c:y val="-3.31950207468879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B66B-4F98-BE30-30CFF808AA5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Hoja1!$C$5:$C$15</c:f>
              <c:strCache>
                <c:ptCount val="11"/>
                <c:pt idx="0">
                  <c:v>CONVENIOS - ARC </c:v>
                </c:pt>
                <c:pt idx="1">
                  <c:v>EJERCITO </c:v>
                </c:pt>
                <c:pt idx="2">
                  <c:v>ARC </c:v>
                </c:pt>
                <c:pt idx="3">
                  <c:v>FAC </c:v>
                </c:pt>
                <c:pt idx="4">
                  <c:v>POLICIA </c:v>
                </c:pt>
                <c:pt idx="5">
                  <c:v>MDN </c:v>
                </c:pt>
                <c:pt idx="6">
                  <c:v>OTRAS ENTIDADES ( UNGR, OCENSA, DIMAR, IGAC,CENIT, OLEODUCTO DE COLOMBIA, ECOPETROL </c:v>
                </c:pt>
                <c:pt idx="7">
                  <c:v>ICBF</c:v>
                </c:pt>
                <c:pt idx="8">
                  <c:v>MIN. DEL INTERIOR</c:v>
                </c:pt>
                <c:pt idx="9">
                  <c:v>UNP </c:v>
                </c:pt>
                <c:pt idx="10">
                  <c:v>AGENCIAS MARITIMAS </c:v>
                </c:pt>
              </c:strCache>
            </c:strRef>
          </c:cat>
          <c:val>
            <c:numRef>
              <c:f>Hoja1!$D$5:$D$15</c:f>
              <c:numCache>
                <c:formatCode>_-"$"* #,##0.00_-;\-"$"* #,##0.00_-;_-"$"* "-"_-;_-@_-</c:formatCode>
                <c:ptCount val="11"/>
                <c:pt idx="0">
                  <c:v>7647826505</c:v>
                </c:pt>
                <c:pt idx="1">
                  <c:v>464961609805</c:v>
                </c:pt>
                <c:pt idx="2">
                  <c:v>228163090911</c:v>
                </c:pt>
                <c:pt idx="3">
                  <c:v>37372639736</c:v>
                </c:pt>
                <c:pt idx="4">
                  <c:v>74778828813</c:v>
                </c:pt>
                <c:pt idx="5">
                  <c:v>636487023</c:v>
                </c:pt>
                <c:pt idx="6">
                  <c:v>75529984325</c:v>
                </c:pt>
                <c:pt idx="7">
                  <c:v>12327000000</c:v>
                </c:pt>
                <c:pt idx="8">
                  <c:v>97120978299</c:v>
                </c:pt>
                <c:pt idx="9">
                  <c:v>75000000000</c:v>
                </c:pt>
                <c:pt idx="10">
                  <c:v>16699684050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B66B-4F98-BE30-30CFF808AA5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COMBUSTIBLE!$E$24</c:f>
              <c:strCache>
                <c:ptCount val="1"/>
                <c:pt idx="0">
                  <c:v>Contratado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COMBUSTIBLE!$F$23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COMBUSTIBLE!$F$24</c:f>
              <c:numCache>
                <c:formatCode>#,##0.00</c:formatCode>
                <c:ptCount val="1"/>
                <c:pt idx="0">
                  <c:v>122378344761.58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A6-4C6F-BED3-F683DBEACC69}"/>
            </c:ext>
          </c:extLst>
        </c:ser>
        <c:ser>
          <c:idx val="1"/>
          <c:order val="1"/>
          <c:tx>
            <c:strRef>
              <c:f>COMBUSTIBLE!$E$25</c:f>
              <c:strCache>
                <c:ptCount val="1"/>
                <c:pt idx="0">
                  <c:v>Ejecutado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2E75B6"/>
              </a:solidFill>
              <a:ln w="3175">
                <a:solidFill>
                  <a:srgbClr val="0066CC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DA6-4C6F-BED3-F683DBEACC69}"/>
              </c:ext>
            </c:extLst>
          </c:dPt>
          <c:cat>
            <c:numRef>
              <c:f>COMBUSTIBLE!$F$23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COMBUSTIBLE!$F$25</c:f>
              <c:numCache>
                <c:formatCode>#,##0.00</c:formatCode>
                <c:ptCount val="1"/>
                <c:pt idx="0">
                  <c:v>94558651401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DA6-4C6F-BED3-F683DBEACC69}"/>
            </c:ext>
          </c:extLst>
        </c:ser>
        <c:ser>
          <c:idx val="2"/>
          <c:order val="2"/>
          <c:tx>
            <c:strRef>
              <c:f>COMBUSTIBLE!$E$26</c:f>
              <c:strCache>
                <c:ptCount val="1"/>
                <c:pt idx="0">
                  <c:v>Saldo</c:v>
                </c:pt>
              </c:strCache>
            </c:strRef>
          </c:tx>
          <c:invertIfNegative val="0"/>
          <c:cat>
            <c:numRef>
              <c:f>COMBUSTIBLE!$F$23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COMBUSTIBLE!$F$26</c:f>
              <c:numCache>
                <c:formatCode>#,##0.00</c:formatCode>
                <c:ptCount val="1"/>
                <c:pt idx="0">
                  <c:v>27819434107.720001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DA6-4C6F-BED3-F683DBEAC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9353920"/>
        <c:axId val="1339351200"/>
        <c:axId val="0"/>
      </c:bar3DChart>
      <c:catAx>
        <c:axId val="1339353920"/>
        <c:scaling>
          <c:orientation val="minMax"/>
        </c:scaling>
        <c:delete val="0"/>
        <c:axPos val="b"/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CO"/>
          </a:p>
        </c:txPr>
        <c:crossAx val="1339351200"/>
        <c:crosses val="autoZero"/>
        <c:auto val="1"/>
        <c:lblAlgn val="ctr"/>
        <c:lblOffset val="100"/>
        <c:noMultiLvlLbl val="0"/>
      </c:catAx>
      <c:valAx>
        <c:axId val="1339351200"/>
        <c:scaling>
          <c:orientation val="minMax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spPr>
          <a:ln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CO"/>
          </a:p>
        </c:txPr>
        <c:crossAx val="1339353920"/>
        <c:crosses val="autoZero"/>
        <c:crossBetween val="between"/>
        <c:dispUnits>
          <c:builtInUnit val="millions"/>
          <c:dispUnitsLbl>
            <c:txPr>
              <a:bodyPr rot="-5400000" vert="horz"/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s-CO"/>
              </a:p>
            </c:txPr>
          </c:dispUnitsLbl>
        </c:dispUnits>
      </c:valAx>
      <c:dTable>
        <c:showHorzBorder val="1"/>
        <c:showVertBorder val="1"/>
        <c:showOutline val="1"/>
        <c:showKeys val="1"/>
        <c:spPr>
          <a:solidFill>
            <a:schemeClr val="bg1"/>
          </a:solidFill>
        </c:spPr>
        <c:txPr>
          <a:bodyPr/>
          <a:lstStyle/>
          <a:p>
            <a:pPr rtl="0"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CO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CO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Auditorias PAA 2023</a:t>
            </a:r>
          </a:p>
        </c:rich>
      </c:tx>
      <c:layout>
        <c:manualLayout>
          <c:xMode val="edge"/>
          <c:yMode val="edge"/>
          <c:x val="0.16978404861579247"/>
          <c:y val="3.728460069660551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Auditorias PAA 2023</a:t>
            </a:r>
          </a:p>
        </c:rich>
      </c:tx>
      <c:layout>
        <c:manualLayout>
          <c:xMode val="edge"/>
          <c:yMode val="edge"/>
          <c:x val="0.16978404861579247"/>
          <c:y val="3.728460069660551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Auditorias PAA 2023</a:t>
            </a:r>
          </a:p>
        </c:rich>
      </c:tx>
      <c:layout>
        <c:manualLayout>
          <c:xMode val="edge"/>
          <c:yMode val="edge"/>
          <c:x val="0.16978404861579247"/>
          <c:y val="3.728460069660551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4C5-4060-9989-522B96B959AE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4C5-4060-9989-522B96B959AE}"/>
              </c:ext>
            </c:extLst>
          </c:dPt>
          <c:dLbls>
            <c:dLbl>
              <c:idx val="0"/>
              <c:layout>
                <c:manualLayout>
                  <c:x val="4.3905862675418274E-2"/>
                  <c:y val="-1.953731943481099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fld id="{0A2C1FC6-A9F5-44FA-8FEE-870496F231E9}" type="VALUE">
                      <a:rPr lang="en-US"/>
                      <a:pPr/>
                      <a:t>[VALOR]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4C5-4060-9989-522B96B959AE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4307058117027481E-2"/>
                  <c:y val="-8.9781742614313681E-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fld id="{D0EB8CF7-0A5B-49F9-A7E0-CC9898052413}" type="VALUE">
                      <a:rPr lang="en-US"/>
                      <a:pPr/>
                      <a:t>[VALOR]</a:t>
                    </a:fld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4C5-4060-9989-522B96B959AE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Hoja1!$A$5:$A$6</c:f>
              <c:strCache>
                <c:ptCount val="2"/>
                <c:pt idx="0">
                  <c:v>Programadas </c:v>
                </c:pt>
                <c:pt idx="1">
                  <c:v>Ejecutadas</c:v>
                </c:pt>
              </c:strCache>
            </c:strRef>
          </c:cat>
          <c:val>
            <c:numRef>
              <c:f>Hoja1!$B$5:$B$6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4C5-4060-9989-522B96B95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6"/>
        <c:overlap val="-58"/>
        <c:axId val="1210152592"/>
        <c:axId val="1210160752"/>
      </c:barChart>
      <c:valAx>
        <c:axId val="121016075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52592"/>
        <c:crosses val="autoZero"/>
        <c:crossBetween val="between"/>
      </c:valAx>
      <c:catAx>
        <c:axId val="1210152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607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Informes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solidFill>
                <a:srgbClr val="00B0F0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rgbClr val="00B0F0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00B0F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83-41E5-8CE0-4643D71A0249}"/>
              </c:ext>
            </c:extLst>
          </c:dPt>
          <c:dPt>
            <c:idx val="1"/>
            <c:bubble3D val="0"/>
            <c:spPr>
              <a:solidFill>
                <a:schemeClr val="accent1">
                  <a:lumMod val="50000"/>
                </a:schemeClr>
              </a:solidFill>
              <a:ln>
                <a:solidFill>
                  <a:srgbClr val="00B0F0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00B0F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83-41E5-8CE0-4643D71A0249}"/>
              </c:ext>
            </c:extLst>
          </c:dPt>
          <c:dLbls>
            <c:dLbl>
              <c:idx val="0"/>
              <c:layout>
                <c:manualLayout>
                  <c:x val="0.12158202829100097"/>
                  <c:y val="2.49221183800623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cap="none" spc="0" baseline="0">
                      <a:ln w="0"/>
                      <a:solidFill>
                        <a:schemeClr val="tx1"/>
                      </a:solidFill>
                      <a:effectLst/>
                      <a:latin typeface="+mj-lt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383-41E5-8CE0-4643D71A0249}"/>
                </c:ext>
                <c:ext xmlns:c15="http://schemas.microsoft.com/office/drawing/2012/chart" uri="{CE6537A1-D6FC-4f65-9D91-7224C49458BB}">
                  <c15:layout>
                    <c:manualLayout>
                      <c:w val="0.25494982595213656"/>
                      <c:h val="0.2500962717838650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67084395348090542"/>
                  <c:y val="-2.049171945788613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defRPr>
                    </a:pPr>
                    <a:fld id="{A0F9747A-42AD-40F1-A09F-80F53607A23F}" type="CATEGORYNAME">
                      <a:rPr lang="en-US" sz="1400" b="0" strike="noStrike" cap="none" spc="0">
                        <a:ln w="0"/>
                        <a:solidFill>
                          <a:schemeClr val="tx1"/>
                        </a:solidFill>
                        <a:effectLst/>
                        <a:latin typeface="+mj-lt"/>
                      </a:rPr>
                      <a:pPr>
                        <a:defRPr sz="1400" b="0" cap="none">
                          <a:ln w="0"/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1400" b="0" strike="noStrike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
</a:t>
                    </a:r>
                    <a:fld id="{F7966B51-1BC5-4099-944C-6A50ACF45BB1}" type="PERCENTAGE">
                      <a:rPr lang="en-US" sz="1400" b="0" strike="noStrike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+mj-lt"/>
                      </a:rPr>
                      <a:pPr>
                        <a:defRPr sz="1400" b="0" cap="none">
                          <a:ln w="0"/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defRPr>
                      </a:pPr>
                      <a:t>[PORCENTAJE]</a:t>
                    </a:fld>
                    <a:endParaRPr lang="en-US" sz="1400" b="0" strike="noStrike" cap="none" spc="0" baseline="0">
                      <a:ln w="0"/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cap="none" spc="0" baseline="0">
                      <a:ln w="0"/>
                      <a:solidFill>
                        <a:schemeClr val="tx1"/>
                      </a:solidFill>
                      <a:effectLst/>
                      <a:latin typeface="+mj-lt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383-41E5-8CE0-4643D71A0249}"/>
                </c:ext>
                <c:ext xmlns:c15="http://schemas.microsoft.com/office/drawing/2012/chart" uri="{CE6537A1-D6FC-4f65-9D91-7224C49458BB}">
                  <c15:layout>
                    <c:manualLayout>
                      <c:w val="0.24847841464715564"/>
                      <c:h val="0.19035517422125034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cap="none" spc="0" baseline="0">
                    <a:ln w="0"/>
                    <a:solidFill>
                      <a:schemeClr val="tx1"/>
                    </a:solidFill>
                    <a:effectLst/>
                    <a:latin typeface="+mj-lt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Hoja1!$A$40:$A$41</c:f>
              <c:strCache>
                <c:ptCount val="2"/>
                <c:pt idx="0">
                  <c:v>Informe de Seguimiento</c:v>
                </c:pt>
                <c:pt idx="1">
                  <c:v>Informes de Ley</c:v>
                </c:pt>
              </c:strCache>
            </c:strRef>
          </c:cat>
          <c:val>
            <c:numRef>
              <c:f>Hoja1!$B$40:$B$41</c:f>
              <c:numCache>
                <c:formatCode>General</c:formatCode>
                <c:ptCount val="2"/>
                <c:pt idx="0">
                  <c:v>7</c:v>
                </c:pt>
                <c:pt idx="1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383-41E5-8CE0-4643D71A024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Auditorias Puntuales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solidFill>
                <a:srgbClr val="002060"/>
              </a:solidFill>
            </a:ln>
            <a:effectLst/>
            <a:sp3d>
              <a:contourClr>
                <a:srgbClr val="00206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rgbClr val="002060"/>
                </a:solidFill>
              </a:ln>
              <a:effectLst/>
              <a:sp3d>
                <a:contourClr>
                  <a:srgbClr val="00206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5F7-45BF-8421-55C5D32C3CD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solidFill>
                  <a:srgbClr val="002060"/>
                </a:solidFill>
              </a:ln>
              <a:effectLst/>
              <a:sp3d>
                <a:contourClr>
                  <a:srgbClr val="00206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5F7-45BF-8421-55C5D32C3C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Hoja1!$A$22:$A$23</c:f>
              <c:strCache>
                <c:ptCount val="2"/>
                <c:pt idx="0">
                  <c:v>Programadas </c:v>
                </c:pt>
                <c:pt idx="1">
                  <c:v>Ejecutadas</c:v>
                </c:pt>
              </c:strCache>
            </c:strRef>
          </c:cat>
          <c:val>
            <c:numRef>
              <c:f>Hoja1!$B$22:$B$23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5F7-45BF-8421-55C5D32C3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0162928"/>
        <c:axId val="1210155312"/>
        <c:axId val="0"/>
      </c:bar3DChart>
      <c:catAx>
        <c:axId val="121016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55312"/>
        <c:crosses val="autoZero"/>
        <c:auto val="1"/>
        <c:lblAlgn val="ctr"/>
        <c:lblOffset val="100"/>
        <c:noMultiLvlLbl val="0"/>
      </c:catAx>
      <c:valAx>
        <c:axId val="1210155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62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Auditorias PAA 2023</a:t>
            </a:r>
          </a:p>
        </c:rich>
      </c:tx>
      <c:layout>
        <c:manualLayout>
          <c:xMode val="edge"/>
          <c:yMode val="edge"/>
          <c:x val="0.16978404861579247"/>
          <c:y val="3.728460069660551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Concurso No. 624 de 2018 </a:t>
            </a:r>
          </a:p>
          <a:p>
            <a:pPr>
              <a:defRPr/>
            </a:pPr>
            <a:r>
              <a:rPr lang="es-ES"/>
              <a:t> Carrera Administrativa - ALFM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Hoja1!$A$4</c:f>
              <c:strCache>
                <c:ptCount val="1"/>
                <c:pt idx="0">
                  <c:v>Cargos convocados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Hoja1!$B$2:$E$3</c:f>
              <c:strCache>
                <c:ptCount val="4"/>
                <c:pt idx="0">
                  <c:v>ASISTENCIAL</c:v>
                </c:pt>
                <c:pt idx="1">
                  <c:v>TECNICO</c:v>
                </c:pt>
                <c:pt idx="2">
                  <c:v>PROFESIONAL</c:v>
                </c:pt>
                <c:pt idx="3">
                  <c:v>TOTAL</c:v>
                </c:pt>
              </c:strCache>
            </c:strRef>
          </c:cat>
          <c:val>
            <c:numRef>
              <c:f>Hoja1!$B$4:$E$4</c:f>
              <c:numCache>
                <c:formatCode>General</c:formatCode>
                <c:ptCount val="4"/>
                <c:pt idx="0">
                  <c:v>29</c:v>
                </c:pt>
                <c:pt idx="1">
                  <c:v>215</c:v>
                </c:pt>
                <c:pt idx="2">
                  <c:v>216</c:v>
                </c:pt>
                <c:pt idx="3">
                  <c:v>460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80-4A56-878B-9561D6F3FBCE}"/>
            </c:ext>
          </c:extLst>
        </c:ser>
        <c:ser>
          <c:idx val="1"/>
          <c:order val="1"/>
          <c:tx>
            <c:strRef>
              <c:f>Hoja1!$A$5</c:f>
              <c:strCache>
                <c:ptCount val="1"/>
                <c:pt idx="0">
                  <c:v>Nombramientos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Hoja1!$B$2:$E$3</c:f>
              <c:strCache>
                <c:ptCount val="4"/>
                <c:pt idx="0">
                  <c:v>ASISTENCIAL</c:v>
                </c:pt>
                <c:pt idx="1">
                  <c:v>TECNICO</c:v>
                </c:pt>
                <c:pt idx="2">
                  <c:v>PROFESIONAL</c:v>
                </c:pt>
                <c:pt idx="3">
                  <c:v>TOTAL</c:v>
                </c:pt>
              </c:strCache>
            </c:strRef>
          </c:cat>
          <c:val>
            <c:numRef>
              <c:f>Hoja1!$B$5:$E$5</c:f>
              <c:numCache>
                <c:formatCode>General</c:formatCode>
                <c:ptCount val="4"/>
                <c:pt idx="0">
                  <c:v>19</c:v>
                </c:pt>
                <c:pt idx="1">
                  <c:v>148</c:v>
                </c:pt>
                <c:pt idx="2">
                  <c:v>157</c:v>
                </c:pt>
                <c:pt idx="3">
                  <c:v>324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680-4A56-878B-9561D6F3FBCE}"/>
            </c:ext>
          </c:extLst>
        </c:ser>
        <c:ser>
          <c:idx val="2"/>
          <c:order val="2"/>
          <c:tx>
            <c:strRef>
              <c:f>Hoja1!$A$6</c:f>
              <c:strCache>
                <c:ptCount val="1"/>
                <c:pt idx="0">
                  <c:v>Pendientes por proceso 31/12/2023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Hoja1!$B$2:$E$3</c:f>
              <c:strCache>
                <c:ptCount val="4"/>
                <c:pt idx="0">
                  <c:v>ASISTENCIAL</c:v>
                </c:pt>
                <c:pt idx="1">
                  <c:v>TECNICO</c:v>
                </c:pt>
                <c:pt idx="2">
                  <c:v>PROFESIONAL</c:v>
                </c:pt>
                <c:pt idx="3">
                  <c:v>TOTAL</c:v>
                </c:pt>
              </c:strCache>
            </c:strRef>
          </c:cat>
          <c:val>
            <c:numRef>
              <c:f>Hoja1!$B$6:$E$6</c:f>
              <c:numCache>
                <c:formatCode>General</c:formatCode>
                <c:ptCount val="4"/>
                <c:pt idx="0">
                  <c:v>10</c:v>
                </c:pt>
                <c:pt idx="1">
                  <c:v>67</c:v>
                </c:pt>
                <c:pt idx="2">
                  <c:v>59</c:v>
                </c:pt>
                <c:pt idx="3">
                  <c:v>136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680-4A56-878B-9561D6F3FB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10155856"/>
        <c:axId val="1210153136"/>
      </c:barChart>
      <c:catAx>
        <c:axId val="121015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53136"/>
        <c:crosses val="autoZero"/>
        <c:auto val="1"/>
        <c:lblAlgn val="ctr"/>
        <c:lblOffset val="100"/>
        <c:noMultiLvlLbl val="0"/>
      </c:catAx>
      <c:valAx>
        <c:axId val="12101531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10155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RESUMEN CARRERA ADMINISTRATIVA</a:t>
            </a:r>
          </a:p>
        </c:rich>
      </c:tx>
      <c:layout>
        <c:manualLayout>
          <c:xMode val="edge"/>
          <c:yMode val="edge"/>
          <c:x val="0.41733112657765614"/>
          <c:y val="9.15493098759919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656057030993726"/>
          <c:y val="0.24241183973664557"/>
          <c:w val="0.63957362553186226"/>
          <c:h val="0.755569550042751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Hoja1!$K$2</c:f>
              <c:strCache>
                <c:ptCount val="1"/>
                <c:pt idx="0">
                  <c:v>CANTIDAD REGISTRADA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Hoja1!$J$3:$J$14</c:f>
              <c:strCache>
                <c:ptCount val="12"/>
                <c:pt idx="0">
                  <c:v>Nombrados</c:v>
                </c:pt>
                <c:pt idx="1">
                  <c:v>Vacancia definitiva</c:v>
                </c:pt>
                <c:pt idx="2">
                  <c:v>Desierto</c:v>
                </c:pt>
                <c:pt idx="3">
                  <c:v>Estudio de seguridad pendiente</c:v>
                </c:pt>
                <c:pt idx="4">
                  <c:v>Pendiente derogatoria</c:v>
                </c:pt>
                <c:pt idx="5">
                  <c:v>Pendiente autorización CNSC </c:v>
                </c:pt>
                <c:pt idx="6">
                  <c:v>Solicitud prórroga</c:v>
                </c:pt>
                <c:pt idx="7">
                  <c:v>Perdida periodo de prueba </c:v>
                </c:pt>
                <c:pt idx="8">
                  <c:v>Vacancia temporal</c:v>
                </c:pt>
                <c:pt idx="9">
                  <c:v>Ingreso febrero 2024</c:v>
                </c:pt>
                <c:pt idx="10">
                  <c:v>Comisión en Otra Entidad</c:v>
                </c:pt>
                <c:pt idx="11">
                  <c:v>TOTALES</c:v>
                </c:pt>
              </c:strCache>
            </c:strRef>
          </c:cat>
          <c:val>
            <c:numRef>
              <c:f>Hoja1!$K$3:$K$13</c:f>
              <c:numCache>
                <c:formatCode>General</c:formatCode>
                <c:ptCount val="11"/>
                <c:pt idx="0">
                  <c:v>324</c:v>
                </c:pt>
                <c:pt idx="1">
                  <c:v>78</c:v>
                </c:pt>
                <c:pt idx="2">
                  <c:v>10</c:v>
                </c:pt>
                <c:pt idx="3">
                  <c:v>2</c:v>
                </c:pt>
                <c:pt idx="4">
                  <c:v>4</c:v>
                </c:pt>
                <c:pt idx="5">
                  <c:v>24</c:v>
                </c:pt>
                <c:pt idx="6">
                  <c:v>3</c:v>
                </c:pt>
                <c:pt idx="7">
                  <c:v>2</c:v>
                </c:pt>
                <c:pt idx="8">
                  <c:v>4</c:v>
                </c:pt>
                <c:pt idx="9">
                  <c:v>7</c:v>
                </c:pt>
                <c:pt idx="1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72-4E5E-BD84-12176C8ADE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0161840"/>
        <c:axId val="1210159120"/>
        <c:axId val="0"/>
      </c:bar3DChart>
      <c:catAx>
        <c:axId val="121016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59120"/>
        <c:crosses val="autoZero"/>
        <c:auto val="1"/>
        <c:lblAlgn val="ctr"/>
        <c:lblOffset val="100"/>
        <c:noMultiLvlLbl val="0"/>
      </c:catAx>
      <c:valAx>
        <c:axId val="121015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161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855670-E956-4A17-95FD-0134BF7A50B0}" type="doc">
      <dgm:prSet loTypeId="urn:microsoft.com/office/officeart/2005/8/layout/radial6" loCatId="cycle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1DA339BC-8415-4E95-A711-DCAB901DD23E}">
      <dgm:prSet phldrT="[Texto]" custT="1"/>
      <dgm:spPr/>
      <dgm:t>
        <a:bodyPr/>
        <a:lstStyle/>
        <a:p>
          <a:r>
            <a:rPr lang="es-CO" sz="1100" dirty="0"/>
            <a:t>PROGRAMA DE AHORRO Y USO EFICIENTE DE AGUA</a:t>
          </a:r>
        </a:p>
      </dgm:t>
    </dgm:pt>
    <dgm:pt modelId="{08351685-D5BD-40BB-8DFA-20B4267142D7}" type="parTrans" cxnId="{0AD15DB3-F955-4AF3-8BCA-C52620454E3E}">
      <dgm:prSet/>
      <dgm:spPr/>
      <dgm:t>
        <a:bodyPr/>
        <a:lstStyle/>
        <a:p>
          <a:endParaRPr lang="es-CO" sz="2800"/>
        </a:p>
      </dgm:t>
    </dgm:pt>
    <dgm:pt modelId="{E41F599D-EBD6-47AF-90CA-8E00CEB645DC}" type="sibTrans" cxnId="{0AD15DB3-F955-4AF3-8BCA-C52620454E3E}">
      <dgm:prSet/>
      <dgm:spPr/>
      <dgm:t>
        <a:bodyPr/>
        <a:lstStyle/>
        <a:p>
          <a:endParaRPr lang="es-CO" sz="2800"/>
        </a:p>
      </dgm:t>
    </dgm:pt>
    <dgm:pt modelId="{62F4F142-E09B-42F8-BD89-AE82EFEC30EE}">
      <dgm:prSet phldrT="[Texto]" custT="1"/>
      <dgm:spPr/>
      <dgm:t>
        <a:bodyPr/>
        <a:lstStyle/>
        <a:p>
          <a:r>
            <a:rPr lang="es-CO" sz="1100" dirty="0"/>
            <a:t>PROGRAMA DE AHORRO Y USO EFICIENTE DE ENERGÍA</a:t>
          </a:r>
        </a:p>
      </dgm:t>
    </dgm:pt>
    <dgm:pt modelId="{80CBE323-BFC3-49B5-96AB-EF592F4BDA25}" type="parTrans" cxnId="{0B5FC13E-D8EE-4FB9-ADD4-107C68388634}">
      <dgm:prSet/>
      <dgm:spPr/>
      <dgm:t>
        <a:bodyPr/>
        <a:lstStyle/>
        <a:p>
          <a:endParaRPr lang="es-CO" sz="2800"/>
        </a:p>
      </dgm:t>
    </dgm:pt>
    <dgm:pt modelId="{86B22872-F2C5-4DEE-A14A-043E8009890C}" type="sibTrans" cxnId="{0B5FC13E-D8EE-4FB9-ADD4-107C68388634}">
      <dgm:prSet/>
      <dgm:spPr/>
      <dgm:t>
        <a:bodyPr/>
        <a:lstStyle/>
        <a:p>
          <a:endParaRPr lang="es-CO" sz="2800"/>
        </a:p>
      </dgm:t>
    </dgm:pt>
    <dgm:pt modelId="{90D8F9DF-02CB-49D7-BFF7-F0F1B6E123F2}">
      <dgm:prSet phldrT="[Texto]" custT="1"/>
      <dgm:spPr/>
      <dgm:t>
        <a:bodyPr/>
        <a:lstStyle/>
        <a:p>
          <a:r>
            <a:rPr lang="es-CO" sz="1100" dirty="0"/>
            <a:t>PROGRAMA DE GESTIÓN INTEGRAL DE RESIDUOS</a:t>
          </a:r>
        </a:p>
      </dgm:t>
    </dgm:pt>
    <dgm:pt modelId="{483B7909-9F36-4E92-A615-7A47216613D3}" type="parTrans" cxnId="{18D02A5C-9EB8-4F76-B28B-3554A5AF9F0C}">
      <dgm:prSet/>
      <dgm:spPr/>
      <dgm:t>
        <a:bodyPr/>
        <a:lstStyle/>
        <a:p>
          <a:endParaRPr lang="es-CO" sz="2800"/>
        </a:p>
      </dgm:t>
    </dgm:pt>
    <dgm:pt modelId="{AAA3F691-2661-478C-BA50-1957903A7580}" type="sibTrans" cxnId="{18D02A5C-9EB8-4F76-B28B-3554A5AF9F0C}">
      <dgm:prSet/>
      <dgm:spPr/>
      <dgm:t>
        <a:bodyPr/>
        <a:lstStyle/>
        <a:p>
          <a:endParaRPr lang="es-CO" sz="2800"/>
        </a:p>
      </dgm:t>
    </dgm:pt>
    <dgm:pt modelId="{A0EF192B-3459-4D3B-BEB7-281D81790A05}">
      <dgm:prSet phldrT="[Texto]" custT="1"/>
      <dgm:spPr/>
      <dgm:t>
        <a:bodyPr/>
        <a:lstStyle/>
        <a:p>
          <a:r>
            <a:rPr lang="es-CO" sz="1100" dirty="0"/>
            <a:t>PROGRAMA DE CONSUMO SOSTENIBLE</a:t>
          </a:r>
        </a:p>
      </dgm:t>
    </dgm:pt>
    <dgm:pt modelId="{2FF74801-DFBE-4B03-BFA0-BBAE97888CA5}" type="parTrans" cxnId="{C73131A9-7816-4159-A7B1-E1A319332EF6}">
      <dgm:prSet/>
      <dgm:spPr/>
      <dgm:t>
        <a:bodyPr/>
        <a:lstStyle/>
        <a:p>
          <a:endParaRPr lang="es-CO" sz="2800"/>
        </a:p>
      </dgm:t>
    </dgm:pt>
    <dgm:pt modelId="{8B5EAA4D-375E-4BA8-83E1-C7C7EF58CB5C}" type="sibTrans" cxnId="{C73131A9-7816-4159-A7B1-E1A319332EF6}">
      <dgm:prSet/>
      <dgm:spPr/>
      <dgm:t>
        <a:bodyPr/>
        <a:lstStyle/>
        <a:p>
          <a:endParaRPr lang="es-CO" sz="2800"/>
        </a:p>
      </dgm:t>
    </dgm:pt>
    <dgm:pt modelId="{C5DFAB40-37A9-4D74-A366-AA7617CDE246}">
      <dgm:prSet phldrT="[Texto]" custT="1"/>
      <dgm:spPr/>
      <dgm:t>
        <a:bodyPr/>
        <a:lstStyle/>
        <a:p>
          <a:r>
            <a:rPr lang="es-CO" sz="1100" dirty="0"/>
            <a:t>PROGRAMA DE PRÁCTICAS SOSTENIBLE</a:t>
          </a:r>
        </a:p>
      </dgm:t>
    </dgm:pt>
    <dgm:pt modelId="{6EFD0ABA-6ADC-445D-9FEE-827A5DE31D56}" type="parTrans" cxnId="{AE180E18-31AF-4317-97EA-616D1BF7C80A}">
      <dgm:prSet/>
      <dgm:spPr/>
      <dgm:t>
        <a:bodyPr/>
        <a:lstStyle/>
        <a:p>
          <a:endParaRPr lang="es-CO" sz="2800"/>
        </a:p>
      </dgm:t>
    </dgm:pt>
    <dgm:pt modelId="{A560E574-7387-45B7-BBC0-FDC693A3B8C9}" type="sibTrans" cxnId="{AE180E18-31AF-4317-97EA-616D1BF7C80A}">
      <dgm:prSet/>
      <dgm:spPr/>
      <dgm:t>
        <a:bodyPr/>
        <a:lstStyle/>
        <a:p>
          <a:endParaRPr lang="es-CO" sz="2800"/>
        </a:p>
      </dgm:t>
    </dgm:pt>
    <dgm:pt modelId="{112D4C3D-4514-41E3-BEE5-90929D258CED}">
      <dgm:prSet phldrT="[Texto]" phldr="1" custT="1"/>
      <dgm:spPr>
        <a:solidFill>
          <a:schemeClr val="bg1"/>
        </a:solidFill>
        <a:effectLst/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endParaRPr lang="es-CO" sz="3600" dirty="0">
            <a:solidFill>
              <a:schemeClr val="bg1"/>
            </a:solidFill>
          </a:endParaRPr>
        </a:p>
      </dgm:t>
    </dgm:pt>
    <dgm:pt modelId="{9AAA67DB-841B-4ED9-AC6D-B3CC79C03E3E}" type="sibTrans" cxnId="{70F70848-6456-4100-8DD9-445CDD6C3D86}">
      <dgm:prSet/>
      <dgm:spPr/>
      <dgm:t>
        <a:bodyPr/>
        <a:lstStyle/>
        <a:p>
          <a:endParaRPr lang="es-CO" sz="2800"/>
        </a:p>
      </dgm:t>
    </dgm:pt>
    <dgm:pt modelId="{8D6E6FBA-F953-4C51-8534-D7FFCF92EBDF}" type="parTrans" cxnId="{70F70848-6456-4100-8DD9-445CDD6C3D86}">
      <dgm:prSet/>
      <dgm:spPr/>
      <dgm:t>
        <a:bodyPr/>
        <a:lstStyle/>
        <a:p>
          <a:endParaRPr lang="es-CO" sz="2800"/>
        </a:p>
      </dgm:t>
    </dgm:pt>
    <dgm:pt modelId="{3272B848-EB06-46AA-A2FF-E4AF2D743D78}" type="pres">
      <dgm:prSet presAssocID="{E4855670-E956-4A17-95FD-0134BF7A50B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A2D3D5C-0B01-4BC9-8FB3-4C523D1FEC29}" type="pres">
      <dgm:prSet presAssocID="{112D4C3D-4514-41E3-BEE5-90929D258CED}" presName="centerShape" presStyleLbl="node0" presStyleIdx="0" presStyleCnt="1"/>
      <dgm:spPr/>
      <dgm:t>
        <a:bodyPr/>
        <a:lstStyle/>
        <a:p>
          <a:endParaRPr lang="es-ES"/>
        </a:p>
      </dgm:t>
    </dgm:pt>
    <dgm:pt modelId="{9703A38F-FDFE-4EC3-8F40-FF6D460C9FC9}" type="pres">
      <dgm:prSet presAssocID="{1DA339BC-8415-4E95-A711-DCAB901DD23E}" presName="node" presStyleLbl="node1" presStyleIdx="0" presStyleCnt="5" custScaleX="1504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225EA9-EDDA-44F0-B563-2E4C64B50C4A}" type="pres">
      <dgm:prSet presAssocID="{1DA339BC-8415-4E95-A711-DCAB901DD23E}" presName="dummy" presStyleCnt="0"/>
      <dgm:spPr/>
      <dgm:t>
        <a:bodyPr/>
        <a:lstStyle/>
        <a:p>
          <a:endParaRPr lang="es-ES"/>
        </a:p>
      </dgm:t>
    </dgm:pt>
    <dgm:pt modelId="{FEB857ED-9962-4FC6-923C-7B931A73C1C4}" type="pres">
      <dgm:prSet presAssocID="{E41F599D-EBD6-47AF-90CA-8E00CEB645DC}" presName="sibTrans" presStyleLbl="sibTrans2D1" presStyleIdx="0" presStyleCnt="5"/>
      <dgm:spPr/>
      <dgm:t>
        <a:bodyPr/>
        <a:lstStyle/>
        <a:p>
          <a:endParaRPr lang="es-ES"/>
        </a:p>
      </dgm:t>
    </dgm:pt>
    <dgm:pt modelId="{4A90F8FF-7D18-46B2-975E-B63E342C83D8}" type="pres">
      <dgm:prSet presAssocID="{62F4F142-E09B-42F8-BD89-AE82EFEC30EE}" presName="node" presStyleLbl="node1" presStyleIdx="1" presStyleCnt="5" custScaleX="1504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EF9617-F20F-40CB-AA95-CEA9C42799DD}" type="pres">
      <dgm:prSet presAssocID="{62F4F142-E09B-42F8-BD89-AE82EFEC30EE}" presName="dummy" presStyleCnt="0"/>
      <dgm:spPr/>
      <dgm:t>
        <a:bodyPr/>
        <a:lstStyle/>
        <a:p>
          <a:endParaRPr lang="es-ES"/>
        </a:p>
      </dgm:t>
    </dgm:pt>
    <dgm:pt modelId="{88893A32-DDE8-4D95-AAFF-ED57B71C8B32}" type="pres">
      <dgm:prSet presAssocID="{86B22872-F2C5-4DEE-A14A-043E8009890C}" presName="sibTrans" presStyleLbl="sibTrans2D1" presStyleIdx="1" presStyleCnt="5"/>
      <dgm:spPr/>
      <dgm:t>
        <a:bodyPr/>
        <a:lstStyle/>
        <a:p>
          <a:endParaRPr lang="es-ES"/>
        </a:p>
      </dgm:t>
    </dgm:pt>
    <dgm:pt modelId="{77DB519A-AD63-4A76-9B67-35F248FAB9DD}" type="pres">
      <dgm:prSet presAssocID="{90D8F9DF-02CB-49D7-BFF7-F0F1B6E123F2}" presName="node" presStyleLbl="node1" presStyleIdx="2" presStyleCnt="5" custScaleX="1504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A201AA-D28B-414E-9036-789D8E9E6E37}" type="pres">
      <dgm:prSet presAssocID="{90D8F9DF-02CB-49D7-BFF7-F0F1B6E123F2}" presName="dummy" presStyleCnt="0"/>
      <dgm:spPr/>
      <dgm:t>
        <a:bodyPr/>
        <a:lstStyle/>
        <a:p>
          <a:endParaRPr lang="es-ES"/>
        </a:p>
      </dgm:t>
    </dgm:pt>
    <dgm:pt modelId="{74826ACC-C278-4FA7-9CCF-E63C9E0B124F}" type="pres">
      <dgm:prSet presAssocID="{AAA3F691-2661-478C-BA50-1957903A7580}" presName="sibTrans" presStyleLbl="sibTrans2D1" presStyleIdx="2" presStyleCnt="5"/>
      <dgm:spPr/>
      <dgm:t>
        <a:bodyPr/>
        <a:lstStyle/>
        <a:p>
          <a:endParaRPr lang="es-ES"/>
        </a:p>
      </dgm:t>
    </dgm:pt>
    <dgm:pt modelId="{1B9E9D38-E64F-4B8F-9FC4-57E5FD829C75}" type="pres">
      <dgm:prSet presAssocID="{A0EF192B-3459-4D3B-BEB7-281D81790A05}" presName="node" presStyleLbl="node1" presStyleIdx="3" presStyleCnt="5" custScaleX="1504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FCFCBF-6809-40C0-993E-DBEA8F9EAB66}" type="pres">
      <dgm:prSet presAssocID="{A0EF192B-3459-4D3B-BEB7-281D81790A05}" presName="dummy" presStyleCnt="0"/>
      <dgm:spPr/>
      <dgm:t>
        <a:bodyPr/>
        <a:lstStyle/>
        <a:p>
          <a:endParaRPr lang="es-ES"/>
        </a:p>
      </dgm:t>
    </dgm:pt>
    <dgm:pt modelId="{A60C224F-65C5-433F-9948-ABD8C7DF7D2E}" type="pres">
      <dgm:prSet presAssocID="{8B5EAA4D-375E-4BA8-83E1-C7C7EF58CB5C}" presName="sibTrans" presStyleLbl="sibTrans2D1" presStyleIdx="3" presStyleCnt="5"/>
      <dgm:spPr/>
      <dgm:t>
        <a:bodyPr/>
        <a:lstStyle/>
        <a:p>
          <a:endParaRPr lang="es-ES"/>
        </a:p>
      </dgm:t>
    </dgm:pt>
    <dgm:pt modelId="{052B011E-F47C-4428-929A-A1EAE9053714}" type="pres">
      <dgm:prSet presAssocID="{C5DFAB40-37A9-4D74-A366-AA7617CDE246}" presName="node" presStyleLbl="node1" presStyleIdx="4" presStyleCnt="5" custScaleX="1504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A4FA24-28FB-4AD4-B6F6-A86E0DC70538}" type="pres">
      <dgm:prSet presAssocID="{C5DFAB40-37A9-4D74-A366-AA7617CDE246}" presName="dummy" presStyleCnt="0"/>
      <dgm:spPr/>
      <dgm:t>
        <a:bodyPr/>
        <a:lstStyle/>
        <a:p>
          <a:endParaRPr lang="es-ES"/>
        </a:p>
      </dgm:t>
    </dgm:pt>
    <dgm:pt modelId="{3C364D4B-9B74-47FA-931E-3977D9C192CA}" type="pres">
      <dgm:prSet presAssocID="{A560E574-7387-45B7-BBC0-FDC693A3B8C9}" presName="sibTrans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32CC079E-008A-4566-9F7B-F7FBF949E5B2}" type="presOf" srcId="{E41F599D-EBD6-47AF-90CA-8E00CEB645DC}" destId="{FEB857ED-9962-4FC6-923C-7B931A73C1C4}" srcOrd="0" destOrd="0" presId="urn:microsoft.com/office/officeart/2005/8/layout/radial6"/>
    <dgm:cxn modelId="{91A95433-E331-4500-8BA8-18FCDDC171A1}" type="presOf" srcId="{8B5EAA4D-375E-4BA8-83E1-C7C7EF58CB5C}" destId="{A60C224F-65C5-433F-9948-ABD8C7DF7D2E}" srcOrd="0" destOrd="0" presId="urn:microsoft.com/office/officeart/2005/8/layout/radial6"/>
    <dgm:cxn modelId="{BF86379E-BE2E-4023-AEEF-3B036E3669F8}" type="presOf" srcId="{AAA3F691-2661-478C-BA50-1957903A7580}" destId="{74826ACC-C278-4FA7-9CCF-E63C9E0B124F}" srcOrd="0" destOrd="0" presId="urn:microsoft.com/office/officeart/2005/8/layout/radial6"/>
    <dgm:cxn modelId="{18D02A5C-9EB8-4F76-B28B-3554A5AF9F0C}" srcId="{112D4C3D-4514-41E3-BEE5-90929D258CED}" destId="{90D8F9DF-02CB-49D7-BFF7-F0F1B6E123F2}" srcOrd="2" destOrd="0" parTransId="{483B7909-9F36-4E92-A615-7A47216613D3}" sibTransId="{AAA3F691-2661-478C-BA50-1957903A7580}"/>
    <dgm:cxn modelId="{E32FF916-5627-457E-8BEF-3596565F96FF}" type="presOf" srcId="{E4855670-E956-4A17-95FD-0134BF7A50B0}" destId="{3272B848-EB06-46AA-A2FF-E4AF2D743D78}" srcOrd="0" destOrd="0" presId="urn:microsoft.com/office/officeart/2005/8/layout/radial6"/>
    <dgm:cxn modelId="{8D3318F7-93FB-46B6-B700-CDB84F49A1D6}" type="presOf" srcId="{90D8F9DF-02CB-49D7-BFF7-F0F1B6E123F2}" destId="{77DB519A-AD63-4A76-9B67-35F248FAB9DD}" srcOrd="0" destOrd="0" presId="urn:microsoft.com/office/officeart/2005/8/layout/radial6"/>
    <dgm:cxn modelId="{C73131A9-7816-4159-A7B1-E1A319332EF6}" srcId="{112D4C3D-4514-41E3-BEE5-90929D258CED}" destId="{A0EF192B-3459-4D3B-BEB7-281D81790A05}" srcOrd="3" destOrd="0" parTransId="{2FF74801-DFBE-4B03-BFA0-BBAE97888CA5}" sibTransId="{8B5EAA4D-375E-4BA8-83E1-C7C7EF58CB5C}"/>
    <dgm:cxn modelId="{B4AD9DD3-DFDF-41EF-B3AC-5B987DE24603}" type="presOf" srcId="{A0EF192B-3459-4D3B-BEB7-281D81790A05}" destId="{1B9E9D38-E64F-4B8F-9FC4-57E5FD829C75}" srcOrd="0" destOrd="0" presId="urn:microsoft.com/office/officeart/2005/8/layout/radial6"/>
    <dgm:cxn modelId="{0B5FC13E-D8EE-4FB9-ADD4-107C68388634}" srcId="{112D4C3D-4514-41E3-BEE5-90929D258CED}" destId="{62F4F142-E09B-42F8-BD89-AE82EFEC30EE}" srcOrd="1" destOrd="0" parTransId="{80CBE323-BFC3-49B5-96AB-EF592F4BDA25}" sibTransId="{86B22872-F2C5-4DEE-A14A-043E8009890C}"/>
    <dgm:cxn modelId="{83D0A380-70EC-4CA7-9FFC-21F4D19F1453}" type="presOf" srcId="{1DA339BC-8415-4E95-A711-DCAB901DD23E}" destId="{9703A38F-FDFE-4EC3-8F40-FF6D460C9FC9}" srcOrd="0" destOrd="0" presId="urn:microsoft.com/office/officeart/2005/8/layout/radial6"/>
    <dgm:cxn modelId="{DC1C2A73-0013-4E09-BB57-8D1C317518F4}" type="presOf" srcId="{112D4C3D-4514-41E3-BEE5-90929D258CED}" destId="{0A2D3D5C-0B01-4BC9-8FB3-4C523D1FEC29}" srcOrd="0" destOrd="0" presId="urn:microsoft.com/office/officeart/2005/8/layout/radial6"/>
    <dgm:cxn modelId="{0AD15DB3-F955-4AF3-8BCA-C52620454E3E}" srcId="{112D4C3D-4514-41E3-BEE5-90929D258CED}" destId="{1DA339BC-8415-4E95-A711-DCAB901DD23E}" srcOrd="0" destOrd="0" parTransId="{08351685-D5BD-40BB-8DFA-20B4267142D7}" sibTransId="{E41F599D-EBD6-47AF-90CA-8E00CEB645DC}"/>
    <dgm:cxn modelId="{8124A520-FF4F-4C36-AA9B-7CBB92C358F4}" type="presOf" srcId="{86B22872-F2C5-4DEE-A14A-043E8009890C}" destId="{88893A32-DDE8-4D95-AAFF-ED57B71C8B32}" srcOrd="0" destOrd="0" presId="urn:microsoft.com/office/officeart/2005/8/layout/radial6"/>
    <dgm:cxn modelId="{70F70848-6456-4100-8DD9-445CDD6C3D86}" srcId="{E4855670-E956-4A17-95FD-0134BF7A50B0}" destId="{112D4C3D-4514-41E3-BEE5-90929D258CED}" srcOrd="0" destOrd="0" parTransId="{8D6E6FBA-F953-4C51-8534-D7FFCF92EBDF}" sibTransId="{9AAA67DB-841B-4ED9-AC6D-B3CC79C03E3E}"/>
    <dgm:cxn modelId="{AF88B2A5-318E-448E-97DB-3AA858C443F7}" type="presOf" srcId="{62F4F142-E09B-42F8-BD89-AE82EFEC30EE}" destId="{4A90F8FF-7D18-46B2-975E-B63E342C83D8}" srcOrd="0" destOrd="0" presId="urn:microsoft.com/office/officeart/2005/8/layout/radial6"/>
    <dgm:cxn modelId="{19DB8DF0-BC2F-4B66-9483-249D501359F8}" type="presOf" srcId="{A560E574-7387-45B7-BBC0-FDC693A3B8C9}" destId="{3C364D4B-9B74-47FA-931E-3977D9C192CA}" srcOrd="0" destOrd="0" presId="urn:microsoft.com/office/officeart/2005/8/layout/radial6"/>
    <dgm:cxn modelId="{AE180E18-31AF-4317-97EA-616D1BF7C80A}" srcId="{112D4C3D-4514-41E3-BEE5-90929D258CED}" destId="{C5DFAB40-37A9-4D74-A366-AA7617CDE246}" srcOrd="4" destOrd="0" parTransId="{6EFD0ABA-6ADC-445D-9FEE-827A5DE31D56}" sibTransId="{A560E574-7387-45B7-BBC0-FDC693A3B8C9}"/>
    <dgm:cxn modelId="{3B7E405C-E0D8-4ED5-8B50-2414532BA67F}" type="presOf" srcId="{C5DFAB40-37A9-4D74-A366-AA7617CDE246}" destId="{052B011E-F47C-4428-929A-A1EAE9053714}" srcOrd="0" destOrd="0" presId="urn:microsoft.com/office/officeart/2005/8/layout/radial6"/>
    <dgm:cxn modelId="{311961E4-336D-4638-A76F-7953F86E4A8C}" type="presParOf" srcId="{3272B848-EB06-46AA-A2FF-E4AF2D743D78}" destId="{0A2D3D5C-0B01-4BC9-8FB3-4C523D1FEC29}" srcOrd="0" destOrd="0" presId="urn:microsoft.com/office/officeart/2005/8/layout/radial6"/>
    <dgm:cxn modelId="{05A99DDA-1E18-4945-B75C-70CB4753D21A}" type="presParOf" srcId="{3272B848-EB06-46AA-A2FF-E4AF2D743D78}" destId="{9703A38F-FDFE-4EC3-8F40-FF6D460C9FC9}" srcOrd="1" destOrd="0" presId="urn:microsoft.com/office/officeart/2005/8/layout/radial6"/>
    <dgm:cxn modelId="{7DD27502-E9C8-4E98-80C9-C38EF1A7F511}" type="presParOf" srcId="{3272B848-EB06-46AA-A2FF-E4AF2D743D78}" destId="{7B225EA9-EDDA-44F0-B563-2E4C64B50C4A}" srcOrd="2" destOrd="0" presId="urn:microsoft.com/office/officeart/2005/8/layout/radial6"/>
    <dgm:cxn modelId="{33090173-7CCC-4A28-B541-5089CC40ECF2}" type="presParOf" srcId="{3272B848-EB06-46AA-A2FF-E4AF2D743D78}" destId="{FEB857ED-9962-4FC6-923C-7B931A73C1C4}" srcOrd="3" destOrd="0" presId="urn:microsoft.com/office/officeart/2005/8/layout/radial6"/>
    <dgm:cxn modelId="{B292C9E3-CC9B-4A48-AE2C-BFD556AA1639}" type="presParOf" srcId="{3272B848-EB06-46AA-A2FF-E4AF2D743D78}" destId="{4A90F8FF-7D18-46B2-975E-B63E342C83D8}" srcOrd="4" destOrd="0" presId="urn:microsoft.com/office/officeart/2005/8/layout/radial6"/>
    <dgm:cxn modelId="{392EDB0E-373D-4015-8337-CDD410EF7151}" type="presParOf" srcId="{3272B848-EB06-46AA-A2FF-E4AF2D743D78}" destId="{BBEF9617-F20F-40CB-AA95-CEA9C42799DD}" srcOrd="5" destOrd="0" presId="urn:microsoft.com/office/officeart/2005/8/layout/radial6"/>
    <dgm:cxn modelId="{C59496BC-62AB-4EA9-AB8D-3D8B719BAA29}" type="presParOf" srcId="{3272B848-EB06-46AA-A2FF-E4AF2D743D78}" destId="{88893A32-DDE8-4D95-AAFF-ED57B71C8B32}" srcOrd="6" destOrd="0" presId="urn:microsoft.com/office/officeart/2005/8/layout/radial6"/>
    <dgm:cxn modelId="{89AC8055-A00F-4BD6-A9F1-35054427A505}" type="presParOf" srcId="{3272B848-EB06-46AA-A2FF-E4AF2D743D78}" destId="{77DB519A-AD63-4A76-9B67-35F248FAB9DD}" srcOrd="7" destOrd="0" presId="urn:microsoft.com/office/officeart/2005/8/layout/radial6"/>
    <dgm:cxn modelId="{2C532D95-7417-4B28-BF98-B89F915C0E91}" type="presParOf" srcId="{3272B848-EB06-46AA-A2FF-E4AF2D743D78}" destId="{6FA201AA-D28B-414E-9036-789D8E9E6E37}" srcOrd="8" destOrd="0" presId="urn:microsoft.com/office/officeart/2005/8/layout/radial6"/>
    <dgm:cxn modelId="{B475685D-DE06-4E97-9823-487F30EDBC4A}" type="presParOf" srcId="{3272B848-EB06-46AA-A2FF-E4AF2D743D78}" destId="{74826ACC-C278-4FA7-9CCF-E63C9E0B124F}" srcOrd="9" destOrd="0" presId="urn:microsoft.com/office/officeart/2005/8/layout/radial6"/>
    <dgm:cxn modelId="{9850F16A-7627-48C3-926B-541383F623AE}" type="presParOf" srcId="{3272B848-EB06-46AA-A2FF-E4AF2D743D78}" destId="{1B9E9D38-E64F-4B8F-9FC4-57E5FD829C75}" srcOrd="10" destOrd="0" presId="urn:microsoft.com/office/officeart/2005/8/layout/radial6"/>
    <dgm:cxn modelId="{0579D037-248A-4A7C-9471-0774C70F824B}" type="presParOf" srcId="{3272B848-EB06-46AA-A2FF-E4AF2D743D78}" destId="{68FCFCBF-6809-40C0-993E-DBEA8F9EAB66}" srcOrd="11" destOrd="0" presId="urn:microsoft.com/office/officeart/2005/8/layout/radial6"/>
    <dgm:cxn modelId="{2C02956C-08EB-4596-A667-CA537A96F173}" type="presParOf" srcId="{3272B848-EB06-46AA-A2FF-E4AF2D743D78}" destId="{A60C224F-65C5-433F-9948-ABD8C7DF7D2E}" srcOrd="12" destOrd="0" presId="urn:microsoft.com/office/officeart/2005/8/layout/radial6"/>
    <dgm:cxn modelId="{A072A6A7-ABBA-4B1C-8C5C-3FFA23112040}" type="presParOf" srcId="{3272B848-EB06-46AA-A2FF-E4AF2D743D78}" destId="{052B011E-F47C-4428-929A-A1EAE9053714}" srcOrd="13" destOrd="0" presId="urn:microsoft.com/office/officeart/2005/8/layout/radial6"/>
    <dgm:cxn modelId="{179FA34E-9E04-44A4-AA76-C263D2A41241}" type="presParOf" srcId="{3272B848-EB06-46AA-A2FF-E4AF2D743D78}" destId="{25A4FA24-28FB-4AD4-B6F6-A86E0DC70538}" srcOrd="14" destOrd="0" presId="urn:microsoft.com/office/officeart/2005/8/layout/radial6"/>
    <dgm:cxn modelId="{B8188C16-080F-4E33-94CA-EDC7CB2F3D10}" type="presParOf" srcId="{3272B848-EB06-46AA-A2FF-E4AF2D743D78}" destId="{3C364D4B-9B74-47FA-931E-3977D9C192C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64D4B-9B74-47FA-931E-3977D9C192CA}">
      <dsp:nvSpPr>
        <dsp:cNvPr id="0" name=""/>
        <dsp:cNvSpPr/>
      </dsp:nvSpPr>
      <dsp:spPr>
        <a:xfrm>
          <a:off x="1384770" y="581480"/>
          <a:ext cx="3890566" cy="3890566"/>
        </a:xfrm>
        <a:prstGeom prst="blockArc">
          <a:avLst>
            <a:gd name="adj1" fmla="val 11880000"/>
            <a:gd name="adj2" fmla="val 16200000"/>
            <a:gd name="adj3" fmla="val 4634"/>
          </a:avLst>
        </a:prstGeom>
        <a:solidFill>
          <a:schemeClr val="accent1">
            <a:shade val="90000"/>
            <a:hueOff val="415426"/>
            <a:satOff val="-8871"/>
            <a:lumOff val="3310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0C224F-65C5-433F-9948-ABD8C7DF7D2E}">
      <dsp:nvSpPr>
        <dsp:cNvPr id="0" name=""/>
        <dsp:cNvSpPr/>
      </dsp:nvSpPr>
      <dsp:spPr>
        <a:xfrm>
          <a:off x="1384770" y="581480"/>
          <a:ext cx="3890566" cy="3890566"/>
        </a:xfrm>
        <a:prstGeom prst="blockArc">
          <a:avLst>
            <a:gd name="adj1" fmla="val 7560000"/>
            <a:gd name="adj2" fmla="val 11880000"/>
            <a:gd name="adj3" fmla="val 4634"/>
          </a:avLst>
        </a:prstGeom>
        <a:solidFill>
          <a:schemeClr val="accent1">
            <a:shade val="90000"/>
            <a:hueOff val="311570"/>
            <a:satOff val="-6653"/>
            <a:lumOff val="24832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826ACC-C278-4FA7-9CCF-E63C9E0B124F}">
      <dsp:nvSpPr>
        <dsp:cNvPr id="0" name=""/>
        <dsp:cNvSpPr/>
      </dsp:nvSpPr>
      <dsp:spPr>
        <a:xfrm>
          <a:off x="1384770" y="581480"/>
          <a:ext cx="3890566" cy="3890566"/>
        </a:xfrm>
        <a:prstGeom prst="blockArc">
          <a:avLst>
            <a:gd name="adj1" fmla="val 3240000"/>
            <a:gd name="adj2" fmla="val 7560000"/>
            <a:gd name="adj3" fmla="val 4634"/>
          </a:avLst>
        </a:prstGeom>
        <a:solidFill>
          <a:schemeClr val="accent1">
            <a:shade val="90000"/>
            <a:hueOff val="207713"/>
            <a:satOff val="-4436"/>
            <a:lumOff val="1655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893A32-DDE8-4D95-AAFF-ED57B71C8B32}">
      <dsp:nvSpPr>
        <dsp:cNvPr id="0" name=""/>
        <dsp:cNvSpPr/>
      </dsp:nvSpPr>
      <dsp:spPr>
        <a:xfrm>
          <a:off x="1384770" y="581480"/>
          <a:ext cx="3890566" cy="3890566"/>
        </a:xfrm>
        <a:prstGeom prst="blockArc">
          <a:avLst>
            <a:gd name="adj1" fmla="val 20520000"/>
            <a:gd name="adj2" fmla="val 3240000"/>
            <a:gd name="adj3" fmla="val 4634"/>
          </a:avLst>
        </a:prstGeom>
        <a:solidFill>
          <a:schemeClr val="accent1">
            <a:shade val="90000"/>
            <a:hueOff val="103857"/>
            <a:satOff val="-2218"/>
            <a:lumOff val="827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B857ED-9962-4FC6-923C-7B931A73C1C4}">
      <dsp:nvSpPr>
        <dsp:cNvPr id="0" name=""/>
        <dsp:cNvSpPr/>
      </dsp:nvSpPr>
      <dsp:spPr>
        <a:xfrm>
          <a:off x="1384770" y="581480"/>
          <a:ext cx="3890566" cy="3890566"/>
        </a:xfrm>
        <a:prstGeom prst="blockArc">
          <a:avLst>
            <a:gd name="adj1" fmla="val 16200000"/>
            <a:gd name="adj2" fmla="val 20520000"/>
            <a:gd name="adj3" fmla="val 4634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2D3D5C-0B01-4BC9-8FB3-4C523D1FEC29}">
      <dsp:nvSpPr>
        <dsp:cNvPr id="0" name=""/>
        <dsp:cNvSpPr/>
      </dsp:nvSpPr>
      <dsp:spPr>
        <a:xfrm>
          <a:off x="2435752" y="1632462"/>
          <a:ext cx="1788602" cy="178860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600" kern="1200" dirty="0">
            <a:solidFill>
              <a:schemeClr val="bg1"/>
            </a:solidFill>
          </a:endParaRPr>
        </a:p>
      </dsp:txBody>
      <dsp:txXfrm>
        <a:off x="2697687" y="1894397"/>
        <a:ext cx="1264732" cy="1264732"/>
      </dsp:txXfrm>
    </dsp:sp>
    <dsp:sp modelId="{9703A38F-FDFE-4EC3-8F40-FF6D460C9FC9}">
      <dsp:nvSpPr>
        <dsp:cNvPr id="0" name=""/>
        <dsp:cNvSpPr/>
      </dsp:nvSpPr>
      <dsp:spPr>
        <a:xfrm>
          <a:off x="2388457" y="542"/>
          <a:ext cx="1883191" cy="125202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/>
            <a:t>PROGRAMA DE AHORRO Y USO EFICIENTE DE AGUA</a:t>
          </a:r>
        </a:p>
      </dsp:txBody>
      <dsp:txXfrm>
        <a:off x="2664244" y="183896"/>
        <a:ext cx="1331617" cy="885314"/>
      </dsp:txXfrm>
    </dsp:sp>
    <dsp:sp modelId="{4A90F8FF-7D18-46B2-975E-B63E342C83D8}">
      <dsp:nvSpPr>
        <dsp:cNvPr id="0" name=""/>
        <dsp:cNvSpPr/>
      </dsp:nvSpPr>
      <dsp:spPr>
        <a:xfrm>
          <a:off x="4195665" y="1313555"/>
          <a:ext cx="1883191" cy="125202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/>
            <a:t>PROGRAMA DE AHORRO Y USO EFICIENTE DE ENERGÍA</a:t>
          </a:r>
        </a:p>
      </dsp:txBody>
      <dsp:txXfrm>
        <a:off x="4471452" y="1496909"/>
        <a:ext cx="1331617" cy="885314"/>
      </dsp:txXfrm>
    </dsp:sp>
    <dsp:sp modelId="{77DB519A-AD63-4A76-9B67-35F248FAB9DD}">
      <dsp:nvSpPr>
        <dsp:cNvPr id="0" name=""/>
        <dsp:cNvSpPr/>
      </dsp:nvSpPr>
      <dsp:spPr>
        <a:xfrm>
          <a:off x="3505373" y="3438055"/>
          <a:ext cx="1883191" cy="125202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/>
            <a:t>PROGRAMA DE GESTIÓN INTEGRAL DE RESIDUOS</a:t>
          </a:r>
        </a:p>
      </dsp:txBody>
      <dsp:txXfrm>
        <a:off x="3781160" y="3621409"/>
        <a:ext cx="1331617" cy="885314"/>
      </dsp:txXfrm>
    </dsp:sp>
    <dsp:sp modelId="{1B9E9D38-E64F-4B8F-9FC4-57E5FD829C75}">
      <dsp:nvSpPr>
        <dsp:cNvPr id="0" name=""/>
        <dsp:cNvSpPr/>
      </dsp:nvSpPr>
      <dsp:spPr>
        <a:xfrm>
          <a:off x="1271542" y="3438055"/>
          <a:ext cx="1883191" cy="125202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/>
            <a:t>PROGRAMA DE CONSUMO SOSTENIBLE</a:t>
          </a:r>
        </a:p>
      </dsp:txBody>
      <dsp:txXfrm>
        <a:off x="1547329" y="3621409"/>
        <a:ext cx="1331617" cy="885314"/>
      </dsp:txXfrm>
    </dsp:sp>
    <dsp:sp modelId="{052B011E-F47C-4428-929A-A1EAE9053714}">
      <dsp:nvSpPr>
        <dsp:cNvPr id="0" name=""/>
        <dsp:cNvSpPr/>
      </dsp:nvSpPr>
      <dsp:spPr>
        <a:xfrm>
          <a:off x="581250" y="1313555"/>
          <a:ext cx="1883191" cy="1252022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/>
            <a:t>PROGRAMA DE PRÁCTICAS SOSTENIBLE</a:t>
          </a:r>
        </a:p>
      </dsp:txBody>
      <dsp:txXfrm>
        <a:off x="857037" y="1496909"/>
        <a:ext cx="1331617" cy="885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56802-D852-4F9A-BE80-96BE65C63C1B}" type="datetimeFigureOut">
              <a:rPr lang="es-ES" smtClean="0"/>
              <a:t>04/06/2024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194F3-C964-4E74-8C52-D16C25223D7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195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2B6E5-8AA8-4741-9D1F-6B59ABA47109}" type="slidenum">
              <a:rPr lang="es-CO" smtClean="0"/>
              <a:t>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98112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2B6E5-8AA8-4741-9D1F-6B59ABA47109}" type="slidenum">
              <a:rPr lang="es-CO" smtClean="0"/>
              <a:t>12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6346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56D5C-260C-412E-849F-A30822FA847D}" type="slidenum">
              <a:rPr lang="es-CO" smtClean="0"/>
              <a:t>27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9816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F5F43-FB35-4D79-A01A-4FE0AF5E2825}" type="slidenum">
              <a:rPr lang="es-CO" smtClean="0"/>
              <a:t>40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0478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6805B226-F693-E23A-0AC6-0487A3BCF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9" y="300990"/>
            <a:ext cx="1250522" cy="76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98" y="978879"/>
            <a:ext cx="6444204" cy="426823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733" cy="685814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508" y="95749"/>
            <a:ext cx="1210583" cy="77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3F03094B-3B2A-4C1A-84F1-903486D2D0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0"/>
            <a:ext cx="12192000" cy="685829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0" y="3093477"/>
            <a:ext cx="1187191" cy="72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71F89880-072C-AF37-4CA1-3993C17ECF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733" cy="685814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575" y="191336"/>
            <a:ext cx="1210583" cy="77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54" y="245482"/>
            <a:ext cx="1210583" cy="77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A6FAC-9192-436B-870E-80DDE60983C7}" type="datetimeFigureOut">
              <a:rPr lang="es-CO" smtClean="0"/>
              <a:t>04/06/2024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1" r:id="rId4"/>
    <p:sldLayoutId id="214748365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slide" Target="slide25.xml"/><Relationship Id="rId5" Type="http://schemas.openxmlformats.org/officeDocument/2006/relationships/image" Target="../media/image51.jpeg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890" y="3055903"/>
            <a:ext cx="8149590" cy="746194"/>
          </a:xfrm>
        </p:spPr>
        <p:txBody>
          <a:bodyPr>
            <a:normAutofit fontScale="90000"/>
          </a:bodyPr>
          <a:lstStyle/>
          <a:p>
            <a:r>
              <a:rPr lang="es-CO" sz="4800" dirty="0" smtClean="0">
                <a:solidFill>
                  <a:schemeClr val="bg1"/>
                </a:solidFill>
                <a:latin typeface="Helvetica" pitchFamily="2" charset="0"/>
              </a:rPr>
              <a:t>SECRETARIA GENERAL</a:t>
            </a:r>
            <a:endParaRPr lang="es-CO" sz="48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8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6B8C829A-7032-5028-F7A3-5621C70FCC36}"/>
              </a:ext>
            </a:extLst>
          </p:cNvPr>
          <p:cNvSpPr txBox="1"/>
          <p:nvPr/>
        </p:nvSpPr>
        <p:spPr>
          <a:xfrm>
            <a:off x="2718574" y="340588"/>
            <a:ext cx="67548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PLAN ESTRATÉGICO INSTITUCIONAL </a:t>
            </a:r>
          </a:p>
          <a:p>
            <a:pPr algn="ctr"/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MEGAS</a:t>
            </a:r>
          </a:p>
        </p:txBody>
      </p:sp>
      <p:pic>
        <p:nvPicPr>
          <p:cNvPr id="1026" name="Picture 2" descr="Política de Bienestar de la Fuerza Pública mejora alimentación de las  tropas – ALFM Portal">
            <a:extLst>
              <a:ext uri="{FF2B5EF4-FFF2-40B4-BE49-F238E27FC236}">
                <a16:creationId xmlns="" xmlns:a16="http://schemas.microsoft.com/office/drawing/2014/main" id="{75CFD503-281F-84DB-E957-6D142B956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83" y="1488921"/>
            <a:ext cx="2297083" cy="1520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A18EE3F4-2793-B394-4956-F965567A8E3B}"/>
              </a:ext>
            </a:extLst>
          </p:cNvPr>
          <p:cNvSpPr txBox="1"/>
          <p:nvPr/>
        </p:nvSpPr>
        <p:spPr>
          <a:xfrm>
            <a:off x="727083" y="3197139"/>
            <a:ext cx="2297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/>
            <a:r>
              <a:rPr lang="es-CO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Contratar </a:t>
            </a:r>
            <a:r>
              <a:rPr lang="es-CO" sz="1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$2.3 </a:t>
            </a:r>
            <a:r>
              <a:rPr lang="es-CO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billones de abastecimiento en alimentación en el cuatrienio.</a:t>
            </a:r>
          </a:p>
        </p:txBody>
      </p:sp>
      <p:pic>
        <p:nvPicPr>
          <p:cNvPr id="1028" name="Picture 4" descr="Cuatro combustibles aumentan de precio entre RD$ 4 y RD$ 6 pesos">
            <a:extLst>
              <a:ext uri="{FF2B5EF4-FFF2-40B4-BE49-F238E27FC236}">
                <a16:creationId xmlns="" xmlns:a16="http://schemas.microsoft.com/office/drawing/2014/main" id="{C68EAE1B-98CE-4131-1DCC-2BD056E95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037" y="1462259"/>
            <a:ext cx="2297084" cy="1574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6B88AA25-83ED-C2E8-6AC8-9A74D0D1EEBB}"/>
              </a:ext>
            </a:extLst>
          </p:cNvPr>
          <p:cNvSpPr txBox="1"/>
          <p:nvPr/>
        </p:nvSpPr>
        <p:spPr>
          <a:xfrm>
            <a:off x="3877295" y="3197139"/>
            <a:ext cx="2297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"/>
            <a:r>
              <a:rPr lang="es-CO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Lograr una contratación en abastecimientos clase III de </a:t>
            </a:r>
            <a:r>
              <a:rPr lang="es-CO" sz="1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$256.185 </a:t>
            </a:r>
            <a:r>
              <a:rPr lang="es-CO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millones en el cuatrienio. </a:t>
            </a:r>
          </a:p>
        </p:txBody>
      </p:sp>
      <p:pic>
        <p:nvPicPr>
          <p:cNvPr id="1030" name="Picture 6" descr="La satisfacción del cliente - Iconos gratis de márketing">
            <a:extLst>
              <a:ext uri="{FF2B5EF4-FFF2-40B4-BE49-F238E27FC236}">
                <a16:creationId xmlns="" xmlns:a16="http://schemas.microsoft.com/office/drawing/2014/main" id="{853A3B87-DEF5-7510-FF01-4BF87C12D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683" y="1072138"/>
            <a:ext cx="1973112" cy="197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8C848697-2FD6-C9B4-5A95-AC576AEF24F0}"/>
              </a:ext>
            </a:extLst>
          </p:cNvPr>
          <p:cNvSpPr txBox="1"/>
          <p:nvPr/>
        </p:nvSpPr>
        <p:spPr>
          <a:xfrm>
            <a:off x="6793682" y="3058321"/>
            <a:ext cx="197311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"/>
            <a:r>
              <a:rPr lang="es-CO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Superar el nivel de percepción de satisfacción del cliente externo del </a:t>
            </a:r>
            <a:r>
              <a:rPr lang="es-CO" sz="1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95%.</a:t>
            </a:r>
          </a:p>
        </p:txBody>
      </p:sp>
      <p:pic>
        <p:nvPicPr>
          <p:cNvPr id="1032" name="Picture 8" descr="Icono De Rendimiento Png">
            <a:extLst>
              <a:ext uri="{FF2B5EF4-FFF2-40B4-BE49-F238E27FC236}">
                <a16:creationId xmlns="" xmlns:a16="http://schemas.microsoft.com/office/drawing/2014/main" id="{3146720B-B407-C744-6DBB-BEB7F6EED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863" y="1131043"/>
            <a:ext cx="1599038" cy="147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4F44C810-8372-64DC-9D89-945F01A990BF}"/>
              </a:ext>
            </a:extLst>
          </p:cNvPr>
          <p:cNvSpPr txBox="1"/>
          <p:nvPr/>
        </p:nvSpPr>
        <p:spPr>
          <a:xfrm>
            <a:off x="9491805" y="3197139"/>
            <a:ext cx="197311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s-CO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Alcanzar la utilidad neta por encima del </a:t>
            </a:r>
            <a:r>
              <a:rPr lang="es-CO" sz="1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3% </a:t>
            </a:r>
            <a:r>
              <a:rPr lang="es-CO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 el cuatrienio.</a:t>
            </a:r>
          </a:p>
        </p:txBody>
      </p:sp>
      <p:graphicFrame>
        <p:nvGraphicFramePr>
          <p:cNvPr id="17" name="Tabla 16">
            <a:extLst>
              <a:ext uri="{FF2B5EF4-FFF2-40B4-BE49-F238E27FC236}">
                <a16:creationId xmlns="" xmlns:a16="http://schemas.microsoft.com/office/drawing/2014/main" id="{B54BDBBE-8A2A-28CB-8372-1A0B6A7E73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757028"/>
              </p:ext>
            </p:extLst>
          </p:nvPr>
        </p:nvGraphicFramePr>
        <p:xfrm>
          <a:off x="9518260" y="4342020"/>
          <a:ext cx="1920202" cy="620273"/>
        </p:xfrm>
        <a:graphic>
          <a:graphicData uri="http://schemas.openxmlformats.org/drawingml/2006/table">
            <a:tbl>
              <a:tblPr/>
              <a:tblGrid>
                <a:gridCol w="938895">
                  <a:extLst>
                    <a:ext uri="{9D8B030D-6E8A-4147-A177-3AD203B41FA5}">
                      <a16:colId xmlns="" xmlns:a16="http://schemas.microsoft.com/office/drawing/2014/main" val="3559930047"/>
                    </a:ext>
                  </a:extLst>
                </a:gridCol>
                <a:gridCol w="981307">
                  <a:extLst>
                    <a:ext uri="{9D8B030D-6E8A-4147-A177-3AD203B41FA5}">
                      <a16:colId xmlns="" xmlns:a16="http://schemas.microsoft.com/office/drawing/2014/main" val="3212821197"/>
                    </a:ext>
                  </a:extLst>
                </a:gridCol>
              </a:tblGrid>
              <a:tr h="35845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Proyectado</a:t>
                      </a:r>
                      <a:b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Logro</a:t>
                      </a:r>
                      <a:b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7842092"/>
                  </a:ext>
                </a:extLst>
              </a:tr>
              <a:tr h="24498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0,30%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9352298"/>
                  </a:ext>
                </a:extLst>
              </a:tr>
            </a:tbl>
          </a:graphicData>
        </a:graphic>
      </p:graphicFrame>
      <p:graphicFrame>
        <p:nvGraphicFramePr>
          <p:cNvPr id="18" name="Tabla 17">
            <a:extLst>
              <a:ext uri="{FF2B5EF4-FFF2-40B4-BE49-F238E27FC236}">
                <a16:creationId xmlns="" xmlns:a16="http://schemas.microsoft.com/office/drawing/2014/main" id="{1B0467BC-F4ED-A288-0E6C-C30AE04DF5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353844"/>
              </p:ext>
            </p:extLst>
          </p:nvPr>
        </p:nvGraphicFramePr>
        <p:xfrm>
          <a:off x="932172" y="4278464"/>
          <a:ext cx="1886903" cy="589646"/>
        </p:xfrm>
        <a:graphic>
          <a:graphicData uri="http://schemas.openxmlformats.org/drawingml/2006/table">
            <a:tbl>
              <a:tblPr/>
              <a:tblGrid>
                <a:gridCol w="935070">
                  <a:extLst>
                    <a:ext uri="{9D8B030D-6E8A-4147-A177-3AD203B41FA5}">
                      <a16:colId xmlns="" xmlns:a16="http://schemas.microsoft.com/office/drawing/2014/main" val="4276100440"/>
                    </a:ext>
                  </a:extLst>
                </a:gridCol>
                <a:gridCol w="951833">
                  <a:extLst>
                    <a:ext uri="{9D8B030D-6E8A-4147-A177-3AD203B41FA5}">
                      <a16:colId xmlns="" xmlns:a16="http://schemas.microsoft.com/office/drawing/2014/main" val="3763079517"/>
                    </a:ext>
                  </a:extLst>
                </a:gridCol>
              </a:tblGrid>
              <a:tr h="2924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Proyectado</a:t>
                      </a:r>
                      <a:b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Logro</a:t>
                      </a:r>
                      <a:b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5016773"/>
                  </a:ext>
                </a:extLst>
              </a:tr>
              <a:tr h="2143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  560.000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  633.516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24174493"/>
                  </a:ext>
                </a:extLst>
              </a:tr>
            </a:tbl>
          </a:graphicData>
        </a:graphic>
      </p:graphicFrame>
      <p:graphicFrame>
        <p:nvGraphicFramePr>
          <p:cNvPr id="19" name="Tabla 18">
            <a:extLst>
              <a:ext uri="{FF2B5EF4-FFF2-40B4-BE49-F238E27FC236}">
                <a16:creationId xmlns="" xmlns:a16="http://schemas.microsoft.com/office/drawing/2014/main" id="{DD7CCB9D-07E6-EB9A-4F65-24D8C72A6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229285"/>
              </p:ext>
            </p:extLst>
          </p:nvPr>
        </p:nvGraphicFramePr>
        <p:xfrm>
          <a:off x="3976897" y="4349964"/>
          <a:ext cx="2197481" cy="650611"/>
        </p:xfrm>
        <a:graphic>
          <a:graphicData uri="http://schemas.openxmlformats.org/drawingml/2006/table">
            <a:tbl>
              <a:tblPr/>
              <a:tblGrid>
                <a:gridCol w="1065911">
                  <a:extLst>
                    <a:ext uri="{9D8B030D-6E8A-4147-A177-3AD203B41FA5}">
                      <a16:colId xmlns="" xmlns:a16="http://schemas.microsoft.com/office/drawing/2014/main" val="89004733"/>
                    </a:ext>
                  </a:extLst>
                </a:gridCol>
                <a:gridCol w="1131570">
                  <a:extLst>
                    <a:ext uri="{9D8B030D-6E8A-4147-A177-3AD203B41FA5}">
                      <a16:colId xmlns="" xmlns:a16="http://schemas.microsoft.com/office/drawing/2014/main" val="2789498620"/>
                    </a:ext>
                  </a:extLst>
                </a:gridCol>
              </a:tblGrid>
              <a:tr h="3733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Proyectado</a:t>
                      </a:r>
                      <a:b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Logro</a:t>
                      </a:r>
                      <a:b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24457579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$    62.380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$    94.559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40606433"/>
                  </a:ext>
                </a:extLst>
              </a:tr>
            </a:tbl>
          </a:graphicData>
        </a:graphic>
      </p:graphicFrame>
      <p:graphicFrame>
        <p:nvGraphicFramePr>
          <p:cNvPr id="20" name="Tabla 19">
            <a:extLst>
              <a:ext uri="{FF2B5EF4-FFF2-40B4-BE49-F238E27FC236}">
                <a16:creationId xmlns="" xmlns:a16="http://schemas.microsoft.com/office/drawing/2014/main" id="{14DB3B87-48CE-AD06-62E1-5D905796D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7586"/>
              </p:ext>
            </p:extLst>
          </p:nvPr>
        </p:nvGraphicFramePr>
        <p:xfrm>
          <a:off x="6894410" y="4370345"/>
          <a:ext cx="1920202" cy="567690"/>
        </p:xfrm>
        <a:graphic>
          <a:graphicData uri="http://schemas.openxmlformats.org/drawingml/2006/table">
            <a:tbl>
              <a:tblPr/>
              <a:tblGrid>
                <a:gridCol w="975033">
                  <a:extLst>
                    <a:ext uri="{9D8B030D-6E8A-4147-A177-3AD203B41FA5}">
                      <a16:colId xmlns="" xmlns:a16="http://schemas.microsoft.com/office/drawing/2014/main" val="716907011"/>
                    </a:ext>
                  </a:extLst>
                </a:gridCol>
                <a:gridCol w="945169">
                  <a:extLst>
                    <a:ext uri="{9D8B030D-6E8A-4147-A177-3AD203B41FA5}">
                      <a16:colId xmlns="" xmlns:a16="http://schemas.microsoft.com/office/drawing/2014/main" val="3489970254"/>
                    </a:ext>
                  </a:extLst>
                </a:gridCol>
              </a:tblGrid>
              <a:tr h="26805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Proyectado</a:t>
                      </a:r>
                      <a:b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Logro</a:t>
                      </a:r>
                      <a:b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2325064"/>
                  </a:ext>
                </a:extLst>
              </a:tr>
              <a:tr h="16090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12453422"/>
                  </a:ext>
                </a:extLst>
              </a:tr>
            </a:tbl>
          </a:graphicData>
        </a:graphic>
      </p:graphicFrame>
      <p:graphicFrame>
        <p:nvGraphicFramePr>
          <p:cNvPr id="21" name="Tabla 20">
            <a:extLst>
              <a:ext uri="{FF2B5EF4-FFF2-40B4-BE49-F238E27FC236}">
                <a16:creationId xmlns="" xmlns:a16="http://schemas.microsoft.com/office/drawing/2014/main" id="{309EBB8B-9128-226C-BBC4-052C70E8C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916190"/>
              </p:ext>
            </p:extLst>
          </p:nvPr>
        </p:nvGraphicFramePr>
        <p:xfrm>
          <a:off x="4425879" y="5124432"/>
          <a:ext cx="1199913" cy="650611"/>
        </p:xfrm>
        <a:graphic>
          <a:graphicData uri="http://schemas.openxmlformats.org/drawingml/2006/table">
            <a:tbl>
              <a:tblPr/>
              <a:tblGrid>
                <a:gridCol w="1199913">
                  <a:extLst>
                    <a:ext uri="{9D8B030D-6E8A-4147-A177-3AD203B41FA5}">
                      <a16:colId xmlns="" xmlns:a16="http://schemas.microsoft.com/office/drawing/2014/main" val="3415114096"/>
                    </a:ext>
                  </a:extLst>
                </a:gridCol>
              </a:tblGrid>
              <a:tr h="3733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CUMPLIMIENTO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7321500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151,6%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50263361"/>
                  </a:ext>
                </a:extLst>
              </a:tr>
            </a:tbl>
          </a:graphicData>
        </a:graphic>
      </p:graphicFrame>
      <p:graphicFrame>
        <p:nvGraphicFramePr>
          <p:cNvPr id="22" name="Tabla 21">
            <a:extLst>
              <a:ext uri="{FF2B5EF4-FFF2-40B4-BE49-F238E27FC236}">
                <a16:creationId xmlns="" xmlns:a16="http://schemas.microsoft.com/office/drawing/2014/main" id="{2EBE1504-EB55-97BA-57E5-76353FE23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236174"/>
              </p:ext>
            </p:extLst>
          </p:nvPr>
        </p:nvGraphicFramePr>
        <p:xfrm>
          <a:off x="7256203" y="5203970"/>
          <a:ext cx="1196615" cy="660785"/>
        </p:xfrm>
        <a:graphic>
          <a:graphicData uri="http://schemas.openxmlformats.org/drawingml/2006/table">
            <a:tbl>
              <a:tblPr/>
              <a:tblGrid>
                <a:gridCol w="1196615">
                  <a:extLst>
                    <a:ext uri="{9D8B030D-6E8A-4147-A177-3AD203B41FA5}">
                      <a16:colId xmlns="" xmlns:a16="http://schemas.microsoft.com/office/drawing/2014/main" val="2331535888"/>
                    </a:ext>
                  </a:extLst>
                </a:gridCol>
              </a:tblGrid>
              <a:tr h="26805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CUMPLIMIENTO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4655436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39015355"/>
                  </a:ext>
                </a:extLst>
              </a:tr>
            </a:tbl>
          </a:graphicData>
        </a:graphic>
      </p:graphicFrame>
      <p:graphicFrame>
        <p:nvGraphicFramePr>
          <p:cNvPr id="23" name="Tabla 22">
            <a:extLst>
              <a:ext uri="{FF2B5EF4-FFF2-40B4-BE49-F238E27FC236}">
                <a16:creationId xmlns="" xmlns:a16="http://schemas.microsoft.com/office/drawing/2014/main" id="{AC8B37F1-291D-B452-A897-F8226A89E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426666"/>
              </p:ext>
            </p:extLst>
          </p:nvPr>
        </p:nvGraphicFramePr>
        <p:xfrm>
          <a:off x="9859402" y="5116710"/>
          <a:ext cx="1237918" cy="748045"/>
        </p:xfrm>
        <a:graphic>
          <a:graphicData uri="http://schemas.openxmlformats.org/drawingml/2006/table">
            <a:tbl>
              <a:tblPr/>
              <a:tblGrid>
                <a:gridCol w="1237918">
                  <a:extLst>
                    <a:ext uri="{9D8B030D-6E8A-4147-A177-3AD203B41FA5}">
                      <a16:colId xmlns="" xmlns:a16="http://schemas.microsoft.com/office/drawing/2014/main" val="3844045479"/>
                    </a:ext>
                  </a:extLst>
                </a:gridCol>
              </a:tblGrid>
              <a:tr h="35845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CUMPLIMIENTO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13533981"/>
                  </a:ext>
                </a:extLst>
              </a:tr>
              <a:tr h="3727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266,7%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77510989"/>
                  </a:ext>
                </a:extLst>
              </a:tr>
            </a:tbl>
          </a:graphicData>
        </a:graphic>
      </p:graphicFrame>
      <p:graphicFrame>
        <p:nvGraphicFramePr>
          <p:cNvPr id="24" name="Tabla 23">
            <a:extLst>
              <a:ext uri="{FF2B5EF4-FFF2-40B4-BE49-F238E27FC236}">
                <a16:creationId xmlns="" xmlns:a16="http://schemas.microsoft.com/office/drawing/2014/main" id="{FB7C1585-7F4D-9D33-E1FB-DA3E449D2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846631"/>
              </p:ext>
            </p:extLst>
          </p:nvPr>
        </p:nvGraphicFramePr>
        <p:xfrm>
          <a:off x="1247477" y="5000575"/>
          <a:ext cx="1256292" cy="589646"/>
        </p:xfrm>
        <a:graphic>
          <a:graphicData uri="http://schemas.openxmlformats.org/drawingml/2006/table">
            <a:tbl>
              <a:tblPr/>
              <a:tblGrid>
                <a:gridCol w="1256292">
                  <a:extLst>
                    <a:ext uri="{9D8B030D-6E8A-4147-A177-3AD203B41FA5}">
                      <a16:colId xmlns="" xmlns:a16="http://schemas.microsoft.com/office/drawing/2014/main" val="1722031395"/>
                    </a:ext>
                  </a:extLst>
                </a:gridCol>
              </a:tblGrid>
              <a:tr h="2924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CUMPLIMIENTO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3939803"/>
                  </a:ext>
                </a:extLst>
              </a:tr>
              <a:tr h="2143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21783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83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7F345E6-4FF8-3540-A4BE-3B2905C37A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7CD655C1-F660-F131-76C9-DF0AB4D15C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81"/>
          <a:stretch/>
        </p:blipFill>
        <p:spPr>
          <a:xfrm>
            <a:off x="356102" y="1532440"/>
            <a:ext cx="11479794" cy="379312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0D2085BE-AFAD-233B-F4CA-68C95C6CC5BC}"/>
              </a:ext>
            </a:extLst>
          </p:cNvPr>
          <p:cNvSpPr txBox="1"/>
          <p:nvPr/>
        </p:nvSpPr>
        <p:spPr>
          <a:xfrm>
            <a:off x="2718573" y="302697"/>
            <a:ext cx="67548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INDICE DE DESEMPEÑO INSTITUCIONAL </a:t>
            </a:r>
          </a:p>
          <a:p>
            <a:pPr algn="ctr"/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FURAG</a:t>
            </a:r>
          </a:p>
        </p:txBody>
      </p:sp>
    </p:spTree>
    <p:extLst>
      <p:ext uri="{BB962C8B-B14F-4D97-AF65-F5344CB8AC3E}">
        <p14:creationId xmlns:p14="http://schemas.microsoft.com/office/powerpoint/2010/main" val="281066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111" y="3789830"/>
            <a:ext cx="8149590" cy="746194"/>
          </a:xfrm>
        </p:spPr>
        <p:txBody>
          <a:bodyPr>
            <a:normAutofit fontScale="90000"/>
          </a:bodyPr>
          <a:lstStyle/>
          <a:p>
            <a:r>
              <a:rPr lang="es-CO" sz="4800" dirty="0" smtClean="0">
                <a:solidFill>
                  <a:schemeClr val="bg1"/>
                </a:solidFill>
                <a:latin typeface="Helvetica" pitchFamily="2" charset="0"/>
              </a:rPr>
              <a:t>OFICINA  DE CONTROL</a:t>
            </a:r>
            <a:br>
              <a:rPr lang="es-CO" sz="4800" dirty="0" smtClean="0">
                <a:solidFill>
                  <a:schemeClr val="bg1"/>
                </a:solidFill>
                <a:latin typeface="Helvetica" pitchFamily="2" charset="0"/>
              </a:rPr>
            </a:br>
            <a:r>
              <a:rPr lang="es-CO" sz="4800" dirty="0" smtClean="0">
                <a:solidFill>
                  <a:schemeClr val="bg1"/>
                </a:solidFill>
                <a:latin typeface="Helvetica" pitchFamily="2" charset="0"/>
              </a:rPr>
              <a:t>INTERNO</a:t>
            </a:r>
            <a:endParaRPr lang="es-CO" sz="48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61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36527"/>
              </p:ext>
            </p:extLst>
          </p:nvPr>
        </p:nvGraphicFramePr>
        <p:xfrm>
          <a:off x="1093232" y="552560"/>
          <a:ext cx="5648864" cy="3406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1"/>
          <p:cNvSpPr txBox="1">
            <a:spLocks/>
          </p:cNvSpPr>
          <p:nvPr/>
        </p:nvSpPr>
        <p:spPr>
          <a:xfrm>
            <a:off x="838200" y="592870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 DE CONTROL INTERNO</a:t>
            </a:r>
            <a:endParaRPr lang="es-CO" sz="3200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838200" y="1487492"/>
            <a:ext cx="10515600" cy="4689471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reflection blurRad="6350" stA="50000" endA="300" endPos="90000" dir="5400000" sy="-100000" algn="bl" rotWithShape="0"/>
            <a:softEdge rad="127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es-CO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MINDEFENSA – Política Integral de Bienestar para la Fuerza pública y sus familias</a:t>
            </a:r>
          </a:p>
          <a:p>
            <a:pPr algn="just">
              <a:spcAft>
                <a:spcPts val="600"/>
              </a:spcAft>
            </a:pPr>
            <a:r>
              <a:rPr lang="es-CO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Pilar Estratégico: Bienestar del uniformado activo y sus familias - Comedores</a:t>
            </a:r>
            <a:endParaRPr lang="es-CO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="" xmlns:a16="http://schemas.microsoft.com/office/drawing/2014/main" id="{9C281AB6-68DC-9022-8F43-4258F5723E71}"/>
              </a:ext>
            </a:extLst>
          </p:cNvPr>
          <p:cNvSpPr/>
          <p:nvPr/>
        </p:nvSpPr>
        <p:spPr>
          <a:xfrm>
            <a:off x="4582943" y="2556693"/>
            <a:ext cx="3365678" cy="1899799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30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de Inventarios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="" xmlns:a16="http://schemas.microsoft.com/office/drawing/2014/main" id="{9F056C0A-2225-8478-9893-7A95DC990E01}"/>
              </a:ext>
            </a:extLst>
          </p:cNvPr>
          <p:cNvSpPr/>
          <p:nvPr/>
        </p:nvSpPr>
        <p:spPr>
          <a:xfrm>
            <a:off x="8578997" y="2556693"/>
            <a:ext cx="3137942" cy="1899799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3000" kern="1200" dirty="0"/>
              <a:t>Comida Servida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="" xmlns:a16="http://schemas.microsoft.com/office/drawing/2014/main" id="{44F2C7B3-3B27-13B4-22B4-CA29361482AC}"/>
              </a:ext>
            </a:extLst>
          </p:cNvPr>
          <p:cNvSpPr/>
          <p:nvPr/>
        </p:nvSpPr>
        <p:spPr>
          <a:xfrm>
            <a:off x="2763969" y="4444679"/>
            <a:ext cx="3052255" cy="1899799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3000" b="1" kern="1200" dirty="0">
                <a:solidFill>
                  <a:schemeClr val="bg1"/>
                </a:solidFill>
              </a:rPr>
              <a:t>Equipos y Utensilios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="" xmlns:a16="http://schemas.microsoft.com/office/drawing/2014/main" id="{BC7EAF23-FED8-A20C-6B42-492250AD8CA7}"/>
              </a:ext>
            </a:extLst>
          </p:cNvPr>
          <p:cNvSpPr/>
          <p:nvPr/>
        </p:nvSpPr>
        <p:spPr>
          <a:xfrm>
            <a:off x="6786740" y="4444679"/>
            <a:ext cx="3052255" cy="1899799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30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EPP y Dotación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="" xmlns:a16="http://schemas.microsoft.com/office/drawing/2014/main" id="{9C281AB6-68DC-9022-8F43-4258F5723E71}"/>
              </a:ext>
            </a:extLst>
          </p:cNvPr>
          <p:cNvSpPr/>
          <p:nvPr/>
        </p:nvSpPr>
        <p:spPr>
          <a:xfrm>
            <a:off x="752354" y="2578143"/>
            <a:ext cx="3365678" cy="1899799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30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Condiciones Físicas</a:t>
            </a:r>
            <a:endParaRPr lang="es-CO" sz="3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47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0065121"/>
              </p:ext>
            </p:extLst>
          </p:nvPr>
        </p:nvGraphicFramePr>
        <p:xfrm>
          <a:off x="1093232" y="552560"/>
          <a:ext cx="5648864" cy="3406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ítulo 1"/>
          <p:cNvSpPr txBox="1">
            <a:spLocks/>
          </p:cNvSpPr>
          <p:nvPr/>
        </p:nvSpPr>
        <p:spPr>
          <a:xfrm>
            <a:off x="838200" y="551592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 DE CONTROL INTERNO</a:t>
            </a:r>
            <a:endParaRPr lang="es-CO" sz="3200" dirty="0"/>
          </a:p>
        </p:txBody>
      </p:sp>
      <p:sp>
        <p:nvSpPr>
          <p:cNvPr id="17" name="Marcador de contenido 2"/>
          <p:cNvSpPr txBox="1">
            <a:spLocks/>
          </p:cNvSpPr>
          <p:nvPr/>
        </p:nvSpPr>
        <p:spPr>
          <a:xfrm>
            <a:off x="838200" y="1567543"/>
            <a:ext cx="10515600" cy="4609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es-CO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MINDEFENSA – Política Integral de Bienestar para la Fuerza pública y sus familias</a:t>
            </a:r>
          </a:p>
          <a:p>
            <a:pPr algn="just">
              <a:spcAft>
                <a:spcPts val="600"/>
              </a:spcAft>
            </a:pPr>
            <a:r>
              <a:rPr lang="es-CO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Pilar Estratégico: Bienestar del uniformado activo y sus familias – </a:t>
            </a:r>
            <a:r>
              <a:rPr lang="es-CO" i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CAD´s</a:t>
            </a:r>
            <a:endParaRPr lang="es-CO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="" xmlns:a16="http://schemas.microsoft.com/office/drawing/2014/main" id="{1D11E243-A064-3DE8-5DBD-9735EACFB680}"/>
              </a:ext>
            </a:extLst>
          </p:cNvPr>
          <p:cNvGrpSpPr/>
          <p:nvPr/>
        </p:nvGrpSpPr>
        <p:grpSpPr>
          <a:xfrm>
            <a:off x="1244142" y="2826205"/>
            <a:ext cx="3149828" cy="1419225"/>
            <a:chOff x="279400" y="1939"/>
            <a:chExt cx="2365374" cy="1419225"/>
          </a:xfrm>
          <a:solidFill>
            <a:schemeClr val="accent5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Front"/>
            <a:lightRig rig="harsh" dir="t">
              <a:rot lat="0" lon="0" rev="3000000"/>
            </a:lightRig>
          </a:scene3d>
        </p:grpSpPr>
        <p:sp>
          <p:nvSpPr>
            <p:cNvPr id="19" name="Rectángulo 17">
              <a:extLst>
                <a:ext uri="{FF2B5EF4-FFF2-40B4-BE49-F238E27FC236}">
                  <a16:creationId xmlns="" xmlns:a16="http://schemas.microsoft.com/office/drawing/2014/main" id="{007D7941-7E09-FD5B-9679-B262D09A3E88}"/>
                </a:ext>
              </a:extLst>
            </p:cNvPr>
            <p:cNvSpPr/>
            <p:nvPr/>
          </p:nvSpPr>
          <p:spPr>
            <a:xfrm>
              <a:off x="279400" y="1939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CuadroTexto 19">
              <a:extLst>
                <a:ext uri="{FF2B5EF4-FFF2-40B4-BE49-F238E27FC236}">
                  <a16:creationId xmlns="" xmlns:a16="http://schemas.microsoft.com/office/drawing/2014/main" id="{B1080D17-1D20-EF2D-29C1-168658F4381E}"/>
                </a:ext>
              </a:extLst>
            </p:cNvPr>
            <p:cNvSpPr txBox="1"/>
            <p:nvPr/>
          </p:nvSpPr>
          <p:spPr>
            <a:xfrm>
              <a:off x="279400" y="1939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Adquisición de Bienes</a:t>
              </a: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="" xmlns:a16="http://schemas.microsoft.com/office/drawing/2014/main" id="{668BFDC1-ADDF-671F-0A6F-1A2ED3908A3D}"/>
              </a:ext>
            </a:extLst>
          </p:cNvPr>
          <p:cNvGrpSpPr/>
          <p:nvPr/>
        </p:nvGrpSpPr>
        <p:grpSpPr>
          <a:xfrm>
            <a:off x="4907978" y="2826205"/>
            <a:ext cx="3149828" cy="1419225"/>
            <a:chOff x="2881312" y="1939"/>
            <a:chExt cx="2365374" cy="1419225"/>
          </a:xfrm>
          <a:solidFill>
            <a:schemeClr val="accent5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Front"/>
            <a:lightRig rig="harsh" dir="t">
              <a:rot lat="0" lon="0" rev="3000000"/>
            </a:lightRig>
          </a:scene3d>
        </p:grpSpPr>
        <p:sp>
          <p:nvSpPr>
            <p:cNvPr id="22" name="Rectángulo 15">
              <a:extLst>
                <a:ext uri="{FF2B5EF4-FFF2-40B4-BE49-F238E27FC236}">
                  <a16:creationId xmlns="" xmlns:a16="http://schemas.microsoft.com/office/drawing/2014/main" id="{7EC51C11-20CD-25CE-8007-C252D517A791}"/>
                </a:ext>
              </a:extLst>
            </p:cNvPr>
            <p:cNvSpPr/>
            <p:nvPr/>
          </p:nvSpPr>
          <p:spPr>
            <a:xfrm>
              <a:off x="2881312" y="1939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CuadroTexto 22">
              <a:extLst>
                <a:ext uri="{FF2B5EF4-FFF2-40B4-BE49-F238E27FC236}">
                  <a16:creationId xmlns="" xmlns:a16="http://schemas.microsoft.com/office/drawing/2014/main" id="{D40BA7CA-BB8C-5DF7-0D7C-55313652538D}"/>
                </a:ext>
              </a:extLst>
            </p:cNvPr>
            <p:cNvSpPr txBox="1"/>
            <p:nvPr/>
          </p:nvSpPr>
          <p:spPr>
            <a:xfrm>
              <a:off x="2881312" y="1939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600" b="1" i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Control de Inventarios</a:t>
              </a: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="" xmlns:a16="http://schemas.microsoft.com/office/drawing/2014/main" id="{5EC31AA1-059A-5476-F3A9-085C61A4F7E9}"/>
              </a:ext>
            </a:extLst>
          </p:cNvPr>
          <p:cNvGrpSpPr/>
          <p:nvPr/>
        </p:nvGrpSpPr>
        <p:grpSpPr>
          <a:xfrm>
            <a:off x="8431325" y="2826205"/>
            <a:ext cx="3078504" cy="1419225"/>
            <a:chOff x="5483224" y="1939"/>
            <a:chExt cx="2365374" cy="1419225"/>
          </a:xfrm>
          <a:solidFill>
            <a:schemeClr val="accent5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Front"/>
            <a:lightRig rig="harsh" dir="t">
              <a:rot lat="0" lon="0" rev="3000000"/>
            </a:lightRig>
          </a:scene3d>
        </p:grpSpPr>
        <p:sp>
          <p:nvSpPr>
            <p:cNvPr id="25" name="Rectángulo 13">
              <a:extLst>
                <a:ext uri="{FF2B5EF4-FFF2-40B4-BE49-F238E27FC236}">
                  <a16:creationId xmlns="" xmlns:a16="http://schemas.microsoft.com/office/drawing/2014/main" id="{9E0BA09B-E9E3-E42D-BF16-A3CE341D950A}"/>
                </a:ext>
              </a:extLst>
            </p:cNvPr>
            <p:cNvSpPr/>
            <p:nvPr/>
          </p:nvSpPr>
          <p:spPr>
            <a:xfrm>
              <a:off x="5483224" y="1939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CuadroTexto 25">
              <a:extLst>
                <a:ext uri="{FF2B5EF4-FFF2-40B4-BE49-F238E27FC236}">
                  <a16:creationId xmlns="" xmlns:a16="http://schemas.microsoft.com/office/drawing/2014/main" id="{787D9A94-1B0D-BE7A-9C93-F979E068604C}"/>
                </a:ext>
              </a:extLst>
            </p:cNvPr>
            <p:cNvSpPr txBox="1"/>
            <p:nvPr/>
          </p:nvSpPr>
          <p:spPr>
            <a:xfrm>
              <a:off x="5483224" y="1939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600" b="1" kern="1200" dirty="0">
                  <a:ln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Inocuidad e Infraestructura</a:t>
              </a: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="" xmlns:a16="http://schemas.microsoft.com/office/drawing/2014/main" id="{A8AF5448-73DE-954D-E707-FE817616A9CE}"/>
              </a:ext>
            </a:extLst>
          </p:cNvPr>
          <p:cNvGrpSpPr/>
          <p:nvPr/>
        </p:nvGrpSpPr>
        <p:grpSpPr>
          <a:xfrm>
            <a:off x="2819056" y="4792549"/>
            <a:ext cx="3149828" cy="1419225"/>
            <a:chOff x="1580356" y="1657701"/>
            <a:chExt cx="2365374" cy="1419225"/>
          </a:xfrm>
          <a:solidFill>
            <a:schemeClr val="accent5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Front"/>
            <a:lightRig rig="harsh" dir="t">
              <a:rot lat="0" lon="0" rev="3000000"/>
            </a:lightRig>
          </a:scene3d>
        </p:grpSpPr>
        <p:sp>
          <p:nvSpPr>
            <p:cNvPr id="28" name="Rectángulo 11">
              <a:extLst>
                <a:ext uri="{FF2B5EF4-FFF2-40B4-BE49-F238E27FC236}">
                  <a16:creationId xmlns="" xmlns:a16="http://schemas.microsoft.com/office/drawing/2014/main" id="{AEF183C1-4DDE-6ADF-1315-75B3FA0F4E96}"/>
                </a:ext>
              </a:extLst>
            </p:cNvPr>
            <p:cNvSpPr/>
            <p:nvPr/>
          </p:nvSpPr>
          <p:spPr>
            <a:xfrm>
              <a:off x="1580356" y="1657701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CuadroTexto 28">
              <a:extLst>
                <a:ext uri="{FF2B5EF4-FFF2-40B4-BE49-F238E27FC236}">
                  <a16:creationId xmlns="" xmlns:a16="http://schemas.microsoft.com/office/drawing/2014/main" id="{F20D7B69-07EF-9F7F-FD95-A30546A8648C}"/>
                </a:ext>
              </a:extLst>
            </p:cNvPr>
            <p:cNvSpPr txBox="1"/>
            <p:nvPr/>
          </p:nvSpPr>
          <p:spPr>
            <a:xfrm>
              <a:off x="1580356" y="1657701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6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Recepción y Almacenamiento</a:t>
              </a: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="" xmlns:a16="http://schemas.microsoft.com/office/drawing/2014/main" id="{377C756B-E66B-F4FF-6A7C-072539B7F870}"/>
              </a:ext>
            </a:extLst>
          </p:cNvPr>
          <p:cNvGrpSpPr/>
          <p:nvPr/>
        </p:nvGrpSpPr>
        <p:grpSpPr>
          <a:xfrm>
            <a:off x="6814060" y="4827361"/>
            <a:ext cx="3078503" cy="1419225"/>
            <a:chOff x="4182268" y="1657701"/>
            <a:chExt cx="2365374" cy="1419225"/>
          </a:xfrm>
          <a:solidFill>
            <a:schemeClr val="accent5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Front"/>
            <a:lightRig rig="harsh" dir="t">
              <a:rot lat="0" lon="0" rev="3000000"/>
            </a:lightRig>
          </a:scene3d>
        </p:grpSpPr>
        <p:sp>
          <p:nvSpPr>
            <p:cNvPr id="31" name="Rectángulo 9">
              <a:extLst>
                <a:ext uri="{FF2B5EF4-FFF2-40B4-BE49-F238E27FC236}">
                  <a16:creationId xmlns="" xmlns:a16="http://schemas.microsoft.com/office/drawing/2014/main" id="{0066398C-6B4B-1EF2-D8EC-959FC2F2A751}"/>
                </a:ext>
              </a:extLst>
            </p:cNvPr>
            <p:cNvSpPr/>
            <p:nvPr/>
          </p:nvSpPr>
          <p:spPr>
            <a:xfrm>
              <a:off x="4182268" y="1657701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CO" sz="2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="" xmlns:a16="http://schemas.microsoft.com/office/drawing/2014/main" id="{DE8D4460-47FB-B5F2-DED6-28AFF18BAAFE}"/>
                </a:ext>
              </a:extLst>
            </p:cNvPr>
            <p:cNvSpPr txBox="1"/>
            <p:nvPr/>
          </p:nvSpPr>
          <p:spPr>
            <a:xfrm>
              <a:off x="4182268" y="1657701"/>
              <a:ext cx="2365374" cy="1419225"/>
            </a:xfrm>
            <a:prstGeom prst="flowChartTerminator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600" b="1" kern="12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EPP y Dotación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300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769010"/>
              </p:ext>
            </p:extLst>
          </p:nvPr>
        </p:nvGraphicFramePr>
        <p:xfrm>
          <a:off x="574157" y="911376"/>
          <a:ext cx="5132162" cy="2757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577747"/>
              </p:ext>
            </p:extLst>
          </p:nvPr>
        </p:nvGraphicFramePr>
        <p:xfrm>
          <a:off x="6454107" y="764031"/>
          <a:ext cx="4827695" cy="3422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3282189"/>
              </p:ext>
            </p:extLst>
          </p:nvPr>
        </p:nvGraphicFramePr>
        <p:xfrm>
          <a:off x="3135085" y="3864430"/>
          <a:ext cx="5214258" cy="2913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79667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0869906"/>
              </p:ext>
            </p:extLst>
          </p:nvPr>
        </p:nvGraphicFramePr>
        <p:xfrm>
          <a:off x="1093232" y="552560"/>
          <a:ext cx="5648864" cy="3406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360189"/>
              </p:ext>
            </p:extLst>
          </p:nvPr>
        </p:nvGraphicFramePr>
        <p:xfrm>
          <a:off x="2481684" y="5457184"/>
          <a:ext cx="7511971" cy="706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17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02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06055">
                <a:tc>
                  <a:txBody>
                    <a:bodyPr/>
                    <a:lstStyle/>
                    <a:p>
                      <a:pPr algn="ctr"/>
                      <a:r>
                        <a:rPr lang="es-419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Cumplimiento PAA 2023</a:t>
                      </a:r>
                    </a:p>
                    <a:p>
                      <a:pPr algn="ctr"/>
                      <a:r>
                        <a:rPr lang="es-419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(Auditorías e Informes de Ley)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873" y="795626"/>
            <a:ext cx="7215592" cy="466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82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122" y="2614795"/>
            <a:ext cx="7162800" cy="1559640"/>
          </a:xfrm>
        </p:spPr>
        <p:txBody>
          <a:bodyPr>
            <a:normAutofit fontScale="90000"/>
          </a:bodyPr>
          <a:lstStyle/>
          <a:p>
            <a: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  <a:t>DIRECCIÓN ADMINISTRATIVA Y DE TALENTO HUMANO</a:t>
            </a:r>
            <a:endParaRPr lang="es-CO" sz="48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56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3070286"/>
              </p:ext>
            </p:extLst>
          </p:nvPr>
        </p:nvGraphicFramePr>
        <p:xfrm>
          <a:off x="659940" y="1543996"/>
          <a:ext cx="10691446" cy="4698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/>
          <p:cNvSpPr/>
          <p:nvPr/>
        </p:nvSpPr>
        <p:spPr>
          <a:xfrm>
            <a:off x="1891551" y="201269"/>
            <a:ext cx="79785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chemeClr val="accent5">
                    <a:lumMod val="50000"/>
                  </a:schemeClr>
                </a:solidFill>
              </a:rPr>
              <a:t>DIRECCIÓN ADMINISTRATIVA </a:t>
            </a:r>
            <a:br>
              <a:rPr lang="es-ES" sz="36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5">
                    <a:lumMod val="50000"/>
                  </a:schemeClr>
                </a:solidFill>
              </a:rPr>
              <a:t>Y TALENTO HUMANO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271597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954163" y="188259"/>
            <a:ext cx="8723630" cy="10677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smtClean="0">
                <a:solidFill>
                  <a:schemeClr val="accent5">
                    <a:lumMod val="50000"/>
                  </a:schemeClr>
                </a:solidFill>
              </a:rPr>
              <a:t>DIRECCIÓN ADMINISTRATIVA </a:t>
            </a:r>
            <a:br>
              <a:rPr lang="es-ES" sz="3600" b="1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sz="3600" b="1" smtClean="0">
                <a:solidFill>
                  <a:schemeClr val="accent5">
                    <a:lumMod val="50000"/>
                  </a:schemeClr>
                </a:solidFill>
              </a:rPr>
              <a:t>Y TALENTO HUMANO</a:t>
            </a:r>
            <a:endParaRPr lang="es-E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756179"/>
              </p:ext>
            </p:extLst>
          </p:nvPr>
        </p:nvGraphicFramePr>
        <p:xfrm>
          <a:off x="483405" y="1566893"/>
          <a:ext cx="10986868" cy="4994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4907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4"/>
          <p:cNvSpPr/>
          <p:nvPr/>
        </p:nvSpPr>
        <p:spPr>
          <a:xfrm>
            <a:off x="0" y="0"/>
            <a:ext cx="6096000" cy="2512390"/>
          </a:xfrm>
          <a:prstGeom prst="rect">
            <a:avLst/>
          </a:prstGeom>
          <a:solidFill>
            <a:srgbClr val="3C87B4"/>
          </a:solidFill>
        </p:spPr>
      </p:sp>
      <p:grpSp>
        <p:nvGrpSpPr>
          <p:cNvPr id="23" name="Group 2"/>
          <p:cNvGrpSpPr/>
          <p:nvPr/>
        </p:nvGrpSpPr>
        <p:grpSpPr>
          <a:xfrm>
            <a:off x="6096000" y="0"/>
            <a:ext cx="6096000" cy="2512390"/>
            <a:chOff x="0" y="0"/>
            <a:chExt cx="12192000" cy="5024780"/>
          </a:xfrm>
        </p:grpSpPr>
        <p:pic>
          <p:nvPicPr>
            <p:cNvPr id="24" name="Picture 3"/>
            <p:cNvPicPr>
              <a:picLocks noChangeAspect="1"/>
            </p:cNvPicPr>
            <p:nvPr/>
          </p:nvPicPr>
          <p:blipFill>
            <a:blip r:embed="rId2"/>
            <a:srcRect t="19089" b="19089"/>
            <a:stretch>
              <a:fillRect/>
            </a:stretch>
          </p:blipFill>
          <p:spPr>
            <a:xfrm>
              <a:off x="0" y="0"/>
              <a:ext cx="12192000" cy="5024780"/>
            </a:xfrm>
            <a:prstGeom prst="rect">
              <a:avLst/>
            </a:prstGeom>
          </p:spPr>
        </p:pic>
      </p:grpSp>
      <p:grpSp>
        <p:nvGrpSpPr>
          <p:cNvPr id="4" name="Group 5"/>
          <p:cNvGrpSpPr/>
          <p:nvPr/>
        </p:nvGrpSpPr>
        <p:grpSpPr>
          <a:xfrm>
            <a:off x="4139301" y="1536047"/>
            <a:ext cx="3913397" cy="1325129"/>
            <a:chOff x="0" y="0"/>
            <a:chExt cx="7826795" cy="2650257"/>
          </a:xfrm>
        </p:grpSpPr>
        <p:grpSp>
          <p:nvGrpSpPr>
            <p:cNvPr id="5" name="Group 6"/>
            <p:cNvGrpSpPr/>
            <p:nvPr/>
          </p:nvGrpSpPr>
          <p:grpSpPr>
            <a:xfrm>
              <a:off x="0" y="0"/>
              <a:ext cx="7826795" cy="2650257"/>
              <a:chOff x="0" y="0"/>
              <a:chExt cx="4543100" cy="154453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543100" cy="1544539"/>
              </a:xfrm>
              <a:custGeom>
                <a:avLst/>
                <a:gdLst/>
                <a:ahLst/>
                <a:cxnLst/>
                <a:rect l="l" t="t" r="r" b="b"/>
                <a:pathLst>
                  <a:path w="4543100" h="1544539">
                    <a:moveTo>
                      <a:pt x="4418640" y="1544539"/>
                    </a:moveTo>
                    <a:lnTo>
                      <a:pt x="124460" y="1544539"/>
                    </a:lnTo>
                    <a:cubicBezTo>
                      <a:pt x="55880" y="1544539"/>
                      <a:pt x="0" y="1488659"/>
                      <a:pt x="0" y="142007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418640" y="0"/>
                    </a:lnTo>
                    <a:cubicBezTo>
                      <a:pt x="4487220" y="0"/>
                      <a:pt x="4543100" y="55880"/>
                      <a:pt x="4543100" y="124460"/>
                    </a:cubicBezTo>
                    <a:lnTo>
                      <a:pt x="4543100" y="1420079"/>
                    </a:lnTo>
                    <a:cubicBezTo>
                      <a:pt x="4543100" y="1488659"/>
                      <a:pt x="4487220" y="1544539"/>
                      <a:pt x="4418640" y="1544539"/>
                    </a:cubicBezTo>
                    <a:close/>
                  </a:path>
                </a:pathLst>
              </a:custGeom>
              <a:solidFill>
                <a:srgbClr val="EDECED"/>
              </a:solidFill>
            </p:spPr>
          </p:sp>
        </p:grpSp>
        <p:sp>
          <p:nvSpPr>
            <p:cNvPr id="6" name="TextBox 11"/>
            <p:cNvSpPr txBox="1"/>
            <p:nvPr/>
          </p:nvSpPr>
          <p:spPr>
            <a:xfrm>
              <a:off x="773544" y="519238"/>
              <a:ext cx="5870063" cy="277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00"/>
                </a:lnSpc>
              </a:pPr>
              <a:endParaRPr lang="en-US" sz="800" dirty="0">
                <a:solidFill>
                  <a:srgbClr val="000000"/>
                </a:solidFill>
                <a:latin typeface="Clear Sans"/>
              </a:endParaRPr>
            </a:p>
          </p:txBody>
        </p:sp>
      </p:grpSp>
      <p:grpSp>
        <p:nvGrpSpPr>
          <p:cNvPr id="13" name="Group 18"/>
          <p:cNvGrpSpPr/>
          <p:nvPr/>
        </p:nvGrpSpPr>
        <p:grpSpPr>
          <a:xfrm>
            <a:off x="685800" y="529508"/>
            <a:ext cx="5239871" cy="1802160"/>
            <a:chOff x="0" y="-85725"/>
            <a:chExt cx="8913481" cy="3604321"/>
          </a:xfrm>
        </p:grpSpPr>
        <p:sp>
          <p:nvSpPr>
            <p:cNvPr id="14" name="TextBox 19"/>
            <p:cNvSpPr txBox="1"/>
            <p:nvPr/>
          </p:nvSpPr>
          <p:spPr>
            <a:xfrm>
              <a:off x="0" y="2003990"/>
              <a:ext cx="8796684" cy="769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33"/>
                </a:lnSpc>
              </a:pPr>
              <a:r>
                <a:rPr lang="en-US" sz="4400" dirty="0">
                  <a:solidFill>
                    <a:srgbClr val="FFFFFF"/>
                  </a:solidFill>
                  <a:latin typeface="Hammersmith One"/>
                </a:rPr>
                <a:t>d</a:t>
              </a:r>
              <a:r>
                <a:rPr lang="en-US" sz="4400" dirty="0" smtClean="0">
                  <a:solidFill>
                    <a:srgbClr val="FFFFFF"/>
                  </a:solidFill>
                  <a:latin typeface="Hammersmith One"/>
                </a:rPr>
                <a:t>e </a:t>
              </a:r>
              <a:r>
                <a:rPr lang="en-US" sz="4400" dirty="0" err="1" smtClean="0">
                  <a:solidFill>
                    <a:srgbClr val="FFFFFF"/>
                  </a:solidFill>
                  <a:latin typeface="Hammersmith One"/>
                </a:rPr>
                <a:t>Marca</a:t>
              </a:r>
              <a:endParaRPr lang="en-US" sz="4400" dirty="0">
                <a:solidFill>
                  <a:srgbClr val="FFFFFF"/>
                </a:solidFill>
                <a:latin typeface="Hammersmith One"/>
              </a:endParaRPr>
            </a:p>
          </p:txBody>
        </p:sp>
        <p:sp>
          <p:nvSpPr>
            <p:cNvPr id="15" name="TextBox 20"/>
            <p:cNvSpPr txBox="1"/>
            <p:nvPr/>
          </p:nvSpPr>
          <p:spPr>
            <a:xfrm>
              <a:off x="0" y="-85725"/>
              <a:ext cx="8913481" cy="3604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302"/>
                </a:lnSpc>
                <a:spcBef>
                  <a:spcPct val="0"/>
                </a:spcBef>
              </a:pPr>
              <a:r>
                <a:rPr lang="en-US" sz="5616" spc="-112" dirty="0" err="1" smtClean="0">
                  <a:solidFill>
                    <a:srgbClr val="FFFFFF"/>
                  </a:solidFill>
                  <a:latin typeface="Hammersmith One"/>
                </a:rPr>
                <a:t>Posicionamiento</a:t>
              </a:r>
              <a:endParaRPr lang="en-US" sz="5616" spc="-112" dirty="0">
                <a:solidFill>
                  <a:srgbClr val="FFFFFF"/>
                </a:solidFill>
                <a:latin typeface="Hammersmith One"/>
              </a:endParaRPr>
            </a:p>
          </p:txBody>
        </p:sp>
      </p:grpSp>
      <p:sp>
        <p:nvSpPr>
          <p:cNvPr id="16" name="TextBox 21"/>
          <p:cNvSpPr txBox="1"/>
          <p:nvPr/>
        </p:nvSpPr>
        <p:spPr>
          <a:xfrm>
            <a:off x="3029089" y="3775168"/>
            <a:ext cx="1291409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33"/>
              </a:lnSpc>
              <a:spcBef>
                <a:spcPct val="0"/>
              </a:spcBef>
            </a:pPr>
            <a:r>
              <a:rPr lang="en-US" sz="2333" dirty="0" err="1" smtClean="0">
                <a:solidFill>
                  <a:srgbClr val="000000"/>
                </a:solidFill>
                <a:latin typeface="Hammersmith One Bold"/>
              </a:rPr>
              <a:t>Alcance</a:t>
            </a:r>
            <a:endParaRPr lang="en-US" sz="2333" dirty="0">
              <a:solidFill>
                <a:srgbClr val="000000"/>
              </a:solidFill>
              <a:latin typeface="Hammersmith One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2948853" y="5397834"/>
            <a:ext cx="1763532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33"/>
              </a:lnSpc>
              <a:spcBef>
                <a:spcPct val="0"/>
              </a:spcBef>
            </a:pPr>
            <a:r>
              <a:rPr lang="en-US" sz="2333" dirty="0" err="1" smtClean="0">
                <a:solidFill>
                  <a:srgbClr val="000000"/>
                </a:solidFill>
                <a:latin typeface="Hammersmith One Bold"/>
              </a:rPr>
              <a:t>Oportunidad</a:t>
            </a:r>
            <a:endParaRPr lang="en-US" sz="2333" dirty="0">
              <a:solidFill>
                <a:srgbClr val="000000"/>
              </a:solidFill>
              <a:latin typeface="Hammersmith One Bold"/>
            </a:endParaRPr>
          </a:p>
        </p:txBody>
      </p:sp>
      <p:sp>
        <p:nvSpPr>
          <p:cNvPr id="18" name="TextBox 21"/>
          <p:cNvSpPr txBox="1"/>
          <p:nvPr/>
        </p:nvSpPr>
        <p:spPr>
          <a:xfrm>
            <a:off x="5528287" y="4412680"/>
            <a:ext cx="121343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33"/>
              </a:lnSpc>
              <a:spcBef>
                <a:spcPct val="0"/>
              </a:spcBef>
            </a:pPr>
            <a:r>
              <a:rPr lang="en-US" sz="2333" dirty="0" err="1" smtClean="0">
                <a:solidFill>
                  <a:srgbClr val="000000"/>
                </a:solidFill>
                <a:latin typeface="Hammersmith One Bold"/>
              </a:rPr>
              <a:t>Servicio</a:t>
            </a:r>
            <a:endParaRPr lang="en-US" sz="2333" dirty="0">
              <a:solidFill>
                <a:srgbClr val="000000"/>
              </a:solidFill>
              <a:latin typeface="Hammersmith One Bold"/>
            </a:endParaRPr>
          </a:p>
        </p:txBody>
      </p:sp>
      <p:sp>
        <p:nvSpPr>
          <p:cNvPr id="19" name="TextBox 21"/>
          <p:cNvSpPr txBox="1"/>
          <p:nvPr/>
        </p:nvSpPr>
        <p:spPr>
          <a:xfrm>
            <a:off x="7694475" y="3832708"/>
            <a:ext cx="1295996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33"/>
              </a:lnSpc>
              <a:spcBef>
                <a:spcPct val="0"/>
              </a:spcBef>
            </a:pPr>
            <a:r>
              <a:rPr lang="en-US" sz="2333" dirty="0" err="1" smtClean="0">
                <a:solidFill>
                  <a:srgbClr val="000000"/>
                </a:solidFill>
                <a:latin typeface="Hammersmith One Bold"/>
              </a:rPr>
              <a:t>Calidad</a:t>
            </a:r>
            <a:endParaRPr lang="en-US" sz="2333" dirty="0">
              <a:solidFill>
                <a:srgbClr val="000000"/>
              </a:solidFill>
              <a:latin typeface="Hammersmith One Bold"/>
            </a:endParaRPr>
          </a:p>
        </p:txBody>
      </p:sp>
      <p:sp>
        <p:nvSpPr>
          <p:cNvPr id="20" name="TextBox 21"/>
          <p:cNvSpPr txBox="1"/>
          <p:nvPr/>
        </p:nvSpPr>
        <p:spPr>
          <a:xfrm>
            <a:off x="7694475" y="5245792"/>
            <a:ext cx="15681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33"/>
              </a:lnSpc>
              <a:spcBef>
                <a:spcPct val="0"/>
              </a:spcBef>
            </a:pPr>
            <a:r>
              <a:rPr lang="en-US" sz="2333" dirty="0" err="1" smtClean="0">
                <a:solidFill>
                  <a:srgbClr val="000000"/>
                </a:solidFill>
                <a:latin typeface="Hammersmith One Bold"/>
              </a:rPr>
              <a:t>Innovación</a:t>
            </a:r>
            <a:endParaRPr lang="en-US" sz="2333" dirty="0">
              <a:solidFill>
                <a:srgbClr val="000000"/>
              </a:solidFill>
              <a:latin typeface="Hammersmith One Bold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526073" y="1843308"/>
            <a:ext cx="3086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La Agencia Logística enfoca sus esfuerzos para posicionarse en los  grupos de valor a través de los siguientes </a:t>
            </a:r>
            <a:r>
              <a:rPr lang="es-CO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atributos</a:t>
            </a:r>
            <a:endParaRPr lang="es-CO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852" y="5302798"/>
            <a:ext cx="546707" cy="546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0978" y="3553858"/>
            <a:ext cx="858822" cy="858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384" y="3156410"/>
            <a:ext cx="1109834" cy="1109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2026" y="3616704"/>
            <a:ext cx="627195" cy="627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4039" y="5113312"/>
            <a:ext cx="792700" cy="79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4320498" y="6603923"/>
            <a:ext cx="21236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  <a:endParaRPr lang="es-CO" sz="1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224" y="176066"/>
            <a:ext cx="1161836" cy="70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6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AC4100EA-5615-E4FE-00EC-CC4D940C4502}"/>
              </a:ext>
            </a:extLst>
          </p:cNvPr>
          <p:cNvSpPr txBox="1"/>
          <p:nvPr/>
        </p:nvSpPr>
        <p:spPr>
          <a:xfrm>
            <a:off x="2118732" y="345233"/>
            <a:ext cx="8196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SEGURIDAD Y SALUD EN EL TRABAJO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580318CC-7252-B425-9FCE-998D497B1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01" y="990488"/>
            <a:ext cx="5539704" cy="496929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7"/>
          <a:stretch/>
        </p:blipFill>
        <p:spPr>
          <a:xfrm>
            <a:off x="9118594" y="1074896"/>
            <a:ext cx="2852025" cy="2314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7927" y="3758890"/>
            <a:ext cx="2841009" cy="2130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41"/>
          <a:stretch/>
        </p:blipFill>
        <p:spPr>
          <a:xfrm>
            <a:off x="8861331" y="3818965"/>
            <a:ext cx="3109288" cy="1771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075" y="1218382"/>
            <a:ext cx="3041984" cy="2027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718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049689" y="542861"/>
            <a:ext cx="7686100" cy="460375"/>
          </a:xfrm>
        </p:spPr>
        <p:txBody>
          <a:bodyPr/>
          <a:lstStyle/>
          <a:p>
            <a:pPr algn="ctr"/>
            <a:r>
              <a:rPr lang="es-CO" sz="2400" b="1" dirty="0">
                <a:solidFill>
                  <a:schemeClr val="accent5">
                    <a:lumMod val="50000"/>
                  </a:schemeClr>
                </a:solidFill>
              </a:rPr>
              <a:t>SISTEMA DE GESTIÓN AMBIENTAL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758635343"/>
              </p:ext>
            </p:extLst>
          </p:nvPr>
        </p:nvGraphicFramePr>
        <p:xfrm>
          <a:off x="322229" y="1424104"/>
          <a:ext cx="6660107" cy="4723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952" y="1041164"/>
            <a:ext cx="1620765" cy="2273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669556" y="3099558"/>
            <a:ext cx="37916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Premiación Secretaría Distrital de Ambiente por implementación sistema aprovechamiento agua lluvia”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042" y="3785688"/>
            <a:ext cx="1732406" cy="214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924" y="3776984"/>
            <a:ext cx="3746865" cy="2497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03" y="1059243"/>
            <a:ext cx="3010370" cy="200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512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114" y="3317160"/>
            <a:ext cx="7162800" cy="1559640"/>
          </a:xfrm>
        </p:spPr>
        <p:txBody>
          <a:bodyPr>
            <a:normAutofit fontScale="90000"/>
          </a:bodyPr>
          <a:lstStyle/>
          <a:p>
            <a: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  <a:t>SUBDIRECCIÓN </a:t>
            </a:r>
            <a:r>
              <a:rPr lang="es-CO" sz="4800" b="1" dirty="0">
                <a:solidFill>
                  <a:schemeClr val="bg1"/>
                </a:solidFill>
                <a:latin typeface="Helvetica" pitchFamily="2" charset="0"/>
              </a:rPr>
              <a:t>GENERAL DE OPERACIÓN LOGISTICA</a:t>
            </a:r>
            <a:br>
              <a:rPr lang="es-CO" sz="4800" b="1" dirty="0">
                <a:solidFill>
                  <a:schemeClr val="bg1"/>
                </a:solidFill>
                <a:latin typeface="Helvetica" pitchFamily="2" charset="0"/>
              </a:rPr>
            </a:br>
            <a:endParaRPr lang="es-CO" sz="48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35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/>
        </p:nvSpPr>
        <p:spPr>
          <a:xfrm>
            <a:off x="6462735" y="4586068"/>
            <a:ext cx="2160760" cy="179961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/>
          <p:cNvSpPr/>
          <p:nvPr/>
        </p:nvSpPr>
        <p:spPr>
          <a:xfrm>
            <a:off x="6470521" y="2448662"/>
            <a:ext cx="2198181" cy="191986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349FE604-2D00-FD3B-2EBF-D1D4647671B8}"/>
              </a:ext>
            </a:extLst>
          </p:cNvPr>
          <p:cNvSpPr txBox="1"/>
          <p:nvPr/>
        </p:nvSpPr>
        <p:spPr>
          <a:xfrm>
            <a:off x="9055862" y="864984"/>
            <a:ext cx="28341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CAD´S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="" xmlns:a16="http://schemas.microsoft.com/office/drawing/2014/main" id="{11442BCE-88AF-F1F5-09B8-926BDCC90F8E}"/>
              </a:ext>
            </a:extLst>
          </p:cNvPr>
          <p:cNvGrpSpPr/>
          <p:nvPr/>
        </p:nvGrpSpPr>
        <p:grpSpPr>
          <a:xfrm>
            <a:off x="8755962" y="2875261"/>
            <a:ext cx="3232944" cy="1205228"/>
            <a:chOff x="7875682" y="1845236"/>
            <a:chExt cx="3232944" cy="3123606"/>
          </a:xfrm>
        </p:grpSpPr>
        <p:sp>
          <p:nvSpPr>
            <p:cNvPr id="12" name="Rectángulo 11">
              <a:extLst>
                <a:ext uri="{FF2B5EF4-FFF2-40B4-BE49-F238E27FC236}">
                  <a16:creationId xmlns="" xmlns:a16="http://schemas.microsoft.com/office/drawing/2014/main" id="{CAB09DDD-C9CD-2974-1D30-FD91A48B1111}"/>
                </a:ext>
              </a:extLst>
            </p:cNvPr>
            <p:cNvSpPr/>
            <p:nvPr/>
          </p:nvSpPr>
          <p:spPr>
            <a:xfrm>
              <a:off x="7875682" y="3105526"/>
              <a:ext cx="3146069" cy="186331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CuadroTexto 12">
              <a:extLst>
                <a:ext uri="{FF2B5EF4-FFF2-40B4-BE49-F238E27FC236}">
                  <a16:creationId xmlns="" xmlns:a16="http://schemas.microsoft.com/office/drawing/2014/main" id="{5A9A94DC-1BC6-3736-64E3-D76386671F30}"/>
                </a:ext>
              </a:extLst>
            </p:cNvPr>
            <p:cNvSpPr txBox="1"/>
            <p:nvPr/>
          </p:nvSpPr>
          <p:spPr>
            <a:xfrm>
              <a:off x="7962557" y="1845236"/>
              <a:ext cx="3146069" cy="18633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830" tIns="0" rIns="163830" bIns="0" numCol="1" spcCol="1270" anchor="ctr" anchorCtr="0">
              <a:noAutofit/>
            </a:bodyPr>
            <a:lstStyle/>
            <a:p>
              <a:pPr marL="0" lvl="0" indent="0" algn="l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3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CATERING</a:t>
              </a:r>
              <a:endParaRPr lang="es-CO" sz="40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="" xmlns:a16="http://schemas.microsoft.com/office/drawing/2014/main" id="{29486CAE-93EA-78FB-EE11-677068CE3357}"/>
              </a:ext>
            </a:extLst>
          </p:cNvPr>
          <p:cNvSpPr txBox="1"/>
          <p:nvPr/>
        </p:nvSpPr>
        <p:spPr>
          <a:xfrm>
            <a:off x="8743930" y="5153211"/>
            <a:ext cx="6094140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3600" b="1" kern="1200" dirty="0"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</a:p>
        </p:txBody>
      </p:sp>
      <p:sp>
        <p:nvSpPr>
          <p:cNvPr id="22" name="Rectángulo redondeado 21"/>
          <p:cNvSpPr/>
          <p:nvPr/>
        </p:nvSpPr>
        <p:spPr>
          <a:xfrm>
            <a:off x="6714720" y="307013"/>
            <a:ext cx="2029210" cy="1823828"/>
          </a:xfrm>
          <a:prstGeom prst="round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perspectiveFront"/>
            <a:lightRig rig="threePt" dir="t"/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75" y="1734185"/>
            <a:ext cx="4855220" cy="3089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" r="14808"/>
          <a:stretch/>
        </p:blipFill>
        <p:spPr>
          <a:xfrm>
            <a:off x="6617009" y="2579065"/>
            <a:ext cx="1908013" cy="1729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0"/>
          <a:stretch/>
        </p:blipFill>
        <p:spPr>
          <a:xfrm>
            <a:off x="6602941" y="4711932"/>
            <a:ext cx="1908013" cy="1561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6448880" y="307013"/>
            <a:ext cx="2174615" cy="178364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9"/>
          <a:stretch/>
        </p:blipFill>
        <p:spPr>
          <a:xfrm>
            <a:off x="6602941" y="478230"/>
            <a:ext cx="1908013" cy="1492111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</p:spTree>
    <p:extLst>
      <p:ext uri="{BB962C8B-B14F-4D97-AF65-F5344CB8AC3E}">
        <p14:creationId xmlns:p14="http://schemas.microsoft.com/office/powerpoint/2010/main" val="7964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6AF5E7BA-C5F1-4406-9EDD-ABE8376389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71"/>
          <a:stretch/>
        </p:blipFill>
        <p:spPr>
          <a:xfrm>
            <a:off x="1327435" y="910004"/>
            <a:ext cx="4103378" cy="50379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33092E2D-829F-2A72-F0BA-021FE7BD44AC}"/>
              </a:ext>
            </a:extLst>
          </p:cNvPr>
          <p:cNvSpPr txBox="1"/>
          <p:nvPr/>
        </p:nvSpPr>
        <p:spPr>
          <a:xfrm rot="16200000">
            <a:off x="-1150567" y="2652348"/>
            <a:ext cx="4103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Operación 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32 Departamentos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="" xmlns:a16="http://schemas.microsoft.com/office/drawing/2014/main" id="{9AFF386E-3884-D99A-1986-D79C5C6F499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767893" y="896998"/>
          <a:ext cx="2261754" cy="681830"/>
        </p:xfrm>
        <a:graphic>
          <a:graphicData uri="http://schemas.openxmlformats.org/drawingml/2006/table">
            <a:tbl>
              <a:tblPr firstRow="1" bandRow="1"/>
              <a:tblGrid>
                <a:gridCol w="22617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396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ESTANCIA</a:t>
                      </a:r>
                    </a:p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29344974"/>
                  </a:ext>
                </a:extLst>
              </a:tr>
              <a:tr h="2455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  $ 16.691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4" descr="CAD´S (Centros de Abastecimiento y Distribución)">
            <a:extLst>
              <a:ext uri="{FF2B5EF4-FFF2-40B4-BE49-F238E27FC236}">
                <a16:creationId xmlns="" xmlns:a16="http://schemas.microsoft.com/office/drawing/2014/main" id="{AE0D4D2B-85C7-29B3-1F40-AB19D62E7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462" y="1805677"/>
            <a:ext cx="1314837" cy="131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echa: a la derecha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A04D2FD7-8DE6-650F-C1A9-9692FC7E1EA0}"/>
              </a:ext>
            </a:extLst>
          </p:cNvPr>
          <p:cNvSpPr/>
          <p:nvPr/>
        </p:nvSpPr>
        <p:spPr>
          <a:xfrm>
            <a:off x="6984150" y="2227414"/>
            <a:ext cx="1567486" cy="609600"/>
          </a:xfrm>
          <a:prstGeom prst="rightArrow">
            <a:avLst/>
          </a:prstGeom>
          <a:solidFill>
            <a:schemeClr val="accent1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CAD´S</a:t>
            </a:r>
          </a:p>
        </p:txBody>
      </p:sp>
      <p:graphicFrame>
        <p:nvGraphicFramePr>
          <p:cNvPr id="9" name="11 Tabla">
            <a:extLst>
              <a:ext uri="{FF2B5EF4-FFF2-40B4-BE49-F238E27FC236}">
                <a16:creationId xmlns="" xmlns:a16="http://schemas.microsoft.com/office/drawing/2014/main" id="{38F0FC60-AFCE-489E-D452-C3781AA34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805004"/>
              </p:ext>
            </p:extLst>
          </p:nvPr>
        </p:nvGraphicFramePr>
        <p:xfrm>
          <a:off x="8537484" y="2227414"/>
          <a:ext cx="3352927" cy="609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876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52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ABASTECIMIENTO 2023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815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Vigencia 2023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Helvetica" panose="020B0504020202030204" pitchFamily="34" charset="0"/>
                        </a:rPr>
                        <a:t>1.232.796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95090881"/>
                  </a:ext>
                </a:extLst>
              </a:tr>
            </a:tbl>
          </a:graphicData>
        </a:graphic>
      </p:graphicFrame>
      <p:pic>
        <p:nvPicPr>
          <p:cNvPr id="10" name="Picture 16" descr="Comedores Aglo">
            <a:extLst>
              <a:ext uri="{FF2B5EF4-FFF2-40B4-BE49-F238E27FC236}">
                <a16:creationId xmlns="" xmlns:a16="http://schemas.microsoft.com/office/drawing/2014/main" id="{32CA1E78-F291-B1AC-C58E-2F2DA9ECB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463" y="3490030"/>
            <a:ext cx="1314836" cy="131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echa: a la derecha 10">
            <a:hlinkClick r:id="rId6" action="ppaction://hlinksldjump"/>
            <a:extLst>
              <a:ext uri="{FF2B5EF4-FFF2-40B4-BE49-F238E27FC236}">
                <a16:creationId xmlns="" xmlns:a16="http://schemas.microsoft.com/office/drawing/2014/main" id="{8E92E623-AA53-DF2E-6C5B-B32D132AD86B}"/>
              </a:ext>
            </a:extLst>
          </p:cNvPr>
          <p:cNvSpPr/>
          <p:nvPr/>
        </p:nvSpPr>
        <p:spPr>
          <a:xfrm>
            <a:off x="6998299" y="3842648"/>
            <a:ext cx="1567486" cy="609600"/>
          </a:xfrm>
          <a:prstGeom prst="rightArrow">
            <a:avLst/>
          </a:prstGeom>
          <a:solidFill>
            <a:schemeClr val="accent1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CATERING</a:t>
            </a:r>
          </a:p>
        </p:txBody>
      </p:sp>
      <p:graphicFrame>
        <p:nvGraphicFramePr>
          <p:cNvPr id="12" name="11 Tabla">
            <a:extLst>
              <a:ext uri="{FF2B5EF4-FFF2-40B4-BE49-F238E27FC236}">
                <a16:creationId xmlns="" xmlns:a16="http://schemas.microsoft.com/office/drawing/2014/main" id="{E96F82E1-1055-066C-14E7-714FA476D44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537483" y="3842648"/>
          <a:ext cx="3352927" cy="609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876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52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ESTANCIAS</a:t>
                      </a:r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SUMINISTRADAS 2023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815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Vigencia 2023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</a:rPr>
                        <a:t>13.219.095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95090881"/>
                  </a:ext>
                </a:extLst>
              </a:tr>
            </a:tbl>
          </a:graphicData>
        </a:graphic>
      </p:graphicFrame>
      <p:graphicFrame>
        <p:nvGraphicFramePr>
          <p:cNvPr id="13" name="11 Tabla">
            <a:extLst>
              <a:ext uri="{FF2B5EF4-FFF2-40B4-BE49-F238E27FC236}">
                <a16:creationId xmlns="" xmlns:a16="http://schemas.microsoft.com/office/drawing/2014/main" id="{442DBE15-4978-ADE1-51AF-D44A5DD21A6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240966" y="5073295"/>
          <a:ext cx="5375235" cy="609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403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4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ABASTECIMIENTOS 2023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815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Promedio Mensual Hombres Abastecidos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139. 745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44895992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CE61EEE8-71B1-E24F-CF68-7682A143D9E2}"/>
              </a:ext>
            </a:extLst>
          </p:cNvPr>
          <p:cNvSpPr txBox="1"/>
          <p:nvPr/>
        </p:nvSpPr>
        <p:spPr>
          <a:xfrm>
            <a:off x="1920798" y="163036"/>
            <a:ext cx="8416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CO" dirty="0">
                <a:solidFill>
                  <a:schemeClr val="accent1"/>
                </a:solidFill>
                <a:latin typeface="Arial Black" panose="020B0A04020102020204" pitchFamily="34" charset="0"/>
              </a:rPr>
              <a:t>Red Logística Vigencia 2023 Agencia Logística de las Fuerzas Militares</a:t>
            </a:r>
            <a:endParaRPr lang="es-MX" kern="0" spc="-15" dirty="0">
              <a:solidFill>
                <a:schemeClr val="accent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</p:spTree>
    <p:extLst>
      <p:ext uri="{BB962C8B-B14F-4D97-AF65-F5344CB8AC3E}">
        <p14:creationId xmlns:p14="http://schemas.microsoft.com/office/powerpoint/2010/main" val="13513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6EC1ACB7-EA79-4B72-B697-F08111B146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71"/>
          <a:stretch/>
        </p:blipFill>
        <p:spPr>
          <a:xfrm>
            <a:off x="1125803" y="1308113"/>
            <a:ext cx="4195729" cy="483665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aphicFrame>
        <p:nvGraphicFramePr>
          <p:cNvPr id="7" name="11 Tabla">
            <a:extLst>
              <a:ext uri="{FF2B5EF4-FFF2-40B4-BE49-F238E27FC236}">
                <a16:creationId xmlns="" xmlns:a16="http://schemas.microsoft.com/office/drawing/2014/main" id="{3AA3C6A8-D720-D50E-94C9-30EE17753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348235"/>
              </p:ext>
            </p:extLst>
          </p:nvPr>
        </p:nvGraphicFramePr>
        <p:xfrm>
          <a:off x="6870469" y="1384913"/>
          <a:ext cx="3352927" cy="914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876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52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ABASTECIMIENTO 2023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815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Vigencia 2023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Helvetica" panose="020B0504020202030204" pitchFamily="34" charset="0"/>
                        </a:rPr>
                        <a:t>1.232.796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95090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Promedio Mes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102.733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7455814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AFA61FCB-BF00-818F-555B-40479E91F293}"/>
              </a:ext>
            </a:extLst>
          </p:cNvPr>
          <p:cNvSpPr txBox="1"/>
          <p:nvPr/>
        </p:nvSpPr>
        <p:spPr>
          <a:xfrm>
            <a:off x="2141034" y="446049"/>
            <a:ext cx="8503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kern="0" dirty="0">
                <a:solidFill>
                  <a:schemeClr val="accent1"/>
                </a:solidFill>
                <a:latin typeface="Arial Black" panose="020B0A04020102020204" pitchFamily="34" charset="0"/>
              </a:rPr>
              <a:t>CAD`S  Centros de Almacenamiento y Distribución ALFM – Diciembre 2023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="" xmlns:a16="http://schemas.microsoft.com/office/drawing/2014/main" id="{EB5C5728-4FBD-DAE6-2FE0-F81DA02A662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49069" y="2461066"/>
          <a:ext cx="4195729" cy="3552926"/>
        </p:xfrm>
        <a:graphic>
          <a:graphicData uri="http://schemas.openxmlformats.org/drawingml/2006/table">
            <a:tbl>
              <a:tblPr/>
              <a:tblGrid>
                <a:gridCol w="6936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60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17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992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REGIONAL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CAD’S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AMAZONIA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ANTIOQUIA CHOCO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CARIBE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CENTRO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LLANOS ORIENTALES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NORORIENTE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PACIFICO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SUROCCIDENTE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11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TOLIMA  GRANDE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065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6" name="11 Tabla">
            <a:extLst>
              <a:ext uri="{FF2B5EF4-FFF2-40B4-BE49-F238E27FC236}">
                <a16:creationId xmlns="" xmlns:a16="http://schemas.microsoft.com/office/drawing/2014/main" id="{ED5E5799-F789-E643-3409-5C0190F9712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37464" y="6131590"/>
          <a:ext cx="5207334" cy="396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443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37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Capacidad Almacenamiento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12.217</a:t>
                      </a:r>
                      <a:r>
                        <a:rPr lang="es-CO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Toneladas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</p:spTree>
    <p:extLst>
      <p:ext uri="{BB962C8B-B14F-4D97-AF65-F5344CB8AC3E}">
        <p14:creationId xmlns:p14="http://schemas.microsoft.com/office/powerpoint/2010/main" val="138868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ACA58402-FD85-314C-E5FB-7BB488D2B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71"/>
          <a:stretch/>
        </p:blipFill>
        <p:spPr>
          <a:xfrm>
            <a:off x="1201301" y="1343817"/>
            <a:ext cx="4195729" cy="491730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aphicFrame>
        <p:nvGraphicFramePr>
          <p:cNvPr id="7" name="11 Tabla">
            <a:extLst>
              <a:ext uri="{FF2B5EF4-FFF2-40B4-BE49-F238E27FC236}">
                <a16:creationId xmlns="" xmlns:a16="http://schemas.microsoft.com/office/drawing/2014/main" id="{74DC0099-C18B-F557-6A8E-C4C5847D813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35577" y="972598"/>
          <a:ext cx="3352927" cy="1219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876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52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ESTANCIAS</a:t>
                      </a:r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SUMINISTRADAS 2023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815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Vigencia 2023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</a:rPr>
                        <a:t>13.219.095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95090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Promedio Mes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1.101.591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7455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Promedio Día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37.012 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68852584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="" xmlns:a16="http://schemas.microsoft.com/office/drawing/2014/main" id="{126B261E-01DD-351F-5F88-98E6716D805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672206" y="2354373"/>
          <a:ext cx="5050869" cy="3774870"/>
        </p:xfrm>
        <a:graphic>
          <a:graphicData uri="http://schemas.openxmlformats.org/drawingml/2006/table">
            <a:tbl>
              <a:tblPr/>
              <a:tblGrid>
                <a:gridCol w="18593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1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11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311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801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066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REGIONAL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EJC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ARC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FAC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COMEDORES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AMAZONIA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ANTIOQUIA CHOCO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CARIBE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CENTRO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LLANOS ORIENTALES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NORORIENTE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NORTE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PACIFICO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SUROCCIDENTE 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6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TOLIMA  GRANDE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51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ADMINISTRADOS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A256C179-9099-595A-7BF3-0BC42617BB75}"/>
              </a:ext>
            </a:extLst>
          </p:cNvPr>
          <p:cNvSpPr txBox="1"/>
          <p:nvPr/>
        </p:nvSpPr>
        <p:spPr>
          <a:xfrm>
            <a:off x="1909646" y="318030"/>
            <a:ext cx="83472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kern="0" dirty="0">
                <a:solidFill>
                  <a:schemeClr val="accent1"/>
                </a:solidFill>
                <a:latin typeface="Arial Black" panose="020B0A04020102020204" pitchFamily="34" charset="0"/>
              </a:rPr>
              <a:t>Comedores de tropa administrados por ALFM – Diciembre 2023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</p:spTree>
    <p:extLst>
      <p:ext uri="{BB962C8B-B14F-4D97-AF65-F5344CB8AC3E}">
        <p14:creationId xmlns:p14="http://schemas.microsoft.com/office/powerpoint/2010/main" val="173117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www.---------------.gov.co</a:t>
            </a:r>
          </a:p>
        </p:txBody>
      </p:sp>
      <p:sp>
        <p:nvSpPr>
          <p:cNvPr id="2" name="object 14">
            <a:extLst>
              <a:ext uri="{FF2B5EF4-FFF2-40B4-BE49-F238E27FC236}">
                <a16:creationId xmlns="" xmlns:a16="http://schemas.microsoft.com/office/drawing/2014/main" id="{257F78B4-1833-9870-DCCF-9C69582EC40B}"/>
              </a:ext>
            </a:extLst>
          </p:cNvPr>
          <p:cNvSpPr txBox="1"/>
          <p:nvPr/>
        </p:nvSpPr>
        <p:spPr>
          <a:xfrm>
            <a:off x="2177455" y="297578"/>
            <a:ext cx="8476366" cy="343043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0" i="0" u="none" strike="noStrike" kern="1200" cap="none" spc="-5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CAPACIDADES PLANTAS DE LA DIRECCIÓN DE PRODUCCIÓN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983363FA-A9FE-85E4-51F5-565C64BD11FB}"/>
              </a:ext>
            </a:extLst>
          </p:cNvPr>
          <p:cNvSpPr txBox="1"/>
          <p:nvPr/>
        </p:nvSpPr>
        <p:spPr>
          <a:xfrm>
            <a:off x="1663946" y="2830046"/>
            <a:ext cx="147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CATERING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20B09D6-787F-ACC9-C153-B0F8071BDF74}"/>
              </a:ext>
            </a:extLst>
          </p:cNvPr>
          <p:cNvSpPr txBox="1"/>
          <p:nvPr/>
        </p:nvSpPr>
        <p:spPr>
          <a:xfrm>
            <a:off x="8670034" y="2830046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METROLOGÍA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943AEB41-C2F6-04F1-1BB6-3667412915D6}"/>
              </a:ext>
            </a:extLst>
          </p:cNvPr>
          <p:cNvSpPr txBox="1"/>
          <p:nvPr/>
        </p:nvSpPr>
        <p:spPr>
          <a:xfrm>
            <a:off x="653297" y="3189313"/>
            <a:ext cx="33714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Suministrar estancias de alimentación en la modalidad de comida caliente, en los Comedores administrados, en cumplimiento a los contratos interadministrativos, según el valor de la Partida de Alimentación, aplicando las Buenas Prácticas de Manufactura y Normas Sanitarias Vigentes.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A768574A-5415-E36F-78E9-3F3BFE0F5565}"/>
              </a:ext>
            </a:extLst>
          </p:cNvPr>
          <p:cNvSpPr txBox="1"/>
          <p:nvPr/>
        </p:nvSpPr>
        <p:spPr>
          <a:xfrm>
            <a:off x="4344833" y="3209320"/>
            <a:ext cx="33714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Almacenar víveres de forma adecuada, garantizando el continuo abastecimiento a las unidades militares y a otras entidades públicas, en cumplimiento de los contratos interadministrativos y convenios, aplicando las Buenas Prácticas de Almacenamiento (BPA), Buenas Prácticas de Manufactura (BPM) y las Normas Sanitarias vigentes. 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08F5CCD9-ED4C-BFEB-026B-F1C276D8C39B}"/>
              </a:ext>
            </a:extLst>
          </p:cNvPr>
          <p:cNvSpPr txBox="1"/>
          <p:nvPr/>
        </p:nvSpPr>
        <p:spPr>
          <a:xfrm>
            <a:off x="7936829" y="3268829"/>
            <a:ext cx="3371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Verificar que se cumpla con el aseguramiento metrológico a nivel nacional de los equipos que intervienen en la Operación Logística.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55" name="Google Shape;255;p19"/>
          <p:cNvGrpSpPr/>
          <p:nvPr/>
        </p:nvGrpSpPr>
        <p:grpSpPr>
          <a:xfrm>
            <a:off x="2100111" y="2757933"/>
            <a:ext cx="8368446" cy="1339804"/>
            <a:chOff x="3433276" y="2330669"/>
            <a:chExt cx="6276334" cy="1004853"/>
          </a:xfrm>
        </p:grpSpPr>
        <p:sp>
          <p:nvSpPr>
            <p:cNvPr id="256" name="Google Shape;256;p19"/>
            <p:cNvSpPr/>
            <p:nvPr/>
          </p:nvSpPr>
          <p:spPr>
            <a:xfrm rot="-5400000">
              <a:off x="4121626" y="1720926"/>
              <a:ext cx="847200" cy="222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4132632" y="2639834"/>
              <a:ext cx="1948800" cy="385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833" tIns="121900" rIns="121900" bIns="121900" anchor="ctr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" sz="2267" dirty="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Panificadora</a:t>
              </a:r>
              <a:endParaRPr sz="2400" dirty="0">
                <a:solidFill>
                  <a:schemeClr val="accent2"/>
                </a:solidFill>
              </a:endParaRPr>
            </a:p>
          </p:txBody>
        </p:sp>
        <p:sp>
          <p:nvSpPr>
            <p:cNvPr id="258" name="Google Shape;258;p19"/>
            <p:cNvSpPr txBox="1"/>
            <p:nvPr/>
          </p:nvSpPr>
          <p:spPr>
            <a:xfrm>
              <a:off x="6147726" y="2330669"/>
              <a:ext cx="3561884" cy="10048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s-CO" sz="1600" b="1" i="1" dirty="0">
                  <a:latin typeface="Roboto"/>
                  <a:ea typeface="Roboto"/>
                  <a:cs typeface="Roboto"/>
                  <a:sym typeface="Roboto"/>
                </a:rPr>
                <a:t>Productos de panadería y pastelería</a:t>
              </a:r>
            </a:p>
            <a:p>
              <a:pPr algn="just"/>
              <a:r>
                <a:rPr lang="es-CO" sz="1600" dirty="0">
                  <a:solidFill>
                    <a:prstClr val="black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Roboto"/>
                </a:rPr>
                <a:t>Capacidad: 8.000 unidades diarias aprox.</a:t>
              </a:r>
            </a:p>
            <a:p>
              <a:pPr algn="just"/>
              <a:r>
                <a:rPr lang="es-CO" sz="1600" dirty="0">
                  <a:solidFill>
                    <a:prstClr val="black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Roboto"/>
                </a:rPr>
                <a:t>Vigencia 2023: 2.705.236 unidades trasladadas por valor de $1.360.663.940 </a:t>
              </a:r>
            </a:p>
          </p:txBody>
        </p:sp>
      </p:grpSp>
      <p:grpSp>
        <p:nvGrpSpPr>
          <p:cNvPr id="259" name="Google Shape;259;p19"/>
          <p:cNvGrpSpPr/>
          <p:nvPr/>
        </p:nvGrpSpPr>
        <p:grpSpPr>
          <a:xfrm>
            <a:off x="2100111" y="4097738"/>
            <a:ext cx="8368445" cy="1695104"/>
            <a:chOff x="3433276" y="3335524"/>
            <a:chExt cx="6276334" cy="1271328"/>
          </a:xfrm>
        </p:grpSpPr>
        <p:sp>
          <p:nvSpPr>
            <p:cNvPr id="260" name="Google Shape;260;p19"/>
            <p:cNvSpPr/>
            <p:nvPr/>
          </p:nvSpPr>
          <p:spPr>
            <a:xfrm rot="-5400000">
              <a:off x="4121626" y="2857288"/>
              <a:ext cx="847200" cy="222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4132632" y="3776196"/>
              <a:ext cx="1948800" cy="385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108000" rIns="0" bIns="121900" anchor="ctr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" sz="2100" dirty="0">
                  <a:solidFill>
                    <a:schemeClr val="accent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Ensamble Raciones</a:t>
              </a:r>
              <a:endParaRPr sz="2100" dirty="0">
                <a:solidFill>
                  <a:schemeClr val="accent3"/>
                </a:solidFill>
              </a:endParaRPr>
            </a:p>
          </p:txBody>
        </p:sp>
        <p:sp>
          <p:nvSpPr>
            <p:cNvPr id="262" name="Google Shape;262;p19"/>
            <p:cNvSpPr txBox="1"/>
            <p:nvPr/>
          </p:nvSpPr>
          <p:spPr>
            <a:xfrm>
              <a:off x="6147726" y="3335524"/>
              <a:ext cx="3561884" cy="1271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s-CO" sz="1600" b="1" i="1" dirty="0">
                  <a:latin typeface="Roboto"/>
                  <a:ea typeface="Roboto"/>
                  <a:cs typeface="Roboto"/>
                  <a:sym typeface="Roboto"/>
                </a:rPr>
                <a:t>Raciones de Campaña y Alimentaria</a:t>
              </a:r>
              <a:endParaRPr lang="en" sz="1600" dirty="0">
                <a:latin typeface="Roboto"/>
                <a:ea typeface="Roboto"/>
                <a:cs typeface="Roboto"/>
                <a:sym typeface="Roboto"/>
              </a:endParaRPr>
            </a:p>
            <a:p>
              <a:r>
                <a:rPr lang="en" sz="1600" dirty="0">
                  <a:latin typeface="Roboto"/>
                  <a:ea typeface="Roboto"/>
                  <a:cs typeface="Roboto"/>
                  <a:sym typeface="Roboto"/>
                </a:rPr>
                <a:t>Capacidad: </a:t>
              </a:r>
              <a:r>
                <a:rPr lang="es-CO" sz="1600" dirty="0">
                  <a:latin typeface="Roboto"/>
                  <a:ea typeface="Roboto"/>
                  <a:cs typeface="Roboto"/>
                  <a:sym typeface="Roboto"/>
                </a:rPr>
                <a:t>8.000 unidades diarias Vigencia 2023: 31.309 Raciones de Campaña NTMD-0065-A7 – Cumpliendo el Contrato Interadministrativo No. PN-DIRAF-06-5-10145-23-ALFM-PONAL suscrito con la Policía Nacional</a:t>
              </a:r>
            </a:p>
          </p:txBody>
        </p:sp>
      </p:grpSp>
      <p:grpSp>
        <p:nvGrpSpPr>
          <p:cNvPr id="263" name="Google Shape;263;p19"/>
          <p:cNvGrpSpPr/>
          <p:nvPr/>
        </p:nvGrpSpPr>
        <p:grpSpPr>
          <a:xfrm>
            <a:off x="2100111" y="1347591"/>
            <a:ext cx="8368446" cy="1129601"/>
            <a:chOff x="3433276" y="1272914"/>
            <a:chExt cx="6276334" cy="847201"/>
          </a:xfrm>
        </p:grpSpPr>
        <p:sp>
          <p:nvSpPr>
            <p:cNvPr id="264" name="Google Shape;264;p19"/>
            <p:cNvSpPr/>
            <p:nvPr/>
          </p:nvSpPr>
          <p:spPr>
            <a:xfrm rot="-5400000">
              <a:off x="4121626" y="584565"/>
              <a:ext cx="847200" cy="222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265;p19"/>
            <p:cNvSpPr/>
            <p:nvPr/>
          </p:nvSpPr>
          <p:spPr>
            <a:xfrm>
              <a:off x="4132632" y="1503330"/>
              <a:ext cx="1948800" cy="385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8000" tIns="121900" rIns="121900" bIns="121900" anchor="ctr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" sz="2150" dirty="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Procesadora Café</a:t>
              </a:r>
              <a:endParaRPr sz="2150" dirty="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" name="Google Shape;266;p19"/>
            <p:cNvSpPr txBox="1"/>
            <p:nvPr/>
          </p:nvSpPr>
          <p:spPr>
            <a:xfrm>
              <a:off x="6147726" y="1272914"/>
              <a:ext cx="3561884" cy="83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s-CO" sz="1600" b="1" i="1" dirty="0">
                  <a:latin typeface="Roboto"/>
                  <a:ea typeface="Roboto"/>
                  <a:cs typeface="Roboto"/>
                  <a:sym typeface="Roboto"/>
                </a:rPr>
                <a:t>Café marca AGLO tostado y molido</a:t>
              </a:r>
            </a:p>
            <a:p>
              <a:pPr algn="just"/>
              <a:r>
                <a:rPr lang="es-CO" sz="1600" dirty="0">
                  <a:latin typeface="Roboto"/>
                  <a:ea typeface="Roboto"/>
                  <a:cs typeface="Roboto"/>
                  <a:sym typeface="Roboto"/>
                </a:rPr>
                <a:t>Capacidad: 3.400 libras diarias </a:t>
              </a:r>
            </a:p>
            <a:p>
              <a:pPr algn="just"/>
              <a:r>
                <a:rPr lang="es-CO" sz="1600" dirty="0">
                  <a:latin typeface="Roboto"/>
                  <a:ea typeface="Roboto"/>
                  <a:cs typeface="Roboto"/>
                  <a:sym typeface="Roboto"/>
                </a:rPr>
                <a:t>Vigencia 2023: </a:t>
              </a:r>
              <a:r>
                <a:rPr kumimoji="0" lang="es-CO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2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396.129 libras trasladadas por valor de $6.575.303.834</a:t>
              </a:r>
              <a:endParaRPr lang="es-CO" sz="16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7" name="Google Shape;267;p19"/>
          <p:cNvGrpSpPr/>
          <p:nvPr/>
        </p:nvGrpSpPr>
        <p:grpSpPr>
          <a:xfrm>
            <a:off x="2396563" y="1686227"/>
            <a:ext cx="452337" cy="452337"/>
            <a:chOff x="3271200" y="1435075"/>
            <a:chExt cx="481825" cy="481825"/>
          </a:xfrm>
        </p:grpSpPr>
        <p:sp>
          <p:nvSpPr>
            <p:cNvPr id="268" name="Google Shape;268;p19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269" name="Google Shape;269;p19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270" name="Google Shape;270;p19"/>
          <p:cNvGrpSpPr/>
          <p:nvPr/>
        </p:nvGrpSpPr>
        <p:grpSpPr>
          <a:xfrm>
            <a:off x="2476137" y="3201480"/>
            <a:ext cx="293187" cy="452127"/>
            <a:chOff x="5726350" y="2028150"/>
            <a:chExt cx="312300" cy="481600"/>
          </a:xfrm>
        </p:grpSpPr>
        <p:sp>
          <p:nvSpPr>
            <p:cNvPr id="271" name="Google Shape;271;p19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284" name="Google Shape;284;p19"/>
          <p:cNvGrpSpPr/>
          <p:nvPr/>
        </p:nvGrpSpPr>
        <p:grpSpPr>
          <a:xfrm>
            <a:off x="1299418" y="1912301"/>
            <a:ext cx="648653" cy="1515000"/>
            <a:chOff x="2288356" y="1696445"/>
            <a:chExt cx="882450" cy="1136250"/>
          </a:xfrm>
        </p:grpSpPr>
        <p:sp>
          <p:nvSpPr>
            <p:cNvPr id="285" name="Google Shape;285;p19"/>
            <p:cNvSpPr/>
            <p:nvPr/>
          </p:nvSpPr>
          <p:spPr>
            <a:xfrm flipH="1">
              <a:off x="2288356" y="1696445"/>
              <a:ext cx="773700" cy="7737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cxnSp>
          <p:nvCxnSpPr>
            <p:cNvPr id="286" name="Google Shape;286;p19"/>
            <p:cNvCxnSpPr>
              <a:stCxn id="285" idx="0"/>
            </p:cNvCxnSpPr>
            <p:nvPr/>
          </p:nvCxnSpPr>
          <p:spPr>
            <a:xfrm>
              <a:off x="2675206" y="1696445"/>
              <a:ext cx="495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287" name="Google Shape;287;p19"/>
            <p:cNvCxnSpPr>
              <a:stCxn id="285" idx="2"/>
            </p:cNvCxnSpPr>
            <p:nvPr/>
          </p:nvCxnSpPr>
          <p:spPr>
            <a:xfrm>
              <a:off x="2288356" y="2083295"/>
              <a:ext cx="0" cy="7494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88" name="Google Shape;288;p19"/>
          <p:cNvGrpSpPr/>
          <p:nvPr/>
        </p:nvGrpSpPr>
        <p:grpSpPr>
          <a:xfrm>
            <a:off x="1299493" y="3427582"/>
            <a:ext cx="648633" cy="1515308"/>
            <a:chOff x="7009125" y="3265500"/>
            <a:chExt cx="565800" cy="728700"/>
          </a:xfrm>
        </p:grpSpPr>
        <p:sp>
          <p:nvSpPr>
            <p:cNvPr id="289" name="Google Shape;289;p19"/>
            <p:cNvSpPr/>
            <p:nvPr/>
          </p:nvSpPr>
          <p:spPr>
            <a:xfrm rot="10800000">
              <a:off x="7009125" y="3498000"/>
              <a:ext cx="496200" cy="4962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cxnSp>
          <p:nvCxnSpPr>
            <p:cNvPr id="290" name="Google Shape;290;p19"/>
            <p:cNvCxnSpPr>
              <a:stCxn id="289" idx="0"/>
            </p:cNvCxnSpPr>
            <p:nvPr/>
          </p:nvCxnSpPr>
          <p:spPr>
            <a:xfrm>
              <a:off x="7257225" y="3994200"/>
              <a:ext cx="3177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291" name="Google Shape;291;p19"/>
            <p:cNvCxnSpPr>
              <a:stCxn id="289" idx="2"/>
            </p:cNvCxnSpPr>
            <p:nvPr/>
          </p:nvCxnSpPr>
          <p:spPr>
            <a:xfrm rot="10800000">
              <a:off x="7009125" y="3265500"/>
              <a:ext cx="0" cy="4806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292" name="Google Shape;292;p19"/>
          <p:cNvCxnSpPr>
            <a:cxnSpLocks/>
          </p:cNvCxnSpPr>
          <p:nvPr/>
        </p:nvCxnSpPr>
        <p:spPr>
          <a:xfrm>
            <a:off x="733270" y="3427425"/>
            <a:ext cx="1214801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93" name="Google Shape;293;p19"/>
          <p:cNvSpPr/>
          <p:nvPr/>
        </p:nvSpPr>
        <p:spPr>
          <a:xfrm>
            <a:off x="1202652" y="3330920"/>
            <a:ext cx="193200" cy="193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0" name="Google Shape;1756;p35">
            <a:extLst>
              <a:ext uri="{FF2B5EF4-FFF2-40B4-BE49-F238E27FC236}">
                <a16:creationId xmlns="" xmlns:a16="http://schemas.microsoft.com/office/drawing/2014/main" id="{5C4968D9-AAC7-8E31-7D92-29C1DC867B57}"/>
              </a:ext>
            </a:extLst>
          </p:cNvPr>
          <p:cNvGrpSpPr/>
          <p:nvPr/>
        </p:nvGrpSpPr>
        <p:grpSpPr>
          <a:xfrm>
            <a:off x="2376322" y="4685491"/>
            <a:ext cx="567873" cy="526180"/>
            <a:chOff x="-34005425" y="3945575"/>
            <a:chExt cx="293025" cy="292250"/>
          </a:xfrm>
          <a:solidFill>
            <a:schemeClr val="bg1"/>
          </a:solidFill>
        </p:grpSpPr>
        <p:sp>
          <p:nvSpPr>
            <p:cNvPr id="11" name="Google Shape;1757;p35">
              <a:extLst>
                <a:ext uri="{FF2B5EF4-FFF2-40B4-BE49-F238E27FC236}">
                  <a16:creationId xmlns="" xmlns:a16="http://schemas.microsoft.com/office/drawing/2014/main" id="{88C3D460-4272-7625-8823-9008486C72A9}"/>
                </a:ext>
              </a:extLst>
            </p:cNvPr>
            <p:cNvSpPr/>
            <p:nvPr/>
          </p:nvSpPr>
          <p:spPr>
            <a:xfrm>
              <a:off x="-33952650" y="3998350"/>
              <a:ext cx="186700" cy="186700"/>
            </a:xfrm>
            <a:custGeom>
              <a:avLst/>
              <a:gdLst/>
              <a:ahLst/>
              <a:cxnLst/>
              <a:rect l="l" t="t" r="r" b="b"/>
              <a:pathLst>
                <a:path w="7468" h="7468" extrusionOk="0">
                  <a:moveTo>
                    <a:pt x="5861" y="2017"/>
                  </a:moveTo>
                  <a:cubicBezTo>
                    <a:pt x="6050" y="2017"/>
                    <a:pt x="6207" y="2143"/>
                    <a:pt x="6207" y="2364"/>
                  </a:cubicBezTo>
                  <a:lnTo>
                    <a:pt x="6207" y="3750"/>
                  </a:lnTo>
                  <a:lnTo>
                    <a:pt x="6207" y="5104"/>
                  </a:lnTo>
                  <a:cubicBezTo>
                    <a:pt x="6207" y="5325"/>
                    <a:pt x="6050" y="5451"/>
                    <a:pt x="5861" y="5451"/>
                  </a:cubicBezTo>
                  <a:cubicBezTo>
                    <a:pt x="5672" y="5451"/>
                    <a:pt x="5514" y="5325"/>
                    <a:pt x="5514" y="5104"/>
                  </a:cubicBezTo>
                  <a:lnTo>
                    <a:pt x="5514" y="4096"/>
                  </a:lnTo>
                  <a:lnTo>
                    <a:pt x="4474" y="4096"/>
                  </a:lnTo>
                  <a:cubicBezTo>
                    <a:pt x="4285" y="4096"/>
                    <a:pt x="4128" y="3939"/>
                    <a:pt x="4128" y="3750"/>
                  </a:cubicBezTo>
                  <a:lnTo>
                    <a:pt x="4128" y="2364"/>
                  </a:lnTo>
                  <a:cubicBezTo>
                    <a:pt x="4128" y="2143"/>
                    <a:pt x="4285" y="2017"/>
                    <a:pt x="4474" y="2017"/>
                  </a:cubicBezTo>
                  <a:cubicBezTo>
                    <a:pt x="4695" y="2017"/>
                    <a:pt x="4852" y="2143"/>
                    <a:pt x="4852" y="2364"/>
                  </a:cubicBezTo>
                  <a:lnTo>
                    <a:pt x="4852" y="3372"/>
                  </a:lnTo>
                  <a:lnTo>
                    <a:pt x="5514" y="3372"/>
                  </a:lnTo>
                  <a:lnTo>
                    <a:pt x="5514" y="2364"/>
                  </a:lnTo>
                  <a:cubicBezTo>
                    <a:pt x="5514" y="2143"/>
                    <a:pt x="5672" y="2017"/>
                    <a:pt x="5861" y="2017"/>
                  </a:cubicBezTo>
                  <a:close/>
                  <a:moveTo>
                    <a:pt x="2332" y="2017"/>
                  </a:moveTo>
                  <a:cubicBezTo>
                    <a:pt x="2868" y="2017"/>
                    <a:pt x="3340" y="2490"/>
                    <a:pt x="3340" y="3025"/>
                  </a:cubicBezTo>
                  <a:lnTo>
                    <a:pt x="3340" y="3309"/>
                  </a:lnTo>
                  <a:lnTo>
                    <a:pt x="3435" y="3309"/>
                  </a:lnTo>
                  <a:cubicBezTo>
                    <a:pt x="3435" y="3687"/>
                    <a:pt x="3183" y="4065"/>
                    <a:pt x="2868" y="4222"/>
                  </a:cubicBezTo>
                  <a:lnTo>
                    <a:pt x="2238" y="4537"/>
                  </a:lnTo>
                  <a:cubicBezTo>
                    <a:pt x="2175" y="4569"/>
                    <a:pt x="2080" y="4632"/>
                    <a:pt x="2049" y="4758"/>
                  </a:cubicBezTo>
                  <a:lnTo>
                    <a:pt x="3057" y="4758"/>
                  </a:lnTo>
                  <a:cubicBezTo>
                    <a:pt x="3277" y="4758"/>
                    <a:pt x="3435" y="4915"/>
                    <a:pt x="3435" y="5104"/>
                  </a:cubicBezTo>
                  <a:cubicBezTo>
                    <a:pt x="3435" y="5325"/>
                    <a:pt x="3277" y="5483"/>
                    <a:pt x="3057" y="5483"/>
                  </a:cubicBezTo>
                  <a:lnTo>
                    <a:pt x="1702" y="5483"/>
                  </a:lnTo>
                  <a:cubicBezTo>
                    <a:pt x="1481" y="5483"/>
                    <a:pt x="1324" y="5325"/>
                    <a:pt x="1324" y="5104"/>
                  </a:cubicBezTo>
                  <a:lnTo>
                    <a:pt x="1324" y="4852"/>
                  </a:lnTo>
                  <a:cubicBezTo>
                    <a:pt x="1324" y="4443"/>
                    <a:pt x="1576" y="4096"/>
                    <a:pt x="1891" y="3939"/>
                  </a:cubicBezTo>
                  <a:lnTo>
                    <a:pt x="2521" y="3624"/>
                  </a:lnTo>
                  <a:cubicBezTo>
                    <a:pt x="2647" y="3592"/>
                    <a:pt x="2710" y="3466"/>
                    <a:pt x="2710" y="3309"/>
                  </a:cubicBezTo>
                  <a:lnTo>
                    <a:pt x="2710" y="3025"/>
                  </a:lnTo>
                  <a:cubicBezTo>
                    <a:pt x="2710" y="2836"/>
                    <a:pt x="2553" y="2679"/>
                    <a:pt x="2364" y="2679"/>
                  </a:cubicBezTo>
                  <a:cubicBezTo>
                    <a:pt x="2175" y="2679"/>
                    <a:pt x="2017" y="2836"/>
                    <a:pt x="2017" y="3025"/>
                  </a:cubicBezTo>
                  <a:cubicBezTo>
                    <a:pt x="2017" y="3214"/>
                    <a:pt x="1859" y="3372"/>
                    <a:pt x="1639" y="3372"/>
                  </a:cubicBezTo>
                  <a:cubicBezTo>
                    <a:pt x="1450" y="3372"/>
                    <a:pt x="1292" y="3214"/>
                    <a:pt x="1292" y="3025"/>
                  </a:cubicBezTo>
                  <a:cubicBezTo>
                    <a:pt x="1292" y="2490"/>
                    <a:pt x="1765" y="2017"/>
                    <a:pt x="2332" y="2017"/>
                  </a:cubicBezTo>
                  <a:close/>
                  <a:moveTo>
                    <a:pt x="3214" y="1"/>
                  </a:moveTo>
                  <a:cubicBezTo>
                    <a:pt x="3214" y="127"/>
                    <a:pt x="3183" y="284"/>
                    <a:pt x="3120" y="379"/>
                  </a:cubicBezTo>
                  <a:cubicBezTo>
                    <a:pt x="2962" y="662"/>
                    <a:pt x="2679" y="914"/>
                    <a:pt x="2364" y="946"/>
                  </a:cubicBezTo>
                  <a:lnTo>
                    <a:pt x="1009" y="1135"/>
                  </a:lnTo>
                  <a:cubicBezTo>
                    <a:pt x="473" y="1733"/>
                    <a:pt x="64" y="2521"/>
                    <a:pt x="1" y="3372"/>
                  </a:cubicBezTo>
                  <a:lnTo>
                    <a:pt x="316" y="3372"/>
                  </a:lnTo>
                  <a:cubicBezTo>
                    <a:pt x="505" y="3372"/>
                    <a:pt x="662" y="3529"/>
                    <a:pt x="662" y="3750"/>
                  </a:cubicBezTo>
                  <a:cubicBezTo>
                    <a:pt x="662" y="3939"/>
                    <a:pt x="505" y="4096"/>
                    <a:pt x="316" y="4096"/>
                  </a:cubicBezTo>
                  <a:lnTo>
                    <a:pt x="1" y="4096"/>
                  </a:lnTo>
                  <a:cubicBezTo>
                    <a:pt x="158" y="5892"/>
                    <a:pt x="1607" y="7310"/>
                    <a:pt x="3372" y="7467"/>
                  </a:cubicBezTo>
                  <a:lnTo>
                    <a:pt x="3372" y="7121"/>
                  </a:lnTo>
                  <a:cubicBezTo>
                    <a:pt x="3372" y="6932"/>
                    <a:pt x="3529" y="6774"/>
                    <a:pt x="3750" y="6774"/>
                  </a:cubicBezTo>
                  <a:cubicBezTo>
                    <a:pt x="3939" y="6774"/>
                    <a:pt x="4096" y="6932"/>
                    <a:pt x="4096" y="7121"/>
                  </a:cubicBezTo>
                  <a:lnTo>
                    <a:pt x="4096" y="7436"/>
                  </a:lnTo>
                  <a:lnTo>
                    <a:pt x="4254" y="7436"/>
                  </a:lnTo>
                  <a:cubicBezTo>
                    <a:pt x="4254" y="7373"/>
                    <a:pt x="4285" y="7278"/>
                    <a:pt x="4317" y="7215"/>
                  </a:cubicBezTo>
                  <a:cubicBezTo>
                    <a:pt x="4443" y="6900"/>
                    <a:pt x="4758" y="6648"/>
                    <a:pt x="5073" y="6617"/>
                  </a:cubicBezTo>
                  <a:lnTo>
                    <a:pt x="6491" y="6333"/>
                  </a:lnTo>
                  <a:cubicBezTo>
                    <a:pt x="7089" y="5703"/>
                    <a:pt x="7404" y="5010"/>
                    <a:pt x="7467" y="4096"/>
                  </a:cubicBezTo>
                  <a:lnTo>
                    <a:pt x="7152" y="4096"/>
                  </a:lnTo>
                  <a:cubicBezTo>
                    <a:pt x="6963" y="4096"/>
                    <a:pt x="6806" y="3939"/>
                    <a:pt x="6806" y="3750"/>
                  </a:cubicBezTo>
                  <a:cubicBezTo>
                    <a:pt x="6806" y="3529"/>
                    <a:pt x="6963" y="3372"/>
                    <a:pt x="7152" y="3372"/>
                  </a:cubicBezTo>
                  <a:lnTo>
                    <a:pt x="7467" y="3372"/>
                  </a:lnTo>
                  <a:cubicBezTo>
                    <a:pt x="7310" y="1576"/>
                    <a:pt x="5861" y="158"/>
                    <a:pt x="4096" y="1"/>
                  </a:cubicBezTo>
                  <a:lnTo>
                    <a:pt x="4096" y="316"/>
                  </a:lnTo>
                  <a:cubicBezTo>
                    <a:pt x="4096" y="505"/>
                    <a:pt x="3939" y="662"/>
                    <a:pt x="3750" y="662"/>
                  </a:cubicBezTo>
                  <a:cubicBezTo>
                    <a:pt x="3529" y="662"/>
                    <a:pt x="3372" y="505"/>
                    <a:pt x="3372" y="316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58;p35">
              <a:extLst>
                <a:ext uri="{FF2B5EF4-FFF2-40B4-BE49-F238E27FC236}">
                  <a16:creationId xmlns="" xmlns:a16="http://schemas.microsoft.com/office/drawing/2014/main" id="{1CC04DD6-1E3F-A9F1-8A8E-004C8D71BA43}"/>
                </a:ext>
              </a:extLst>
            </p:cNvPr>
            <p:cNvSpPr/>
            <p:nvPr/>
          </p:nvSpPr>
          <p:spPr>
            <a:xfrm>
              <a:off x="-33944775" y="3945575"/>
              <a:ext cx="232375" cy="247350"/>
            </a:xfrm>
            <a:custGeom>
              <a:avLst/>
              <a:gdLst/>
              <a:ahLst/>
              <a:cxnLst/>
              <a:rect l="l" t="t" r="r" b="b"/>
              <a:pathLst>
                <a:path w="9295" h="9894" extrusionOk="0">
                  <a:moveTo>
                    <a:pt x="3466" y="1"/>
                  </a:moveTo>
                  <a:cubicBezTo>
                    <a:pt x="2490" y="1"/>
                    <a:pt x="1450" y="316"/>
                    <a:pt x="1103" y="536"/>
                  </a:cubicBezTo>
                  <a:lnTo>
                    <a:pt x="1040" y="410"/>
                  </a:lnTo>
                  <a:cubicBezTo>
                    <a:pt x="970" y="340"/>
                    <a:pt x="881" y="304"/>
                    <a:pt x="788" y="304"/>
                  </a:cubicBezTo>
                  <a:cubicBezTo>
                    <a:pt x="757" y="304"/>
                    <a:pt x="725" y="308"/>
                    <a:pt x="694" y="316"/>
                  </a:cubicBezTo>
                  <a:cubicBezTo>
                    <a:pt x="599" y="379"/>
                    <a:pt x="505" y="473"/>
                    <a:pt x="473" y="568"/>
                  </a:cubicBezTo>
                  <a:cubicBezTo>
                    <a:pt x="347" y="1041"/>
                    <a:pt x="442" y="726"/>
                    <a:pt x="32" y="2143"/>
                  </a:cubicBezTo>
                  <a:cubicBezTo>
                    <a:pt x="1" y="2269"/>
                    <a:pt x="32" y="2395"/>
                    <a:pt x="127" y="2458"/>
                  </a:cubicBezTo>
                  <a:cubicBezTo>
                    <a:pt x="253" y="2584"/>
                    <a:pt x="316" y="2584"/>
                    <a:pt x="473" y="2584"/>
                  </a:cubicBezTo>
                  <a:lnTo>
                    <a:pt x="2049" y="2332"/>
                  </a:lnTo>
                  <a:cubicBezTo>
                    <a:pt x="2238" y="2301"/>
                    <a:pt x="2395" y="2080"/>
                    <a:pt x="2332" y="1860"/>
                  </a:cubicBezTo>
                  <a:lnTo>
                    <a:pt x="2206" y="1545"/>
                  </a:lnTo>
                  <a:cubicBezTo>
                    <a:pt x="2647" y="1450"/>
                    <a:pt x="3057" y="1356"/>
                    <a:pt x="3529" y="1356"/>
                  </a:cubicBezTo>
                  <a:cubicBezTo>
                    <a:pt x="5987" y="1356"/>
                    <a:pt x="8003" y="3372"/>
                    <a:pt x="8003" y="5798"/>
                  </a:cubicBezTo>
                  <a:cubicBezTo>
                    <a:pt x="8003" y="6806"/>
                    <a:pt x="7688" y="7657"/>
                    <a:pt x="7152" y="8413"/>
                  </a:cubicBezTo>
                  <a:cubicBezTo>
                    <a:pt x="7278" y="8444"/>
                    <a:pt x="7404" y="8539"/>
                    <a:pt x="7530" y="8633"/>
                  </a:cubicBezTo>
                  <a:cubicBezTo>
                    <a:pt x="7751" y="8885"/>
                    <a:pt x="7845" y="9232"/>
                    <a:pt x="7751" y="9578"/>
                  </a:cubicBezTo>
                  <a:lnTo>
                    <a:pt x="7593" y="9893"/>
                  </a:lnTo>
                  <a:cubicBezTo>
                    <a:pt x="8633" y="8854"/>
                    <a:pt x="9295" y="7436"/>
                    <a:pt x="9295" y="5861"/>
                  </a:cubicBezTo>
                  <a:cubicBezTo>
                    <a:pt x="9295" y="2616"/>
                    <a:pt x="6648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59;p35">
              <a:extLst>
                <a:ext uri="{FF2B5EF4-FFF2-40B4-BE49-F238E27FC236}">
                  <a16:creationId xmlns="" xmlns:a16="http://schemas.microsoft.com/office/drawing/2014/main" id="{D91CDFA4-63FA-9BDB-6A10-F4A8716891FC}"/>
                </a:ext>
              </a:extLst>
            </p:cNvPr>
            <p:cNvSpPr/>
            <p:nvPr/>
          </p:nvSpPr>
          <p:spPr>
            <a:xfrm>
              <a:off x="-34005425" y="3987325"/>
              <a:ext cx="237100" cy="250500"/>
            </a:xfrm>
            <a:custGeom>
              <a:avLst/>
              <a:gdLst/>
              <a:ahLst/>
              <a:cxnLst/>
              <a:rect l="l" t="t" r="r" b="b"/>
              <a:pathLst>
                <a:path w="9484" h="10020" extrusionOk="0">
                  <a:moveTo>
                    <a:pt x="1797" y="1"/>
                  </a:moveTo>
                  <a:lnTo>
                    <a:pt x="1797" y="1"/>
                  </a:lnTo>
                  <a:cubicBezTo>
                    <a:pt x="694" y="1072"/>
                    <a:pt x="1" y="2521"/>
                    <a:pt x="1" y="4191"/>
                  </a:cubicBezTo>
                  <a:cubicBezTo>
                    <a:pt x="64" y="7373"/>
                    <a:pt x="2647" y="10019"/>
                    <a:pt x="5892" y="10019"/>
                  </a:cubicBezTo>
                  <a:cubicBezTo>
                    <a:pt x="6239" y="10019"/>
                    <a:pt x="7972" y="9736"/>
                    <a:pt x="8224" y="9547"/>
                  </a:cubicBezTo>
                  <a:cubicBezTo>
                    <a:pt x="8255" y="9547"/>
                    <a:pt x="8287" y="9484"/>
                    <a:pt x="8350" y="9484"/>
                  </a:cubicBezTo>
                  <a:lnTo>
                    <a:pt x="8507" y="9641"/>
                  </a:lnTo>
                  <a:cubicBezTo>
                    <a:pt x="8576" y="9710"/>
                    <a:pt x="8661" y="9741"/>
                    <a:pt x="8743" y="9741"/>
                  </a:cubicBezTo>
                  <a:cubicBezTo>
                    <a:pt x="8887" y="9741"/>
                    <a:pt x="9023" y="9644"/>
                    <a:pt x="9043" y="9484"/>
                  </a:cubicBezTo>
                  <a:lnTo>
                    <a:pt x="9169" y="9011"/>
                  </a:lnTo>
                  <a:lnTo>
                    <a:pt x="9452" y="7814"/>
                  </a:lnTo>
                  <a:cubicBezTo>
                    <a:pt x="9484" y="7688"/>
                    <a:pt x="9452" y="7562"/>
                    <a:pt x="9358" y="7467"/>
                  </a:cubicBezTo>
                  <a:cubicBezTo>
                    <a:pt x="9278" y="7407"/>
                    <a:pt x="9211" y="7385"/>
                    <a:pt x="9132" y="7385"/>
                  </a:cubicBezTo>
                  <a:cubicBezTo>
                    <a:pt x="9087" y="7385"/>
                    <a:pt x="9037" y="7393"/>
                    <a:pt x="8980" y="7404"/>
                  </a:cubicBezTo>
                  <a:lnTo>
                    <a:pt x="7310" y="7719"/>
                  </a:lnTo>
                  <a:cubicBezTo>
                    <a:pt x="7089" y="7751"/>
                    <a:pt x="6963" y="8034"/>
                    <a:pt x="7089" y="8223"/>
                  </a:cubicBezTo>
                  <a:lnTo>
                    <a:pt x="7184" y="8444"/>
                  </a:lnTo>
                  <a:cubicBezTo>
                    <a:pt x="6774" y="8538"/>
                    <a:pt x="6333" y="8633"/>
                    <a:pt x="5861" y="8633"/>
                  </a:cubicBezTo>
                  <a:cubicBezTo>
                    <a:pt x="3403" y="8633"/>
                    <a:pt x="1419" y="6648"/>
                    <a:pt x="1419" y="4191"/>
                  </a:cubicBezTo>
                  <a:cubicBezTo>
                    <a:pt x="1419" y="3183"/>
                    <a:pt x="1734" y="2269"/>
                    <a:pt x="2269" y="1544"/>
                  </a:cubicBezTo>
                  <a:cubicBezTo>
                    <a:pt x="2143" y="1481"/>
                    <a:pt x="2049" y="1418"/>
                    <a:pt x="1954" y="1292"/>
                  </a:cubicBezTo>
                  <a:cubicBezTo>
                    <a:pt x="1734" y="1009"/>
                    <a:pt x="1639" y="662"/>
                    <a:pt x="1734" y="316"/>
                  </a:cubicBezTo>
                  <a:lnTo>
                    <a:pt x="17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265;p19">
            <a:extLst>
              <a:ext uri="{FF2B5EF4-FFF2-40B4-BE49-F238E27FC236}">
                <a16:creationId xmlns="" xmlns:a16="http://schemas.microsoft.com/office/drawing/2014/main" id="{843D92CC-34A1-747C-5531-AFA6C9F35612}"/>
              </a:ext>
            </a:extLst>
          </p:cNvPr>
          <p:cNvSpPr/>
          <p:nvPr/>
        </p:nvSpPr>
        <p:spPr>
          <a:xfrm>
            <a:off x="273629" y="1148902"/>
            <a:ext cx="417760" cy="4525198"/>
          </a:xfrm>
          <a:prstGeom prst="roundRect">
            <a:avLst>
              <a:gd name="adj" fmla="val 50000"/>
            </a:avLst>
          </a:prstGeom>
          <a:ln w="38100"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vert="vert270" wrap="square" lIns="1080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2000" dirty="0">
                <a:solidFill>
                  <a:schemeClr val="accent6">
                    <a:lumMod val="75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PLANTAS DE PRODUCCIÓN</a:t>
            </a:r>
            <a:endParaRPr sz="2000" dirty="0">
              <a:solidFill>
                <a:schemeClr val="accent6">
                  <a:lumMod val="75000"/>
                </a:schemeClr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E589B57C-5AB5-D15C-2EEE-D4BB9110EE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50"/>
          <a:stretch/>
        </p:blipFill>
        <p:spPr>
          <a:xfrm rot="5400000">
            <a:off x="10598362" y="1091626"/>
            <a:ext cx="1339804" cy="1396823"/>
          </a:xfrm>
          <a:prstGeom prst="ellipse">
            <a:avLst/>
          </a:prstGeom>
          <a:ln w="6350" cap="rnd">
            <a:solidFill>
              <a:schemeClr val="accent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CE1EE625-8350-4D2F-B912-8F4C1620E3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32" y="2751227"/>
            <a:ext cx="1396824" cy="1320548"/>
          </a:xfrm>
          <a:prstGeom prst="ellipse">
            <a:avLst/>
          </a:prstGeom>
          <a:ln w="6350" cap="rnd">
            <a:solidFill>
              <a:schemeClr val="accent2">
                <a:lumMod val="7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Elipse 16">
            <a:extLst>
              <a:ext uri="{FF2B5EF4-FFF2-40B4-BE49-F238E27FC236}">
                <a16:creationId xmlns="" xmlns:a16="http://schemas.microsoft.com/office/drawing/2014/main" id="{C2B929D1-8CB0-AC51-9141-6DAFC64AD6BC}"/>
              </a:ext>
            </a:extLst>
          </p:cNvPr>
          <p:cNvSpPr/>
          <p:nvPr/>
        </p:nvSpPr>
        <p:spPr>
          <a:xfrm>
            <a:off x="10558709" y="4315006"/>
            <a:ext cx="1407967" cy="1342317"/>
          </a:xfrm>
          <a:prstGeom prst="ellipse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806" t="5996" r="-9295" b="-14747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19247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726" y="2258500"/>
            <a:ext cx="7957457" cy="2582897"/>
          </a:xfrm>
        </p:spPr>
        <p:txBody>
          <a:bodyPr>
            <a:noAutofit/>
          </a:bodyPr>
          <a:lstStyle/>
          <a:p>
            <a:r>
              <a:rPr lang="es-ES" sz="4300" dirty="0" smtClean="0">
                <a:solidFill>
                  <a:schemeClr val="bg1"/>
                </a:solidFill>
                <a:latin typeface="Helvetica" pitchFamily="2" charset="0"/>
              </a:rPr>
              <a:t>GESTIÓN FINANCIERA </a:t>
            </a:r>
            <a:r>
              <a:rPr lang="es-ES" sz="4300" dirty="0">
                <a:solidFill>
                  <a:schemeClr val="bg1"/>
                </a:solidFill>
                <a:latin typeface="Helvetica" pitchFamily="2" charset="0"/>
              </a:rPr>
              <a:t/>
            </a:r>
            <a:br>
              <a:rPr lang="es-ES" sz="4300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es-ES" sz="4300" dirty="0">
                <a:solidFill>
                  <a:schemeClr val="bg1"/>
                </a:solidFill>
                <a:latin typeface="Helvetica" pitchFamily="2" charset="0"/>
              </a:rPr>
              <a:t/>
            </a:r>
            <a:br>
              <a:rPr lang="es-ES" sz="4300" dirty="0">
                <a:solidFill>
                  <a:schemeClr val="bg1"/>
                </a:solidFill>
                <a:latin typeface="Helvetica" pitchFamily="2" charset="0"/>
              </a:rPr>
            </a:br>
            <a:endParaRPr lang="es-CO" sz="43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8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7" name="3 Título"/>
          <p:cNvSpPr txBox="1">
            <a:spLocks/>
          </p:cNvSpPr>
          <p:nvPr/>
        </p:nvSpPr>
        <p:spPr>
          <a:xfrm>
            <a:off x="736360" y="1276724"/>
            <a:ext cx="7342622" cy="675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General</a:t>
            </a:r>
            <a:b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corte 31 de diciembre de 2023)</a:t>
            </a:r>
            <a:b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8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598498"/>
              </p:ext>
            </p:extLst>
          </p:nvPr>
        </p:nvGraphicFramePr>
        <p:xfrm>
          <a:off x="275664" y="2170173"/>
          <a:ext cx="4008470" cy="3324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D70BF67A-095A-42E0-8368-BC066C5C9A60}"/>
              </a:ext>
            </a:extLst>
          </p:cNvPr>
          <p:cNvSpPr txBox="1"/>
          <p:nvPr/>
        </p:nvSpPr>
        <p:spPr>
          <a:xfrm>
            <a:off x="3226859" y="2566165"/>
            <a:ext cx="1057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54,8%</a:t>
            </a:r>
            <a:endParaRPr lang="es-CO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1271866"/>
              </p:ext>
            </p:extLst>
          </p:nvPr>
        </p:nvGraphicFramePr>
        <p:xfrm>
          <a:off x="4560072" y="2159000"/>
          <a:ext cx="3423995" cy="338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337733"/>
              </p:ext>
            </p:extLst>
          </p:nvPr>
        </p:nvGraphicFramePr>
        <p:xfrm>
          <a:off x="8381999" y="2125133"/>
          <a:ext cx="3598334" cy="340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uadroTexto 5">
            <a:extLst>
              <a:ext uri="{FF2B5EF4-FFF2-40B4-BE49-F238E27FC236}">
                <a16:creationId xmlns="" xmlns:a16="http://schemas.microsoft.com/office/drawing/2014/main" id="{D70BF67A-095A-42E0-8368-BC066C5C9A60}"/>
              </a:ext>
            </a:extLst>
          </p:cNvPr>
          <p:cNvSpPr txBox="1"/>
          <p:nvPr/>
        </p:nvSpPr>
        <p:spPr>
          <a:xfrm>
            <a:off x="6566431" y="2694300"/>
            <a:ext cx="1057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+100%</a:t>
            </a:r>
            <a:endParaRPr lang="es-CO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5">
            <a:extLst>
              <a:ext uri="{FF2B5EF4-FFF2-40B4-BE49-F238E27FC236}">
                <a16:creationId xmlns="" xmlns:a16="http://schemas.microsoft.com/office/drawing/2014/main" id="{D70BF67A-095A-42E0-8368-BC066C5C9A60}"/>
              </a:ext>
            </a:extLst>
          </p:cNvPr>
          <p:cNvSpPr txBox="1"/>
          <p:nvPr/>
        </p:nvSpPr>
        <p:spPr>
          <a:xfrm>
            <a:off x="10478031" y="2704665"/>
            <a:ext cx="1057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4,9%</a:t>
            </a:r>
            <a:endParaRPr lang="es-CO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3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3683028" y="1610667"/>
            <a:ext cx="2061053" cy="1818332"/>
          </a:xfrm>
          <a:prstGeom prst="rect">
            <a:avLst/>
          </a:prstGeom>
          <a:solidFill>
            <a:srgbClr val="3C87B4"/>
          </a:solidFill>
        </p:spPr>
      </p:sp>
      <p:sp>
        <p:nvSpPr>
          <p:cNvPr id="7" name="AutoShape 12"/>
          <p:cNvSpPr/>
          <p:nvPr/>
        </p:nvSpPr>
        <p:spPr>
          <a:xfrm>
            <a:off x="5881205" y="3572178"/>
            <a:ext cx="2010870" cy="1791450"/>
          </a:xfrm>
          <a:prstGeom prst="rect">
            <a:avLst/>
          </a:prstGeom>
          <a:solidFill>
            <a:srgbClr val="3C87B4"/>
          </a:solidFill>
        </p:spPr>
      </p:sp>
      <p:sp>
        <p:nvSpPr>
          <p:cNvPr id="9" name="TextBox 15"/>
          <p:cNvSpPr txBox="1"/>
          <p:nvPr/>
        </p:nvSpPr>
        <p:spPr>
          <a:xfrm>
            <a:off x="464754" y="2311194"/>
            <a:ext cx="2673028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40"/>
              </a:lnSpc>
              <a:spcBef>
                <a:spcPct val="0"/>
              </a:spcBef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Página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21"/>
          <p:cNvSpPr txBox="1"/>
          <p:nvPr/>
        </p:nvSpPr>
        <p:spPr>
          <a:xfrm>
            <a:off x="8466036" y="1957059"/>
            <a:ext cx="2673028" cy="895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40"/>
              </a:lnSpc>
              <a:spcBef>
                <a:spcPct val="0"/>
              </a:spcBef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Revista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Institucional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23"/>
          <p:cNvGrpSpPr/>
          <p:nvPr/>
        </p:nvGrpSpPr>
        <p:grpSpPr>
          <a:xfrm>
            <a:off x="456053" y="4194003"/>
            <a:ext cx="2673028" cy="673251"/>
            <a:chOff x="0" y="-28575"/>
            <a:chExt cx="5346056" cy="1346502"/>
          </a:xfrm>
        </p:grpSpPr>
        <p:sp>
          <p:nvSpPr>
            <p:cNvPr id="18" name="TextBox 24"/>
            <p:cNvSpPr txBox="1"/>
            <p:nvPr/>
          </p:nvSpPr>
          <p:spPr>
            <a:xfrm>
              <a:off x="0" y="-28575"/>
              <a:ext cx="5346056" cy="1179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40"/>
                </a:lnSpc>
                <a:spcBef>
                  <a:spcPct val="0"/>
                </a:spcBef>
              </a:pPr>
              <a:r>
                <a:rPr lang="en-US" sz="24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Programa</a:t>
              </a:r>
              <a:r>
                <a:rPr lang="en-US" sz="24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Institucional</a:t>
              </a:r>
              <a:endPara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25"/>
            <p:cNvSpPr txBox="1"/>
            <p:nvPr/>
          </p:nvSpPr>
          <p:spPr>
            <a:xfrm>
              <a:off x="0" y="830615"/>
              <a:ext cx="5346056" cy="4873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67"/>
                </a:lnSpc>
              </a:pPr>
              <a:endPara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998" y="1643325"/>
            <a:ext cx="1258850" cy="163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90" y="3557607"/>
            <a:ext cx="1696445" cy="183046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907" y="1784924"/>
            <a:ext cx="1853012" cy="1424809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4084050" y="525544"/>
            <a:ext cx="4519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/>
              <a:t>Medios de Comunicación</a:t>
            </a:r>
            <a:endParaRPr lang="es-CO" sz="2800" b="1" dirty="0"/>
          </a:p>
        </p:txBody>
      </p:sp>
      <p:graphicFrame>
        <p:nvGraphicFramePr>
          <p:cNvPr id="28" name="Tab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704966"/>
              </p:ext>
            </p:extLst>
          </p:nvPr>
        </p:nvGraphicFramePr>
        <p:xfrm>
          <a:off x="7892075" y="3572178"/>
          <a:ext cx="3820950" cy="19512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4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161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10292">
                <a:tc>
                  <a:txBody>
                    <a:bodyPr/>
                    <a:lstStyle/>
                    <a:p>
                      <a:endParaRPr lang="es-E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/>
                        <a:t>Agencia Logística de las Fuerzas Militares</a:t>
                      </a:r>
                    </a:p>
                    <a:p>
                      <a:pPr algn="l"/>
                      <a:endParaRPr lang="es-E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9005">
                <a:tc>
                  <a:txBody>
                    <a:bodyPr/>
                    <a:lstStyle/>
                    <a:p>
                      <a:endParaRPr lang="es-ES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/>
                        <a:t>@</a:t>
                      </a:r>
                      <a:r>
                        <a:rPr lang="es-CO" sz="1200" dirty="0" err="1" smtClean="0"/>
                        <a:t>AgLogistica</a:t>
                      </a:r>
                      <a:endParaRPr lang="es-CO" sz="1200" dirty="0" smtClean="0"/>
                    </a:p>
                    <a:p>
                      <a:pPr algn="l"/>
                      <a:endParaRPr lang="es-E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8468">
                <a:tc>
                  <a:txBody>
                    <a:bodyPr/>
                    <a:lstStyle/>
                    <a:p>
                      <a:endParaRPr lang="es-E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err="1" smtClean="0"/>
                        <a:t>aglogisticafm</a:t>
                      </a:r>
                      <a:endParaRPr lang="es-CO" sz="1200" dirty="0" smtClean="0"/>
                    </a:p>
                    <a:p>
                      <a:pPr algn="l"/>
                      <a:endParaRPr lang="es-E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452">
                <a:tc>
                  <a:txBody>
                    <a:bodyPr/>
                    <a:lstStyle/>
                    <a:p>
                      <a:endParaRPr lang="es-ES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/>
                        <a:t>Agencia Logística de las Fuerzas Militar</a:t>
                      </a:r>
                    </a:p>
                    <a:p>
                      <a:pPr algn="l"/>
                      <a:endParaRPr lang="es-E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1616" y="4127629"/>
            <a:ext cx="220609" cy="220609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5916" y="3622228"/>
            <a:ext cx="300853" cy="300853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2707" y="4533158"/>
            <a:ext cx="336656" cy="336656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6882" y="5010681"/>
            <a:ext cx="371847" cy="371847"/>
          </a:xfrm>
          <a:prstGeom prst="rect">
            <a:avLst/>
          </a:prstGeom>
        </p:spPr>
      </p:pic>
      <p:pic>
        <p:nvPicPr>
          <p:cNvPr id="35" name="Picture 4" descr="No hay ninguna descripción de la foto disponible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747" y="3651904"/>
            <a:ext cx="1631998" cy="1631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99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3" name="3 Título"/>
          <p:cNvSpPr txBox="1">
            <a:spLocks/>
          </p:cNvSpPr>
          <p:nvPr/>
        </p:nvSpPr>
        <p:spPr>
          <a:xfrm>
            <a:off x="2424691" y="1239690"/>
            <a:ext cx="7342622" cy="675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Estados de Resultados</a:t>
            </a:r>
            <a:b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corte 31 de diciembre de 2023)</a:t>
            </a:r>
            <a:b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="" xmlns:a16="http://schemas.microsoft.com/office/drawing/2014/main" id="{CBBF08E6-FE71-4B89-A8F7-5052322FC0E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49400" y="2002001"/>
          <a:ext cx="9042399" cy="399720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5897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39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08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84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893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2171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Detalle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 </a:t>
                      </a:r>
                      <a:r>
                        <a:rPr lang="es-CO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 </a:t>
                      </a:r>
                      <a:r>
                        <a:rPr lang="es-CO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CO" sz="140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Variación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6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5388">
                <a:tc vMerge="1">
                  <a:txBody>
                    <a:bodyPr/>
                    <a:lstStyle/>
                    <a:p>
                      <a:pPr algn="ctr" rtl="0" fontAlgn="ctr"/>
                      <a:endParaRPr lang="es-CO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90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INGRESO OPERACIONAL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626.770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471.839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154.931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36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Costos de venta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568.202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423.557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144.645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567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UTILIDAD BRUTA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58.568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48.282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10.286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57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Gastos de administración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50.600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42.544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8.056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893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Provisión, agotamiento, amortización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5.341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5.749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-408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-7,1%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522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UTILIDAD OPERACIONAL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-+100%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8024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Otros ingresos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3.429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6.571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-3.142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-47,8%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213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Otros Gastos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994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6172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UTILIDAD NETA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5.062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5.967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-905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-15,2%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92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3" name="3 Título"/>
          <p:cNvSpPr txBox="1">
            <a:spLocks/>
          </p:cNvSpPr>
          <p:nvPr/>
        </p:nvSpPr>
        <p:spPr>
          <a:xfrm>
            <a:off x="1788010" y="1230426"/>
            <a:ext cx="8615984" cy="675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Presupuestal</a:t>
            </a:r>
            <a:b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corte 31 de diciembre de 2023)</a:t>
            </a:r>
            <a:b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="" xmlns:a16="http://schemas.microsoft.com/office/drawing/2014/main" id="{4FC6F16F-93BB-4DC3-8D7C-A9D35C3FE23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574075" y="5738202"/>
          <a:ext cx="7048976" cy="506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336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644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Incremento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-0,6%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-2,0%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FD2CE090-6672-48A1-B4EF-F0EF148CF26A}"/>
              </a:ext>
            </a:extLst>
          </p:cNvPr>
          <p:cNvSpPr txBox="1"/>
          <p:nvPr/>
        </p:nvSpPr>
        <p:spPr>
          <a:xfrm>
            <a:off x="4351866" y="5094168"/>
            <a:ext cx="4226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Variación </a:t>
            </a:r>
            <a:r>
              <a:rPr lang="es-CO" b="1" dirty="0"/>
              <a:t>porcentual año a año 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400005"/>
              </p:ext>
            </p:extLst>
          </p:nvPr>
        </p:nvGraphicFramePr>
        <p:xfrm>
          <a:off x="9132180" y="3143250"/>
          <a:ext cx="2717800" cy="571500"/>
        </p:xfrm>
        <a:graphic>
          <a:graphicData uri="http://schemas.openxmlformats.org/drawingml/2006/table">
            <a:tbl>
              <a:tblPr/>
              <a:tblGrid>
                <a:gridCol w="10167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07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02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s-CO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</a:t>
                      </a:r>
                      <a:r>
                        <a:rPr lang="es-CO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Ejec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APROPIACION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932.863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98,1%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EJECUCION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915.208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7 Gráfico"/>
          <p:cNvGraphicFramePr>
            <a:graphicFrameLocks/>
          </p:cNvGraphicFramePr>
          <p:nvPr>
            <p:extLst/>
          </p:nvPr>
        </p:nvGraphicFramePr>
        <p:xfrm>
          <a:off x="809500" y="2074333"/>
          <a:ext cx="796196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44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4" name="3 Título"/>
          <p:cNvSpPr txBox="1">
            <a:spLocks/>
          </p:cNvSpPr>
          <p:nvPr/>
        </p:nvSpPr>
        <p:spPr>
          <a:xfrm>
            <a:off x="1788010" y="446993"/>
            <a:ext cx="8615984" cy="675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Financieros</a:t>
            </a:r>
            <a:b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corte 31 de diciembre de 2023)</a:t>
            </a:r>
            <a:b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6E435987-CF8C-4B66-BBB7-F68F11061C18}"/>
              </a:ext>
            </a:extLst>
          </p:cNvPr>
          <p:cNvSpPr txBox="1"/>
          <p:nvPr/>
        </p:nvSpPr>
        <p:spPr>
          <a:xfrm>
            <a:off x="4324463" y="4723529"/>
            <a:ext cx="3488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Variación Porcentual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="" xmlns:a16="http://schemas.microsoft.com/office/drawing/2014/main" id="{78222A24-56A9-4C00-882B-2C60FE1A5BC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314935" y="5232815"/>
          <a:ext cx="7548729" cy="506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66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1151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EBITDA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394,5%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85,5%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-84,0%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7 Gráfico"/>
          <p:cNvGraphicFramePr>
            <a:graphicFrameLocks/>
          </p:cNvGraphicFramePr>
          <p:nvPr>
            <p:extLst/>
          </p:nvPr>
        </p:nvGraphicFramePr>
        <p:xfrm>
          <a:off x="2350435" y="1634067"/>
          <a:ext cx="749113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17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 txBox="1">
            <a:spLocks/>
          </p:cNvSpPr>
          <p:nvPr/>
        </p:nvSpPr>
        <p:spPr>
          <a:xfrm>
            <a:off x="0" y="3638550"/>
            <a:ext cx="10835640" cy="23047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240" marR="5080" indent="-3175" algn="l">
              <a:lnSpc>
                <a:spcPct val="101699"/>
              </a:lnSpc>
              <a:spcBef>
                <a:spcPts val="60"/>
              </a:spcBef>
            </a:pPr>
            <a:endParaRPr lang="es-CO" sz="4800" b="1" kern="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44379" y="2972799"/>
            <a:ext cx="8120743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19"/>
              </a:spcBef>
            </a:pPr>
            <a:r>
              <a:rPr lang="es-CO" sz="4300" dirty="0" smtClean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rPr>
              <a:t>GESTIÓN CONTRACTUAL</a:t>
            </a:r>
            <a:endParaRPr lang="es-CO" sz="4300" dirty="0">
              <a:solidFill>
                <a:schemeClr val="bg1"/>
              </a:solidFill>
              <a:latin typeface="Helvetica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990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2590" y="359098"/>
            <a:ext cx="9144000" cy="672147"/>
          </a:xfrm>
        </p:spPr>
        <p:txBody>
          <a:bodyPr>
            <a:noAutofit/>
          </a:bodyPr>
          <a:lstStyle/>
          <a:p>
            <a:pPr marL="15240" marR="5080" indent="-3175">
              <a:lnSpc>
                <a:spcPct val="101699"/>
              </a:lnSpc>
              <a:spcBef>
                <a:spcPts val="60"/>
              </a:spcBef>
            </a:pP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CONTRATACIÓN POR MODALIDAD </a:t>
            </a:r>
            <a:b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OFICINA PRINCIPAL - 2023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1514902" y="1031245"/>
          <a:ext cx="9301687" cy="5091953"/>
        </p:xfrm>
        <a:graphic>
          <a:graphicData uri="http://schemas.openxmlformats.org/drawingml/2006/table">
            <a:tbl>
              <a:tblPr/>
              <a:tblGrid>
                <a:gridCol w="51941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97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77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1733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MODALIDAD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# CONTRATOS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VALOR CONTRATO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CONCURSO DE MERITOS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$372.867.460,00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CONTRATACIÓN DIRECTA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$33.990.779.398,47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DESIERTO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LICITACIÓN PÚBLICA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$15.736.648.832,07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MÍNIMA CUANTÍA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$2.458.370.201,61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MINIMA CUANTIA GRANDES SUPERFICIES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$335.320.515,00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SELECCIÓN ABREVIADA  BOLSA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$217.031.740.697,46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01235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SELECCIÓN ABREVIADA ACUERDO MARCO DE PRECIOS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$2.834.072.232,33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SELECCIÓN ABREVIADA MENOR CUANTIA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$2.804.492.687,87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SELECCIÓN ABREVIADA SUBASTA INVERSA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$13.535.153.226,10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1733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TOTAL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$289.099.445.250,91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60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2590" y="359098"/>
            <a:ext cx="9144000" cy="672147"/>
          </a:xfrm>
        </p:spPr>
        <p:txBody>
          <a:bodyPr>
            <a:noAutofit/>
          </a:bodyPr>
          <a:lstStyle/>
          <a:p>
            <a:pPr marL="15240" marR="5080" indent="-3175">
              <a:lnSpc>
                <a:spcPct val="101699"/>
              </a:lnSpc>
              <a:spcBef>
                <a:spcPts val="60"/>
              </a:spcBef>
            </a:pP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CONTRATACIÓN POR MODALIDAD </a:t>
            </a:r>
            <a:b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OFICINA PRINCIPAL - 2023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576714"/>
              </p:ext>
            </p:extLst>
          </p:nvPr>
        </p:nvGraphicFramePr>
        <p:xfrm>
          <a:off x="1473958" y="1000125"/>
          <a:ext cx="8789158" cy="5100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423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2590" y="359098"/>
            <a:ext cx="9144000" cy="672147"/>
          </a:xfrm>
        </p:spPr>
        <p:txBody>
          <a:bodyPr>
            <a:noAutofit/>
          </a:bodyPr>
          <a:lstStyle/>
          <a:p>
            <a:pPr marL="15240" marR="5080" indent="-3175">
              <a:lnSpc>
                <a:spcPct val="101699"/>
              </a:lnSpc>
              <a:spcBef>
                <a:spcPts val="60"/>
              </a:spcBef>
            </a:pP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CONTRATACIÓN BOLSA MERCANTIL DE COLOMBIA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2046511" y="1382486"/>
          <a:ext cx="8305802" cy="4648198"/>
        </p:xfrm>
        <a:graphic>
          <a:graphicData uri="http://schemas.openxmlformats.org/drawingml/2006/table">
            <a:tbl>
              <a:tblPr/>
              <a:tblGrid>
                <a:gridCol w="20118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95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860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917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564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89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CONTRATISTA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OPERACIÓN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EFICIENCIA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AHORRO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90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COMIAGRO S.A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Cárnicos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20.946.678.738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457.705.060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90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CORREAGRO S.A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Secos 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34.064.297.554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2.667.777.315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813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MIGUEL QUIJANO Y COMPAÑIA S.A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Secos 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23.453.724.265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1.791.329.693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813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MIGUEL QUIJANO Y COMPAÑIA S.A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Vigilancia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1.510.654.887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121.859.093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813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MIGUEL QUIJANO Y COMPAÑIA S.A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Secos 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15.711.341.562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452.802.472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90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CORREAGRO S.A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Secos 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14.599.626.461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726.512.556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813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MERCADO Y BOLSA S.A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Cárnicos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1.285.492.200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 -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90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CORREAGRO S.A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Secos 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23.149.075.543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256.566.652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06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COMIAGRO S.A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Secos 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13.174.087.540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3.136.421.178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9067">
                <a:tc>
                  <a:txBody>
                    <a:bodyPr/>
                    <a:lstStyle/>
                    <a:p>
                      <a:pPr algn="l" fontAlgn="b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147.894.978.750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9.610.974.019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8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5276" y="791736"/>
            <a:ext cx="8251903" cy="713677"/>
          </a:xfrm>
        </p:spPr>
        <p:txBody>
          <a:bodyPr>
            <a:noAutofit/>
          </a:bodyPr>
          <a:lstStyle/>
          <a:p>
            <a:pPr marL="15240" marR="5080" indent="-3175">
              <a:lnSpc>
                <a:spcPct val="101699"/>
              </a:lnSpc>
              <a:spcBef>
                <a:spcPts val="60"/>
              </a:spcBef>
            </a:pP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CONTRATOS INTERADMINISTRATIVOS POR ENTIDAD  </a:t>
            </a:r>
            <a:b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EF00AB82-0697-0C62-A162-CFD8674FD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457" y="1505413"/>
            <a:ext cx="7739539" cy="404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2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2590" y="300084"/>
            <a:ext cx="9144000" cy="672147"/>
          </a:xfrm>
        </p:spPr>
        <p:txBody>
          <a:bodyPr>
            <a:noAutofit/>
          </a:bodyPr>
          <a:lstStyle/>
          <a:p>
            <a:pPr marL="15240" marR="5080" indent="-3175">
              <a:lnSpc>
                <a:spcPct val="101699"/>
              </a:lnSpc>
              <a:spcBef>
                <a:spcPts val="60"/>
              </a:spcBef>
            </a:pPr>
            <a:r>
              <a:rPr lang="es-CO" sz="2000" b="1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CONTRATOS INTERADMINISTRATIVOS POR FUERZA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080659"/>
              </p:ext>
            </p:extLst>
          </p:nvPr>
        </p:nvGraphicFramePr>
        <p:xfrm>
          <a:off x="1263316" y="1146358"/>
          <a:ext cx="9303044" cy="531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65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990" y="2335613"/>
            <a:ext cx="7160723" cy="1977533"/>
          </a:xfrm>
        </p:spPr>
        <p:txBody>
          <a:bodyPr>
            <a:noAutofit/>
          </a:bodyPr>
          <a:lstStyle/>
          <a:p>
            <a:r>
              <a:rPr lang="es-ES" sz="4300" dirty="0">
                <a:solidFill>
                  <a:schemeClr val="bg1"/>
                </a:solidFill>
                <a:latin typeface="Helvetica" pitchFamily="2" charset="0"/>
              </a:rPr>
              <a:t>SUBDIRECCIÓN GENERAL ABASTECIMIENTOS Y SERVICIOS</a:t>
            </a:r>
            <a:endParaRPr lang="es-CO" sz="43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0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3076385"/>
              </p:ext>
            </p:extLst>
          </p:nvPr>
        </p:nvGraphicFramePr>
        <p:xfrm>
          <a:off x="2262111" y="1161310"/>
          <a:ext cx="8163339" cy="4890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744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upo 69"/>
          <p:cNvGrpSpPr/>
          <p:nvPr/>
        </p:nvGrpSpPr>
        <p:grpSpPr>
          <a:xfrm>
            <a:off x="4062751" y="187551"/>
            <a:ext cx="6722042" cy="6590729"/>
            <a:chOff x="4850427" y="151274"/>
            <a:chExt cx="6722042" cy="6590729"/>
          </a:xfrm>
        </p:grpSpPr>
        <p:grpSp>
          <p:nvGrpSpPr>
            <p:cNvPr id="59" name="Grupo 58"/>
            <p:cNvGrpSpPr/>
            <p:nvPr/>
          </p:nvGrpSpPr>
          <p:grpSpPr>
            <a:xfrm>
              <a:off x="5033472" y="151274"/>
              <a:ext cx="6538997" cy="6590729"/>
              <a:chOff x="5520582" y="185458"/>
              <a:chExt cx="6538997" cy="6590729"/>
            </a:xfrm>
          </p:grpSpPr>
          <p:sp>
            <p:nvSpPr>
              <p:cNvPr id="34" name="Terminador 33"/>
              <p:cNvSpPr/>
              <p:nvPr/>
            </p:nvSpPr>
            <p:spPr>
              <a:xfrm>
                <a:off x="5661037" y="204490"/>
                <a:ext cx="6398542" cy="1534934"/>
              </a:xfrm>
              <a:prstGeom prst="flowChartTerminator">
                <a:avLst/>
              </a:prstGeom>
              <a:ln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Terminador 34"/>
              <p:cNvSpPr/>
              <p:nvPr/>
            </p:nvSpPr>
            <p:spPr>
              <a:xfrm>
                <a:off x="5661037" y="1877067"/>
                <a:ext cx="6398542" cy="1534934"/>
              </a:xfrm>
              <a:prstGeom prst="flowChartTerminator">
                <a:avLst/>
              </a:prstGeom>
              <a:ln>
                <a:solidFill>
                  <a:schemeClr val="accent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6" name="Terminador 35"/>
              <p:cNvSpPr/>
              <p:nvPr/>
            </p:nvSpPr>
            <p:spPr>
              <a:xfrm>
                <a:off x="5661036" y="3549644"/>
                <a:ext cx="6398543" cy="1534934"/>
              </a:xfrm>
              <a:prstGeom prst="flowChartTerminator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7" name="Terminador 36"/>
              <p:cNvSpPr/>
              <p:nvPr/>
            </p:nvSpPr>
            <p:spPr>
              <a:xfrm>
                <a:off x="5661036" y="5222221"/>
                <a:ext cx="6398543" cy="1534934"/>
              </a:xfrm>
              <a:prstGeom prst="flowChartTerminator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56" name="Elipse 55"/>
              <p:cNvSpPr/>
              <p:nvPr/>
            </p:nvSpPr>
            <p:spPr>
              <a:xfrm>
                <a:off x="5520583" y="1858035"/>
                <a:ext cx="1632247" cy="153493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57" name="Elipse 56"/>
              <p:cNvSpPr/>
              <p:nvPr/>
            </p:nvSpPr>
            <p:spPr>
              <a:xfrm>
                <a:off x="5520582" y="3571589"/>
                <a:ext cx="1632247" cy="1534934"/>
              </a:xfrm>
              <a:prstGeom prst="ellipse">
                <a:avLst/>
              </a:prstGeom>
              <a:solidFill>
                <a:srgbClr val="04336D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58" name="Elipse 57"/>
              <p:cNvSpPr/>
              <p:nvPr/>
            </p:nvSpPr>
            <p:spPr>
              <a:xfrm>
                <a:off x="5523429" y="5241253"/>
                <a:ext cx="1632247" cy="1534934"/>
              </a:xfrm>
              <a:prstGeom prst="ellipse">
                <a:avLst/>
              </a:prstGeom>
              <a:solidFill>
                <a:srgbClr val="017E4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54" name="Elipse 53"/>
              <p:cNvSpPr/>
              <p:nvPr/>
            </p:nvSpPr>
            <p:spPr>
              <a:xfrm>
                <a:off x="5520583" y="185458"/>
                <a:ext cx="1632247" cy="1534934"/>
              </a:xfrm>
              <a:prstGeom prst="ellipse">
                <a:avLst/>
              </a:prstGeom>
              <a:solidFill>
                <a:srgbClr val="FF0000">
                  <a:alpha val="36863"/>
                </a:srgb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62" name="Marcador de texto 1">
              <a:extLst>
                <a:ext uri="{FF2B5EF4-FFF2-40B4-BE49-F238E27FC236}">
                  <a16:creationId xmlns="" xmlns:a16="http://schemas.microsoft.com/office/drawing/2014/main" id="{D4458D6D-761E-3509-07DC-4099640F82D9}"/>
                </a:ext>
              </a:extLst>
            </p:cNvPr>
            <p:cNvSpPr txBox="1">
              <a:spLocks/>
            </p:cNvSpPr>
            <p:nvPr/>
          </p:nvSpPr>
          <p:spPr>
            <a:xfrm>
              <a:off x="4891863" y="490808"/>
              <a:ext cx="1940663" cy="872754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12700" indent="0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None/>
                <a:defRPr lang="es-ES" sz="18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1pPr>
              <a:lvl2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2pPr>
              <a:lvl3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3pPr>
              <a:lvl4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4pPr>
              <a:lvl5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CO" sz="1600" kern="1200" dirty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kumimoji="0" lang="es-CO" b="1" i="0" u="none" strike="noStrike" kern="1200" normalizeH="0" baseline="0" noProof="0" dirty="0" smtClean="0">
                  <a:ln w="0"/>
                  <a:solidFill>
                    <a:schemeClr val="tx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 Black" panose="020B0A04020102020204" pitchFamily="34" charset="0"/>
                </a:rPr>
                <a:t>EJÉRCITO </a:t>
              </a:r>
              <a:r>
                <a:rPr lang="es-CO" b="1" dirty="0" smtClean="0">
                  <a:ln w="0"/>
                  <a:solidFill>
                    <a:schemeClr val="tx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NACIONAL</a:t>
              </a:r>
            </a:p>
            <a:p>
              <a:pPr algn="ctr">
                <a:defRPr/>
              </a:pPr>
              <a:endParaRPr lang="es-CO" sz="200" b="1" dirty="0">
                <a:ln w="0"/>
                <a:solidFill>
                  <a:schemeClr val="tx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endParaRPr>
            </a:p>
            <a:p>
              <a:pPr algn="ctr">
                <a:defRPr/>
              </a:pPr>
              <a:r>
                <a:rPr lang="es-CO" sz="1100" b="1" dirty="0" smtClean="0">
                  <a:ln w="0"/>
                  <a:solidFill>
                    <a:schemeClr val="tx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$563.734.670.885</a:t>
              </a:r>
              <a:endParaRPr lang="es-CO" sz="1100" b="1" dirty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endParaRP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CO" b="1" i="0" u="none" strike="noStrike" kern="1200" normalizeH="0" baseline="0" noProof="0" dirty="0" smtClean="0">
                <a:ln w="0"/>
                <a:solidFill>
                  <a:schemeClr val="tx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endParaRP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CO" b="1" i="0" u="none" strike="noStrike" kern="1200" normalizeH="0" baseline="0" noProof="0" dirty="0">
                <a:ln w="0"/>
                <a:solidFill>
                  <a:schemeClr val="tx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63" name="Marcador de texto 1">
              <a:extLst>
                <a:ext uri="{FF2B5EF4-FFF2-40B4-BE49-F238E27FC236}">
                  <a16:creationId xmlns="" xmlns:a16="http://schemas.microsoft.com/office/drawing/2014/main" id="{D4458D6D-761E-3509-07DC-4099640F82D9}"/>
                </a:ext>
              </a:extLst>
            </p:cNvPr>
            <p:cNvSpPr txBox="1">
              <a:spLocks/>
            </p:cNvSpPr>
            <p:nvPr/>
          </p:nvSpPr>
          <p:spPr>
            <a:xfrm>
              <a:off x="4891862" y="2178900"/>
              <a:ext cx="1940663" cy="670114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12700" indent="0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None/>
                <a:defRPr lang="es-ES" sz="18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1pPr>
              <a:lvl2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2pPr>
              <a:lvl3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3pPr>
              <a:lvl4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4pPr>
              <a:lvl5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CO" sz="1600" kern="1200" dirty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MX" i="0" u="none" strike="noStrike" kern="1200" normalizeH="0" baseline="0" noProof="0" dirty="0" smtClean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 Black" panose="020B0A04020102020204" pitchFamily="34" charset="0"/>
                </a:rPr>
                <a:t>FUERZA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s-MX" noProof="0" dirty="0" smtClean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AÉREA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lang="es-MX" sz="200" noProof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endParaRPr>
            </a:p>
            <a:p>
              <a:pPr algn="ctr">
                <a:defRPr/>
              </a:pPr>
              <a:r>
                <a:rPr lang="es-CO" sz="1200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$9.660.265.587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CO" i="0" u="none" strike="noStrike" kern="1200" normalizeH="0" baseline="0" noProof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64" name="Marcador de texto 1">
              <a:extLst>
                <a:ext uri="{FF2B5EF4-FFF2-40B4-BE49-F238E27FC236}">
                  <a16:creationId xmlns="" xmlns:a16="http://schemas.microsoft.com/office/drawing/2014/main" id="{D4458D6D-761E-3509-07DC-4099640F82D9}"/>
                </a:ext>
              </a:extLst>
            </p:cNvPr>
            <p:cNvSpPr txBox="1">
              <a:spLocks/>
            </p:cNvSpPr>
            <p:nvPr/>
          </p:nvSpPr>
          <p:spPr>
            <a:xfrm>
              <a:off x="4850427" y="3868075"/>
              <a:ext cx="1940663" cy="81880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12700" indent="0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None/>
                <a:defRPr lang="es-ES" sz="18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1pPr>
              <a:lvl2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2pPr>
              <a:lvl3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3pPr>
              <a:lvl4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4pPr>
              <a:lvl5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CO" sz="1600" kern="1200" dirty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MX" i="0" u="none" strike="noStrike" kern="1200" normalizeH="0" baseline="0" noProof="0" dirty="0" smtClean="0">
                  <a:ln w="0"/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 Black" panose="020B0A04020102020204" pitchFamily="34" charset="0"/>
                </a:rPr>
                <a:t>ARMADA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s-MX" dirty="0" smtClean="0">
                  <a:ln w="0"/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NACIONAL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lang="es-MX" sz="200" dirty="0" smtClean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endParaRPr>
            </a:p>
            <a:p>
              <a:pPr algn="ctr">
                <a:defRPr/>
              </a:pPr>
              <a:r>
                <a:rPr lang="es-CO" sz="1100" dirty="0" smtClean="0">
                  <a:ln w="0"/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$60.121.365.494</a:t>
              </a:r>
              <a:endParaRPr lang="es-CO" sz="110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endParaRP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lang="es-MX" dirty="0" smtClean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endParaRPr>
            </a:p>
          </p:txBody>
        </p:sp>
        <p:sp>
          <p:nvSpPr>
            <p:cNvPr id="65" name="Marcador de texto 1">
              <a:extLst>
                <a:ext uri="{FF2B5EF4-FFF2-40B4-BE49-F238E27FC236}">
                  <a16:creationId xmlns="" xmlns:a16="http://schemas.microsoft.com/office/drawing/2014/main" id="{D4458D6D-761E-3509-07DC-4099640F82D9}"/>
                </a:ext>
              </a:extLst>
            </p:cNvPr>
            <p:cNvSpPr txBox="1">
              <a:spLocks/>
            </p:cNvSpPr>
            <p:nvPr/>
          </p:nvSpPr>
          <p:spPr>
            <a:xfrm>
              <a:off x="4891862" y="5666866"/>
              <a:ext cx="1940663" cy="670114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12700" indent="0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None/>
                <a:defRPr lang="es-ES" sz="18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1pPr>
              <a:lvl2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2pPr>
              <a:lvl3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3pPr>
              <a:lvl4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4pPr>
              <a:lvl5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CO" sz="1600" kern="1200" dirty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MX" i="0" u="none" strike="noStrike" kern="1200" normalizeH="0" baseline="0" noProof="0" dirty="0" smtClean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 Black" panose="020B0A04020102020204" pitchFamily="34" charset="0"/>
                </a:rPr>
                <a:t>POLICÍA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s-MX" dirty="0" smtClean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NACIONAL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lang="es-MX" sz="2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endParaRP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CO" i="0" u="none" strike="noStrike" kern="1200" normalizeH="0" baseline="0" noProof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endParaRPr>
            </a:p>
          </p:txBody>
        </p:sp>
      </p:grpSp>
      <p:grpSp>
        <p:nvGrpSpPr>
          <p:cNvPr id="76" name="Grupo 75"/>
          <p:cNvGrpSpPr/>
          <p:nvPr/>
        </p:nvGrpSpPr>
        <p:grpSpPr>
          <a:xfrm>
            <a:off x="9625934" y="156384"/>
            <a:ext cx="1523891" cy="6477356"/>
            <a:chOff x="9238941" y="168309"/>
            <a:chExt cx="1523891" cy="6477356"/>
          </a:xfrm>
        </p:grpSpPr>
        <p:pic>
          <p:nvPicPr>
            <p:cNvPr id="72" name="Imagen 7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7759" y="168309"/>
              <a:ext cx="1183808" cy="1431421"/>
            </a:xfrm>
            <a:prstGeom prst="rect">
              <a:avLst/>
            </a:prstGeom>
          </p:spPr>
        </p:pic>
        <p:pic>
          <p:nvPicPr>
            <p:cNvPr id="73" name="Imagen 7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652" y="1805631"/>
              <a:ext cx="1388698" cy="1537326"/>
            </a:xfrm>
            <a:prstGeom prst="rect">
              <a:avLst/>
            </a:prstGeom>
          </p:spPr>
        </p:pic>
        <p:pic>
          <p:nvPicPr>
            <p:cNvPr id="74" name="Imagen 7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01" t="7388" r="27780" b="17373"/>
            <a:stretch/>
          </p:blipFill>
          <p:spPr>
            <a:xfrm>
              <a:off x="9241680" y="3342957"/>
              <a:ext cx="1521152" cy="1931767"/>
            </a:xfrm>
            <a:prstGeom prst="rect">
              <a:avLst/>
            </a:prstGeom>
          </p:spPr>
        </p:pic>
        <p:pic>
          <p:nvPicPr>
            <p:cNvPr id="75" name="Imagen 7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941" y="5302792"/>
              <a:ext cx="1393898" cy="1342873"/>
            </a:xfrm>
            <a:prstGeom prst="rect">
              <a:avLst/>
            </a:prstGeom>
          </p:spPr>
        </p:pic>
      </p:grpSp>
      <p:grpSp>
        <p:nvGrpSpPr>
          <p:cNvPr id="85" name="Grupo 84"/>
          <p:cNvGrpSpPr/>
          <p:nvPr/>
        </p:nvGrpSpPr>
        <p:grpSpPr>
          <a:xfrm>
            <a:off x="5866155" y="240612"/>
            <a:ext cx="1801750" cy="1531277"/>
            <a:chOff x="6386479" y="152945"/>
            <a:chExt cx="1801750" cy="1531277"/>
          </a:xfrm>
        </p:grpSpPr>
        <p:sp>
          <p:nvSpPr>
            <p:cNvPr id="78" name="Rectángulo 77"/>
            <p:cNvSpPr/>
            <p:nvPr/>
          </p:nvSpPr>
          <p:spPr>
            <a:xfrm>
              <a:off x="6386479" y="152945"/>
              <a:ext cx="143180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Suministro </a:t>
              </a:r>
              <a:endParaRPr lang="es-CO" sz="1100" dirty="0">
                <a:ln w="0"/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 Black"/>
              </a:endParaRPr>
            </a:p>
            <a:p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   víveres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secos</a:t>
              </a:r>
            </a:p>
          </p:txBody>
        </p:sp>
        <p:sp>
          <p:nvSpPr>
            <p:cNvPr id="79" name="Rectángulo 78"/>
            <p:cNvSpPr/>
            <p:nvPr/>
          </p:nvSpPr>
          <p:spPr>
            <a:xfrm>
              <a:off x="6399169" y="545642"/>
              <a:ext cx="154882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Suministro </a:t>
              </a:r>
            </a:p>
            <a:p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   víveres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frescos</a:t>
              </a:r>
            </a:p>
          </p:txBody>
        </p:sp>
        <p:sp>
          <p:nvSpPr>
            <p:cNvPr id="80" name="Rectángulo 79"/>
            <p:cNvSpPr/>
            <p:nvPr/>
          </p:nvSpPr>
          <p:spPr>
            <a:xfrm>
              <a:off x="6404221" y="963472"/>
              <a:ext cx="160492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C</a:t>
              </a: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omida</a:t>
              </a: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caliente</a:t>
              </a:r>
            </a:p>
          </p:txBody>
        </p:sp>
        <p:sp>
          <p:nvSpPr>
            <p:cNvPr id="81" name="Rectángulo 80"/>
            <p:cNvSpPr/>
            <p:nvPr/>
          </p:nvSpPr>
          <p:spPr>
            <a:xfrm>
              <a:off x="6405631" y="1189448"/>
              <a:ext cx="142699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Recuperación</a:t>
              </a:r>
              <a:endParaRPr lang="es-CO" sz="1100" dirty="0">
                <a:ln w="0"/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82" name="Rectángulo 81"/>
            <p:cNvSpPr/>
            <p:nvPr/>
          </p:nvSpPr>
          <p:spPr>
            <a:xfrm>
              <a:off x="6408575" y="1422612"/>
              <a:ext cx="177965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Gastos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especiales</a:t>
              </a:r>
            </a:p>
          </p:txBody>
        </p:sp>
      </p:grpSp>
      <p:grpSp>
        <p:nvGrpSpPr>
          <p:cNvPr id="86" name="Grupo 85"/>
          <p:cNvGrpSpPr/>
          <p:nvPr/>
        </p:nvGrpSpPr>
        <p:grpSpPr>
          <a:xfrm>
            <a:off x="5905953" y="1879160"/>
            <a:ext cx="1792344" cy="1523110"/>
            <a:chOff x="6386479" y="152945"/>
            <a:chExt cx="1792344" cy="1523110"/>
          </a:xfrm>
        </p:grpSpPr>
        <p:sp>
          <p:nvSpPr>
            <p:cNvPr id="87" name="Rectángulo 86"/>
            <p:cNvSpPr/>
            <p:nvPr/>
          </p:nvSpPr>
          <p:spPr>
            <a:xfrm>
              <a:off x="6386479" y="152945"/>
              <a:ext cx="143180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Suministro</a:t>
              </a:r>
            </a:p>
            <a:p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</a:t>
              </a: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  víveres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secos</a:t>
              </a:r>
            </a:p>
          </p:txBody>
        </p:sp>
        <p:sp>
          <p:nvSpPr>
            <p:cNvPr id="88" name="Rectángulo 87"/>
            <p:cNvSpPr/>
            <p:nvPr/>
          </p:nvSpPr>
          <p:spPr>
            <a:xfrm>
              <a:off x="6399169" y="545642"/>
              <a:ext cx="154882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Suministro </a:t>
              </a:r>
              <a:endParaRPr lang="es-CO" sz="1100" dirty="0" smtClean="0">
                <a:ln w="0"/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 Black"/>
              </a:endParaRPr>
            </a:p>
            <a:p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</a:t>
              </a:r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  víveres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frescos</a:t>
              </a:r>
            </a:p>
          </p:txBody>
        </p:sp>
        <p:sp>
          <p:nvSpPr>
            <p:cNvPr id="89" name="Rectángulo 88"/>
            <p:cNvSpPr/>
            <p:nvPr/>
          </p:nvSpPr>
          <p:spPr>
            <a:xfrm>
              <a:off x="6404221" y="963472"/>
              <a:ext cx="160492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Comida caliente</a:t>
              </a:r>
            </a:p>
          </p:txBody>
        </p:sp>
        <p:sp>
          <p:nvSpPr>
            <p:cNvPr id="90" name="Rectángulo 89"/>
            <p:cNvSpPr/>
            <p:nvPr/>
          </p:nvSpPr>
          <p:spPr>
            <a:xfrm>
              <a:off x="6405631" y="1189448"/>
              <a:ext cx="142699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Recuperación</a:t>
              </a:r>
            </a:p>
          </p:txBody>
        </p:sp>
        <p:sp>
          <p:nvSpPr>
            <p:cNvPr id="91" name="Rectángulo 90"/>
            <p:cNvSpPr/>
            <p:nvPr/>
          </p:nvSpPr>
          <p:spPr>
            <a:xfrm>
              <a:off x="6399169" y="1414445"/>
              <a:ext cx="177965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Gastos</a:t>
              </a:r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especiales</a:t>
              </a:r>
            </a:p>
          </p:txBody>
        </p:sp>
      </p:grpSp>
      <p:grpSp>
        <p:nvGrpSpPr>
          <p:cNvPr id="92" name="Grupo 91"/>
          <p:cNvGrpSpPr/>
          <p:nvPr/>
        </p:nvGrpSpPr>
        <p:grpSpPr>
          <a:xfrm>
            <a:off x="5934927" y="3577339"/>
            <a:ext cx="1801750" cy="1531277"/>
            <a:chOff x="6386479" y="152945"/>
            <a:chExt cx="1801750" cy="1531277"/>
          </a:xfrm>
        </p:grpSpPr>
        <p:sp>
          <p:nvSpPr>
            <p:cNvPr id="93" name="Rectángulo 92"/>
            <p:cNvSpPr/>
            <p:nvPr/>
          </p:nvSpPr>
          <p:spPr>
            <a:xfrm>
              <a:off x="6386479" y="152945"/>
              <a:ext cx="143180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Suministro </a:t>
              </a:r>
            </a:p>
            <a:p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   víveres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secos</a:t>
              </a:r>
            </a:p>
          </p:txBody>
        </p:sp>
        <p:sp>
          <p:nvSpPr>
            <p:cNvPr id="94" name="Rectángulo 93"/>
            <p:cNvSpPr/>
            <p:nvPr/>
          </p:nvSpPr>
          <p:spPr>
            <a:xfrm>
              <a:off x="6399169" y="545642"/>
              <a:ext cx="154882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Suministro </a:t>
              </a:r>
            </a:p>
            <a:p>
              <a:r>
                <a:rPr lang="es-CO" sz="1100" dirty="0" smtClean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    víveres </a:t>
              </a: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frescos</a:t>
              </a:r>
            </a:p>
          </p:txBody>
        </p:sp>
        <p:sp>
          <p:nvSpPr>
            <p:cNvPr id="95" name="Rectángulo 94"/>
            <p:cNvSpPr/>
            <p:nvPr/>
          </p:nvSpPr>
          <p:spPr>
            <a:xfrm>
              <a:off x="6404221" y="963472"/>
              <a:ext cx="160492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Comida caliente</a:t>
              </a:r>
            </a:p>
          </p:txBody>
        </p:sp>
        <p:sp>
          <p:nvSpPr>
            <p:cNvPr id="96" name="Rectángulo 95"/>
            <p:cNvSpPr/>
            <p:nvPr/>
          </p:nvSpPr>
          <p:spPr>
            <a:xfrm>
              <a:off x="6405631" y="1189448"/>
              <a:ext cx="142699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Recuperación</a:t>
              </a:r>
            </a:p>
          </p:txBody>
        </p:sp>
        <p:sp>
          <p:nvSpPr>
            <p:cNvPr id="97" name="Rectángulo 96"/>
            <p:cNvSpPr/>
            <p:nvPr/>
          </p:nvSpPr>
          <p:spPr>
            <a:xfrm>
              <a:off x="6408575" y="1422612"/>
              <a:ext cx="177965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CO" sz="1100" dirty="0">
                  <a:ln w="0"/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  <a:cs typeface="Arial Black"/>
                </a:rPr>
                <a:t>Gastos especiales</a:t>
              </a:r>
            </a:p>
          </p:txBody>
        </p:sp>
      </p:grpSp>
      <p:grpSp>
        <p:nvGrpSpPr>
          <p:cNvPr id="98" name="Grupo 97"/>
          <p:cNvGrpSpPr/>
          <p:nvPr/>
        </p:nvGrpSpPr>
        <p:grpSpPr>
          <a:xfrm>
            <a:off x="151454" y="1114766"/>
            <a:ext cx="3919353" cy="4801662"/>
            <a:chOff x="572627" y="1106083"/>
            <a:chExt cx="3919353" cy="4801662"/>
          </a:xfrm>
        </p:grpSpPr>
        <p:grpSp>
          <p:nvGrpSpPr>
            <p:cNvPr id="55" name="Grupo 54"/>
            <p:cNvGrpSpPr/>
            <p:nvPr/>
          </p:nvGrpSpPr>
          <p:grpSpPr>
            <a:xfrm>
              <a:off x="572627" y="1106083"/>
              <a:ext cx="3919353" cy="4801662"/>
              <a:chOff x="999000" y="1053580"/>
              <a:chExt cx="3919353" cy="4801662"/>
            </a:xfrm>
          </p:grpSpPr>
          <p:sp>
            <p:nvSpPr>
              <p:cNvPr id="4" name="Elipse 3"/>
              <p:cNvSpPr/>
              <p:nvPr/>
            </p:nvSpPr>
            <p:spPr>
              <a:xfrm>
                <a:off x="999000" y="1847185"/>
                <a:ext cx="3394729" cy="3375035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cxnSp>
            <p:nvCxnSpPr>
              <p:cNvPr id="9" name="Conector recto 8"/>
              <p:cNvCxnSpPr>
                <a:stCxn id="61" idx="3"/>
              </p:cNvCxnSpPr>
              <p:nvPr/>
            </p:nvCxnSpPr>
            <p:spPr>
              <a:xfrm>
                <a:off x="4477911" y="3479256"/>
                <a:ext cx="440442" cy="3812"/>
              </a:xfrm>
              <a:prstGeom prst="line">
                <a:avLst/>
              </a:prstGeom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4" name="Conector recto 13"/>
              <p:cNvCxnSpPr/>
              <p:nvPr/>
            </p:nvCxnSpPr>
            <p:spPr>
              <a:xfrm flipH="1">
                <a:off x="4903227" y="1053580"/>
                <a:ext cx="7070" cy="4801662"/>
              </a:xfrm>
              <a:prstGeom prst="line">
                <a:avLst/>
              </a:prstGeom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pic>
          <p:nvPicPr>
            <p:cNvPr id="60" name="Imagen 59">
              <a:extLst>
                <a:ext uri="{FF2B5EF4-FFF2-40B4-BE49-F238E27FC236}">
                  <a16:creationId xmlns="" xmlns:a16="http://schemas.microsoft.com/office/drawing/2014/main" id="{010D22FE-9B79-417E-2349-51183E323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1227" y="2068140"/>
              <a:ext cx="3073907" cy="3147491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61" name="Marcador de texto 1">
              <a:extLst>
                <a:ext uri="{FF2B5EF4-FFF2-40B4-BE49-F238E27FC236}">
                  <a16:creationId xmlns="" xmlns:a16="http://schemas.microsoft.com/office/drawing/2014/main" id="{D4458D6D-761E-3509-07DC-4099640F82D9}"/>
                </a:ext>
              </a:extLst>
            </p:cNvPr>
            <p:cNvSpPr txBox="1">
              <a:spLocks/>
            </p:cNvSpPr>
            <p:nvPr/>
          </p:nvSpPr>
          <p:spPr>
            <a:xfrm>
              <a:off x="665870" y="3074981"/>
              <a:ext cx="3385668" cy="91355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12700" indent="0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None/>
                <a:defRPr lang="es-ES" sz="18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1pPr>
              <a:lvl2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2pPr>
              <a:lvl3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3pPr>
              <a:lvl4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ES" sz="1600" kern="1200" dirty="0" smtClean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4pPr>
              <a:lvl5pPr marL="12700" indent="-228594" algn="l" defTabSz="914377" rtl="0" eaLnBrk="1" latinLnBrk="0" hangingPunct="1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  <a:defRPr lang="es-CO" sz="1600" kern="1200" dirty="0">
                  <a:solidFill>
                    <a:srgbClr val="FFFFFF"/>
                  </a:solidFill>
                  <a:latin typeface="Arial Black"/>
                  <a:ea typeface="+mn-ea"/>
                  <a:cs typeface="Arial Black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CO" i="0" u="none" strike="noStrike" kern="1200" normalizeH="0" baseline="0" noProof="0" dirty="0" smtClean="0">
                  <a:ln w="0">
                    <a:solidFill>
                      <a:schemeClr val="bg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 Black" panose="020B0A04020102020204" pitchFamily="34" charset="0"/>
                </a:rPr>
                <a:t>CONTRATOS INTERADMINISTRATIVOS </a:t>
              </a:r>
            </a:p>
            <a:p>
              <a:pPr marL="1270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CO" i="0" u="none" strike="noStrike" kern="1200" normalizeH="0" baseline="0" noProof="0" dirty="0" smtClean="0">
                  <a:ln w="0">
                    <a:solidFill>
                      <a:schemeClr val="bg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 Black" panose="020B0A04020102020204" pitchFamily="34" charset="0"/>
                </a:rPr>
                <a:t>FUERZAS MILITARES</a:t>
              </a:r>
              <a:endParaRPr kumimoji="0" lang="es-CO" i="0" u="none" strike="noStrike" kern="1200" normalizeH="0" baseline="0" noProof="0" dirty="0">
                <a:ln w="0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77" name="Rectángulo 76"/>
            <p:cNvSpPr/>
            <p:nvPr/>
          </p:nvSpPr>
          <p:spPr>
            <a:xfrm>
              <a:off x="1068127" y="4005183"/>
              <a:ext cx="24160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MX" dirty="0">
                  <a:ln w="0">
                    <a:solidFill>
                      <a:schemeClr val="bg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  <a:cs typeface="Arial Black"/>
                </a:rPr>
                <a:t>$</a:t>
              </a:r>
              <a:r>
                <a:rPr lang="es-CO" dirty="0">
                  <a:ln w="0">
                    <a:solidFill>
                      <a:schemeClr val="bg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  <a:cs typeface="Arial Black"/>
                </a:rPr>
                <a:t>633.516.301.966</a:t>
              </a:r>
            </a:p>
            <a:p>
              <a:pPr algn="ctr"/>
              <a:r>
                <a:rPr lang="es-CO" dirty="0">
                  <a:ln w="0">
                    <a:solidFill>
                      <a:schemeClr val="bg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  <a:cs typeface="Arial Black"/>
                </a:rPr>
                <a:t>Vigencia 2023 </a:t>
              </a:r>
            </a:p>
          </p:txBody>
        </p:sp>
      </p:grpSp>
      <p:grpSp>
        <p:nvGrpSpPr>
          <p:cNvPr id="109" name="Grupo 108"/>
          <p:cNvGrpSpPr/>
          <p:nvPr/>
        </p:nvGrpSpPr>
        <p:grpSpPr>
          <a:xfrm>
            <a:off x="8244839" y="284198"/>
            <a:ext cx="1459054" cy="1469385"/>
            <a:chOff x="8060257" y="168310"/>
            <a:chExt cx="1459054" cy="1469385"/>
          </a:xfrm>
        </p:grpSpPr>
        <p:sp>
          <p:nvSpPr>
            <p:cNvPr id="104" name="Rectángulo 103"/>
            <p:cNvSpPr/>
            <p:nvPr/>
          </p:nvSpPr>
          <p:spPr>
            <a:xfrm>
              <a:off x="8060257" y="168310"/>
              <a:ext cx="145905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182.326.369.574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05" name="Rectángulo 104"/>
            <p:cNvSpPr/>
            <p:nvPr/>
          </p:nvSpPr>
          <p:spPr>
            <a:xfrm>
              <a:off x="8060257" y="572809"/>
              <a:ext cx="145905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183.100.887.399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06" name="Rectángulo 105"/>
            <p:cNvSpPr/>
            <p:nvPr/>
          </p:nvSpPr>
          <p:spPr>
            <a:xfrm>
              <a:off x="8060257" y="886332"/>
              <a:ext cx="145905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192.257.855.221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07" name="Rectángulo 106"/>
            <p:cNvSpPr/>
            <p:nvPr/>
          </p:nvSpPr>
          <p:spPr>
            <a:xfrm>
              <a:off x="8416223" y="1138694"/>
              <a:ext cx="107914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  9.350.794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08" name="Rectángulo 107"/>
            <p:cNvSpPr/>
            <p:nvPr/>
          </p:nvSpPr>
          <p:spPr>
            <a:xfrm>
              <a:off x="8152410" y="1376085"/>
              <a:ext cx="136287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 6.040.207.897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</p:grpSp>
      <p:grpSp>
        <p:nvGrpSpPr>
          <p:cNvPr id="126" name="Grupo 125"/>
          <p:cNvGrpSpPr/>
          <p:nvPr/>
        </p:nvGrpSpPr>
        <p:grpSpPr>
          <a:xfrm>
            <a:off x="7693208" y="439041"/>
            <a:ext cx="357156" cy="1202043"/>
            <a:chOff x="7699896" y="368503"/>
            <a:chExt cx="357156" cy="1202043"/>
          </a:xfrm>
        </p:grpSpPr>
        <p:cxnSp>
          <p:nvCxnSpPr>
            <p:cNvPr id="113" name="Conector recto de flecha 112"/>
            <p:cNvCxnSpPr/>
            <p:nvPr/>
          </p:nvCxnSpPr>
          <p:spPr>
            <a:xfrm flipV="1">
              <a:off x="7700192" y="1057522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Conector recto de flecha 121"/>
            <p:cNvCxnSpPr/>
            <p:nvPr/>
          </p:nvCxnSpPr>
          <p:spPr>
            <a:xfrm flipV="1">
              <a:off x="7699896" y="1322560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Conector recto de flecha 122"/>
            <p:cNvCxnSpPr/>
            <p:nvPr/>
          </p:nvCxnSpPr>
          <p:spPr>
            <a:xfrm flipV="1">
              <a:off x="7699896" y="1568238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Conector recto de flecha 123"/>
            <p:cNvCxnSpPr/>
            <p:nvPr/>
          </p:nvCxnSpPr>
          <p:spPr>
            <a:xfrm flipV="1">
              <a:off x="7706448" y="755272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Conector recto de flecha 124"/>
            <p:cNvCxnSpPr/>
            <p:nvPr/>
          </p:nvCxnSpPr>
          <p:spPr>
            <a:xfrm flipV="1">
              <a:off x="7699896" y="368503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7" name="Grupo 126"/>
          <p:cNvGrpSpPr/>
          <p:nvPr/>
        </p:nvGrpSpPr>
        <p:grpSpPr>
          <a:xfrm>
            <a:off x="7733354" y="2068245"/>
            <a:ext cx="357156" cy="1202043"/>
            <a:chOff x="7699896" y="368503"/>
            <a:chExt cx="357156" cy="1202043"/>
          </a:xfrm>
        </p:grpSpPr>
        <p:cxnSp>
          <p:nvCxnSpPr>
            <p:cNvPr id="128" name="Conector recto de flecha 127"/>
            <p:cNvCxnSpPr/>
            <p:nvPr/>
          </p:nvCxnSpPr>
          <p:spPr>
            <a:xfrm flipV="1">
              <a:off x="7700192" y="1072270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Conector recto de flecha 128"/>
            <p:cNvCxnSpPr/>
            <p:nvPr/>
          </p:nvCxnSpPr>
          <p:spPr>
            <a:xfrm flipV="1">
              <a:off x="7699896" y="1337308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Conector recto de flecha 129"/>
            <p:cNvCxnSpPr/>
            <p:nvPr/>
          </p:nvCxnSpPr>
          <p:spPr>
            <a:xfrm flipV="1">
              <a:off x="7699896" y="1568238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Conector recto de flecha 130"/>
            <p:cNvCxnSpPr/>
            <p:nvPr/>
          </p:nvCxnSpPr>
          <p:spPr>
            <a:xfrm flipV="1">
              <a:off x="7706448" y="688906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Conector recto de flecha 131"/>
            <p:cNvCxnSpPr/>
            <p:nvPr/>
          </p:nvCxnSpPr>
          <p:spPr>
            <a:xfrm flipV="1">
              <a:off x="7699896" y="368503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3" name="Grupo 132"/>
          <p:cNvGrpSpPr/>
          <p:nvPr/>
        </p:nvGrpSpPr>
        <p:grpSpPr>
          <a:xfrm>
            <a:off x="7777174" y="3768366"/>
            <a:ext cx="357156" cy="1202043"/>
            <a:chOff x="7699896" y="368503"/>
            <a:chExt cx="357156" cy="1202043"/>
          </a:xfrm>
        </p:grpSpPr>
        <p:cxnSp>
          <p:nvCxnSpPr>
            <p:cNvPr id="134" name="Conector recto de flecha 133"/>
            <p:cNvCxnSpPr/>
            <p:nvPr/>
          </p:nvCxnSpPr>
          <p:spPr>
            <a:xfrm flipV="1">
              <a:off x="7700192" y="1109140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Conector recto de flecha 134"/>
            <p:cNvCxnSpPr/>
            <p:nvPr/>
          </p:nvCxnSpPr>
          <p:spPr>
            <a:xfrm flipV="1">
              <a:off x="7699896" y="1329934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Conector recto de flecha 135"/>
            <p:cNvCxnSpPr/>
            <p:nvPr/>
          </p:nvCxnSpPr>
          <p:spPr>
            <a:xfrm flipV="1">
              <a:off x="7699896" y="1568238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Conector recto de flecha 136"/>
            <p:cNvCxnSpPr/>
            <p:nvPr/>
          </p:nvCxnSpPr>
          <p:spPr>
            <a:xfrm flipV="1">
              <a:off x="7706448" y="755272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Conector recto de flecha 137"/>
            <p:cNvCxnSpPr/>
            <p:nvPr/>
          </p:nvCxnSpPr>
          <p:spPr>
            <a:xfrm flipV="1">
              <a:off x="7699896" y="368503"/>
              <a:ext cx="350604" cy="230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9" name="Rectángulo 138"/>
          <p:cNvSpPr/>
          <p:nvPr/>
        </p:nvSpPr>
        <p:spPr>
          <a:xfrm>
            <a:off x="8263085" y="1931073"/>
            <a:ext cx="141096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CO" sz="110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rPr>
              <a:t> 49.801.737.608</a:t>
            </a:r>
            <a:endParaRPr lang="es-CO" sz="11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 Black"/>
            </a:endParaRPr>
          </a:p>
        </p:txBody>
      </p:sp>
      <p:sp>
        <p:nvSpPr>
          <p:cNvPr id="140" name="Rectángulo 139"/>
          <p:cNvSpPr/>
          <p:nvPr/>
        </p:nvSpPr>
        <p:spPr>
          <a:xfrm>
            <a:off x="8410633" y="2254064"/>
            <a:ext cx="12698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CO" sz="110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rPr>
              <a:t>8.130.512.849</a:t>
            </a:r>
            <a:endParaRPr lang="es-CO" sz="11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 Black"/>
            </a:endParaRPr>
          </a:p>
        </p:txBody>
      </p:sp>
      <p:sp>
        <p:nvSpPr>
          <p:cNvPr id="141" name="Rectángulo 140"/>
          <p:cNvSpPr/>
          <p:nvPr/>
        </p:nvSpPr>
        <p:spPr>
          <a:xfrm>
            <a:off x="8431284" y="2635040"/>
            <a:ext cx="12698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CO" sz="110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rPr>
              <a:t>1.249.644.920</a:t>
            </a:r>
            <a:endParaRPr lang="es-CO" sz="11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 Black"/>
            </a:endParaRPr>
          </a:p>
        </p:txBody>
      </p:sp>
      <p:sp>
        <p:nvSpPr>
          <p:cNvPr id="142" name="Rectángulo 141"/>
          <p:cNvSpPr/>
          <p:nvPr/>
        </p:nvSpPr>
        <p:spPr>
          <a:xfrm>
            <a:off x="9234237" y="2919402"/>
            <a:ext cx="4651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CO" sz="110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rPr>
              <a:t>    0</a:t>
            </a:r>
            <a:endParaRPr lang="es-CO" sz="11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 Black"/>
            </a:endParaRPr>
          </a:p>
        </p:txBody>
      </p:sp>
      <p:sp>
        <p:nvSpPr>
          <p:cNvPr id="143" name="Rectángulo 142"/>
          <p:cNvSpPr/>
          <p:nvPr/>
        </p:nvSpPr>
        <p:spPr>
          <a:xfrm>
            <a:off x="8532591" y="3134889"/>
            <a:ext cx="11753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CO" sz="110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rPr>
              <a:t> 939.470.117</a:t>
            </a:r>
            <a:endParaRPr lang="es-CO" sz="11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 Black"/>
            </a:endParaRPr>
          </a:p>
        </p:txBody>
      </p:sp>
      <p:grpSp>
        <p:nvGrpSpPr>
          <p:cNvPr id="170" name="Grupo 169"/>
          <p:cNvGrpSpPr/>
          <p:nvPr/>
        </p:nvGrpSpPr>
        <p:grpSpPr>
          <a:xfrm>
            <a:off x="8461834" y="3592487"/>
            <a:ext cx="1315525" cy="1494184"/>
            <a:chOff x="8461834" y="3504935"/>
            <a:chExt cx="1315525" cy="1494184"/>
          </a:xfrm>
        </p:grpSpPr>
        <p:sp>
          <p:nvSpPr>
            <p:cNvPr id="144" name="Rectángulo 143"/>
            <p:cNvSpPr/>
            <p:nvPr/>
          </p:nvSpPr>
          <p:spPr>
            <a:xfrm>
              <a:off x="8461834" y="3504935"/>
              <a:ext cx="126989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1.055.510.606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45" name="Rectángulo 144"/>
            <p:cNvSpPr/>
            <p:nvPr/>
          </p:nvSpPr>
          <p:spPr>
            <a:xfrm>
              <a:off x="9420876" y="3928511"/>
              <a:ext cx="325730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0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46" name="Rectángulo 145"/>
            <p:cNvSpPr/>
            <p:nvPr/>
          </p:nvSpPr>
          <p:spPr>
            <a:xfrm>
              <a:off x="8483788" y="4271601"/>
              <a:ext cx="126989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8.259.984.466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47" name="Rectángulo 146"/>
            <p:cNvSpPr/>
            <p:nvPr/>
          </p:nvSpPr>
          <p:spPr>
            <a:xfrm>
              <a:off x="8648525" y="4737509"/>
              <a:ext cx="112883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344.770.515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48" name="Rectángulo 147"/>
            <p:cNvSpPr/>
            <p:nvPr/>
          </p:nvSpPr>
          <p:spPr>
            <a:xfrm>
              <a:off x="9482733" y="4519414"/>
              <a:ext cx="27924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0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</p:grpSp>
      <p:sp>
        <p:nvSpPr>
          <p:cNvPr id="149" name="Rectángulo 148"/>
          <p:cNvSpPr/>
          <p:nvPr/>
        </p:nvSpPr>
        <p:spPr>
          <a:xfrm>
            <a:off x="6050045" y="5479368"/>
            <a:ext cx="3366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ln w="0"/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 Black"/>
              </a:rPr>
              <a:t>Dirección de Antinarcóticos (DIRAN)</a:t>
            </a:r>
          </a:p>
          <a:p>
            <a:pPr algn="just"/>
            <a:endParaRPr lang="es-CO" sz="1200" dirty="0">
              <a:ln w="0"/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  <a:cs typeface="Arial Black"/>
            </a:endParaRPr>
          </a:p>
          <a:p>
            <a:pPr algn="just"/>
            <a:r>
              <a:rPr lang="es-CO" sz="1200" dirty="0" smtClean="0">
                <a:ln w="0"/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 Black"/>
              </a:rPr>
              <a:t>Suministro </a:t>
            </a:r>
            <a:r>
              <a:rPr lang="es-CO" sz="1200" dirty="0">
                <a:ln w="0"/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cs typeface="Arial Black"/>
              </a:rPr>
              <a:t>de 460 remesas para los grupos móviles de erradicación por valor de $12.827.218.812.</a:t>
            </a:r>
          </a:p>
        </p:txBody>
      </p:sp>
      <p:grpSp>
        <p:nvGrpSpPr>
          <p:cNvPr id="157" name="Grupo 156"/>
          <p:cNvGrpSpPr/>
          <p:nvPr/>
        </p:nvGrpSpPr>
        <p:grpSpPr>
          <a:xfrm>
            <a:off x="8010604" y="290646"/>
            <a:ext cx="351300" cy="1462036"/>
            <a:chOff x="11520521" y="1455008"/>
            <a:chExt cx="351300" cy="1462036"/>
          </a:xfrm>
        </p:grpSpPr>
        <p:sp>
          <p:nvSpPr>
            <p:cNvPr id="150" name="Rectángulo 149"/>
            <p:cNvSpPr/>
            <p:nvPr/>
          </p:nvSpPr>
          <p:spPr>
            <a:xfrm>
              <a:off x="11520521" y="1455008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51" name="Rectángulo 150"/>
            <p:cNvSpPr/>
            <p:nvPr/>
          </p:nvSpPr>
          <p:spPr>
            <a:xfrm>
              <a:off x="11531940" y="1860337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52" name="Rectángulo 151"/>
            <p:cNvSpPr/>
            <p:nvPr/>
          </p:nvSpPr>
          <p:spPr>
            <a:xfrm>
              <a:off x="11546090" y="2174953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53" name="Rectángulo 152"/>
            <p:cNvSpPr/>
            <p:nvPr/>
          </p:nvSpPr>
          <p:spPr>
            <a:xfrm>
              <a:off x="11543069" y="2418596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54" name="Rectángulo 153"/>
            <p:cNvSpPr/>
            <p:nvPr/>
          </p:nvSpPr>
          <p:spPr>
            <a:xfrm>
              <a:off x="11543035" y="2655434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</p:grpSp>
      <p:grpSp>
        <p:nvGrpSpPr>
          <p:cNvPr id="158" name="Grupo 157"/>
          <p:cNvGrpSpPr/>
          <p:nvPr/>
        </p:nvGrpSpPr>
        <p:grpSpPr>
          <a:xfrm>
            <a:off x="8037493" y="1939411"/>
            <a:ext cx="351300" cy="1439914"/>
            <a:chOff x="11520521" y="1455008"/>
            <a:chExt cx="351300" cy="1439914"/>
          </a:xfrm>
        </p:grpSpPr>
        <p:sp>
          <p:nvSpPr>
            <p:cNvPr id="159" name="Rectángulo 158"/>
            <p:cNvSpPr/>
            <p:nvPr/>
          </p:nvSpPr>
          <p:spPr>
            <a:xfrm>
              <a:off x="11520521" y="1455008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0" name="Rectángulo 159"/>
            <p:cNvSpPr/>
            <p:nvPr/>
          </p:nvSpPr>
          <p:spPr>
            <a:xfrm>
              <a:off x="11531940" y="1771849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1" name="Rectángulo 160"/>
            <p:cNvSpPr/>
            <p:nvPr/>
          </p:nvSpPr>
          <p:spPr>
            <a:xfrm>
              <a:off x="11546090" y="2130709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2" name="Rectángulo 161"/>
            <p:cNvSpPr/>
            <p:nvPr/>
          </p:nvSpPr>
          <p:spPr>
            <a:xfrm>
              <a:off x="11543069" y="2396474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3" name="Rectángulo 162"/>
            <p:cNvSpPr/>
            <p:nvPr/>
          </p:nvSpPr>
          <p:spPr>
            <a:xfrm>
              <a:off x="11543035" y="2633312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</p:grpSp>
      <p:grpSp>
        <p:nvGrpSpPr>
          <p:cNvPr id="164" name="Grupo 163"/>
          <p:cNvGrpSpPr/>
          <p:nvPr/>
        </p:nvGrpSpPr>
        <p:grpSpPr>
          <a:xfrm>
            <a:off x="8168275" y="3614564"/>
            <a:ext cx="351300" cy="1476784"/>
            <a:chOff x="11520521" y="1455008"/>
            <a:chExt cx="351300" cy="1476784"/>
          </a:xfrm>
        </p:grpSpPr>
        <p:sp>
          <p:nvSpPr>
            <p:cNvPr id="165" name="Rectángulo 164"/>
            <p:cNvSpPr/>
            <p:nvPr/>
          </p:nvSpPr>
          <p:spPr>
            <a:xfrm>
              <a:off x="11520521" y="1455008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6" name="Rectángulo 165"/>
            <p:cNvSpPr/>
            <p:nvPr/>
          </p:nvSpPr>
          <p:spPr>
            <a:xfrm>
              <a:off x="11531940" y="1852963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7" name="Rectángulo 166"/>
            <p:cNvSpPr/>
            <p:nvPr/>
          </p:nvSpPr>
          <p:spPr>
            <a:xfrm>
              <a:off x="11546090" y="2182327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8" name="Rectángulo 167"/>
            <p:cNvSpPr/>
            <p:nvPr/>
          </p:nvSpPr>
          <p:spPr>
            <a:xfrm>
              <a:off x="11543069" y="2411222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  <p:sp>
          <p:nvSpPr>
            <p:cNvPr id="169" name="Rectángulo 168"/>
            <p:cNvSpPr/>
            <p:nvPr/>
          </p:nvSpPr>
          <p:spPr>
            <a:xfrm>
              <a:off x="11543035" y="2670182"/>
              <a:ext cx="3257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1100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 pitchFamily="34" charset="0"/>
                  <a:cs typeface="Arial Black"/>
                </a:rPr>
                <a:t> $</a:t>
              </a:r>
              <a:endParaRPr lang="es-CO" sz="11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359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6B8C829A-7032-5028-F7A3-5621C70FCC36}"/>
              </a:ext>
            </a:extLst>
          </p:cNvPr>
          <p:cNvSpPr txBox="1"/>
          <p:nvPr/>
        </p:nvSpPr>
        <p:spPr>
          <a:xfrm>
            <a:off x="2718572" y="641530"/>
            <a:ext cx="67548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COMBUSTIBLE</a:t>
            </a:r>
          </a:p>
        </p:txBody>
      </p:sp>
      <p:graphicFrame>
        <p:nvGraphicFramePr>
          <p:cNvPr id="25" name="3 Gráfico"/>
          <p:cNvGraphicFramePr>
            <a:graphicFrameLocks/>
          </p:cNvGraphicFramePr>
          <p:nvPr>
            <p:extLst/>
          </p:nvPr>
        </p:nvGraphicFramePr>
        <p:xfrm>
          <a:off x="154271" y="1455207"/>
          <a:ext cx="5941726" cy="3301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466786" y="4908855"/>
            <a:ext cx="5629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Nota: Contrato </a:t>
            </a:r>
            <a:r>
              <a:rPr lang="es-CO" sz="1200" dirty="0">
                <a:solidFill>
                  <a:srgbClr val="000000"/>
                </a:solidFill>
                <a:latin typeface="Arial"/>
              </a:rPr>
              <a:t>No.9677-CV020-351-2023 por un saldo de </a:t>
            </a:r>
            <a:r>
              <a:rPr lang="es-CO" sz="1200" dirty="0">
                <a:solidFill>
                  <a:srgbClr val="0D0D0D"/>
                </a:solidFill>
                <a:latin typeface="Arial"/>
              </a:rPr>
              <a:t>27.423.492.951 para vigencia futura 2024.</a:t>
            </a:r>
            <a:endParaRPr lang="es-CO" sz="12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6360691" y="1492224"/>
          <a:ext cx="5651500" cy="3505200"/>
        </p:xfrm>
        <a:graphic>
          <a:graphicData uri="http://schemas.openxmlformats.org/drawingml/2006/table">
            <a:tbl>
              <a:tblPr/>
              <a:tblGrid>
                <a:gridCol w="1155700">
                  <a:extLst>
                    <a:ext uri="{9D8B030D-6E8A-4147-A177-3AD203B41FA5}">
                      <a16:colId xmlns="" xmlns:a16="http://schemas.microsoft.com/office/drawing/2014/main" val="929057443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4051248530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4267359227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440951161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41412162"/>
                    </a:ext>
                  </a:extLst>
                </a:gridCol>
              </a:tblGrid>
              <a:tr h="952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ENTIDAD /FUERZA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 DE LOS  CONTRATOS 2023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EJECUTADO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 ($)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DE EJECUCIÓN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971874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ARMADA 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84.023.751.913,58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83.950.078.493,00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73.673.420,58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99,91%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994612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FUERZA AEREA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2.379.298.181,00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2.378.968.796,00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329.385,00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99,99%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3518625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DIMAR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5.561.300.000,00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5.561.260.384,00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39.616,00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0601927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INSTITUTO GEOGRAFICO CODAZZI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572.047.704,00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249.940.048,00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322.107.656,00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43,69%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6377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1.640.496.547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1.640.446.215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50,332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579673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UNIDAD DE GESTIÓN DEL RIESGO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28.201.450.416,00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777.957.465,00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27.423.492.951,00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</a:rPr>
                        <a:t>2,76%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483244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122.378.344.761,58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94.558.651.401,00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27.819.643.078,91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77,27%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7064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0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6B8C829A-7032-5028-F7A3-5621C70FCC36}"/>
              </a:ext>
            </a:extLst>
          </p:cNvPr>
          <p:cNvSpPr txBox="1"/>
          <p:nvPr/>
        </p:nvSpPr>
        <p:spPr>
          <a:xfrm>
            <a:off x="2718572" y="641530"/>
            <a:ext cx="67548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BUCEO Y SALVAMENTO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CFE63248-913A-0EE5-3724-02564EF58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840" y="1678694"/>
            <a:ext cx="5194241" cy="349331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724889" y="1973225"/>
            <a:ext cx="49996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Se recibieron ingresos por los contratos con entidades públicas y agencias marítimas por un valor de $12.766.236.451 sin IVA.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Se suscribieron contratos por $5.744.743.972, para la adquisición de bienes y servicios como prestadores de servicios, maquinaria, certificaciones, tiquetes, entre otros.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La utilidad de la Agencia para la vigencia 2023 fue de $1.169.702.302.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9929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6B8C829A-7032-5028-F7A3-5621C70FCC36}"/>
              </a:ext>
            </a:extLst>
          </p:cNvPr>
          <p:cNvSpPr txBox="1"/>
          <p:nvPr/>
        </p:nvSpPr>
        <p:spPr>
          <a:xfrm>
            <a:off x="2954540" y="835764"/>
            <a:ext cx="67548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CRÉDITOS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1557502" y="1897975"/>
          <a:ext cx="4105968" cy="3462344"/>
        </p:xfrm>
        <a:graphic>
          <a:graphicData uri="http://schemas.openxmlformats.org/drawingml/2006/table">
            <a:tbl>
              <a:tblPr firstRow="1" firstCol="1" bandRow="1"/>
              <a:tblGrid>
                <a:gridCol w="1368656">
                  <a:extLst>
                    <a:ext uri="{9D8B030D-6E8A-4147-A177-3AD203B41FA5}">
                      <a16:colId xmlns="" xmlns:a16="http://schemas.microsoft.com/office/drawing/2014/main" val="1232532112"/>
                    </a:ext>
                  </a:extLst>
                </a:gridCol>
                <a:gridCol w="1368656">
                  <a:extLst>
                    <a:ext uri="{9D8B030D-6E8A-4147-A177-3AD203B41FA5}">
                      <a16:colId xmlns="" xmlns:a16="http://schemas.microsoft.com/office/drawing/2014/main" val="250695269"/>
                    </a:ext>
                  </a:extLst>
                </a:gridCol>
                <a:gridCol w="1368656">
                  <a:extLst>
                    <a:ext uri="{9D8B030D-6E8A-4147-A177-3AD203B41FA5}">
                      <a16:colId xmlns="" xmlns:a16="http://schemas.microsoft.com/office/drawing/2014/main" val="1220835251"/>
                    </a:ext>
                  </a:extLst>
                </a:gridCol>
              </a:tblGrid>
              <a:tr h="19354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MESES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CRÉDITOS 2023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3521516"/>
                  </a:ext>
                </a:extLst>
              </a:tr>
              <a:tr h="29696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 CRÉDITOS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9867021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$ 3.192.300.000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85968116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FEBRERO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$ 1.807.700.000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51558948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MARZO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$ 2.448.500.000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60098955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MAYO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$ 2.067.500.000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99375846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JUNIO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$ 1.063.000.000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60797901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JULIO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$ 1.567.000.000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04221076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AGOSTO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$ 1.544.700.000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35160227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SEPTIEMBRE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$ 3.327.300.000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30885084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NOVIEMBRE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$ 1.376.555.000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90016659"/>
                  </a:ext>
                </a:extLst>
              </a:tr>
              <a:tr h="296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TOTALES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568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$ 18.394.555.000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2406772"/>
                  </a:ext>
                </a:extLst>
              </a:tr>
            </a:tbl>
          </a:graphicData>
        </a:graphic>
      </p:graphicFrame>
      <p:pic>
        <p:nvPicPr>
          <p:cNvPr id="10" name="Gráfico 7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965" y="2120218"/>
            <a:ext cx="4451113" cy="351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/>
          <p:cNvSpPr/>
          <p:nvPr/>
        </p:nvSpPr>
        <p:spPr>
          <a:xfrm>
            <a:off x="6382651" y="1266651"/>
            <a:ext cx="3845972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000" b="1" spc="-10" dirty="0"/>
              <a:t>Créditos por tipo de nómina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000" b="1" spc="-10" dirty="0"/>
              <a:t>vigencia 2023.</a:t>
            </a:r>
          </a:p>
        </p:txBody>
      </p:sp>
    </p:spTree>
    <p:extLst>
      <p:ext uri="{BB962C8B-B14F-4D97-AF65-F5344CB8AC3E}">
        <p14:creationId xmlns:p14="http://schemas.microsoft.com/office/powerpoint/2010/main" val="284963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1329"/>
          <a:stretch/>
        </p:blipFill>
        <p:spPr>
          <a:xfrm>
            <a:off x="2220446" y="203627"/>
            <a:ext cx="7715250" cy="64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8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3" y="22806"/>
            <a:ext cx="12152063" cy="683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3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180" y="331470"/>
            <a:ext cx="7440930" cy="561455"/>
          </a:xfrm>
        </p:spPr>
        <p:txBody>
          <a:bodyPr>
            <a:noAutofit/>
          </a:bodyPr>
          <a:lstStyle/>
          <a:p>
            <a:pPr lvl="0"/>
            <a:r>
              <a:rPr lang="es-CO" sz="3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s-CO" sz="3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s-CO" sz="3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SISTEMA DE RECEPCIÓN  PQRD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427" y="1613363"/>
            <a:ext cx="2333551" cy="24361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76" y="1856261"/>
            <a:ext cx="2734182" cy="219322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500" y="1563836"/>
            <a:ext cx="2691329" cy="266890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 txBox="1">
            <a:spLocks/>
          </p:cNvSpPr>
          <p:nvPr/>
        </p:nvSpPr>
        <p:spPr>
          <a:xfrm>
            <a:off x="166728" y="4830645"/>
            <a:ext cx="3692220" cy="5614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000" dirty="0" smtClean="0">
                <a:latin typeface="Arial Black" panose="020B0A04020102020204" pitchFamily="34" charset="0"/>
              </a:rPr>
              <a:t>CONTÁCTENOS</a:t>
            </a:r>
            <a:endParaRPr lang="es-CO" sz="3000" dirty="0">
              <a:latin typeface="Arial Black" panose="020B0A040201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 txBox="1">
            <a:spLocks/>
          </p:cNvSpPr>
          <p:nvPr/>
        </p:nvSpPr>
        <p:spPr>
          <a:xfrm>
            <a:off x="4369850" y="4830644"/>
            <a:ext cx="3452303" cy="5614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000" dirty="0">
                <a:latin typeface="Arial Black" panose="020B0A04020102020204" pitchFamily="34" charset="0"/>
              </a:rPr>
              <a:t/>
            </a:r>
            <a:br>
              <a:rPr lang="es-CO" sz="3000" dirty="0">
                <a:latin typeface="Arial Black" panose="020B0A04020102020204" pitchFamily="34" charset="0"/>
              </a:rPr>
            </a:br>
            <a:r>
              <a:rPr lang="es-CO" sz="3000" dirty="0">
                <a:latin typeface="Arial Black" panose="020B0A04020102020204" pitchFamily="34" charset="0"/>
              </a:rPr>
              <a:t>MÓDULO PQR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 txBox="1">
            <a:spLocks/>
          </p:cNvSpPr>
          <p:nvPr/>
        </p:nvSpPr>
        <p:spPr>
          <a:xfrm>
            <a:off x="8925471" y="4830644"/>
            <a:ext cx="1800869" cy="5614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000" dirty="0">
                <a:latin typeface="Arial Black" panose="020B0A04020102020204" pitchFamily="34" charset="0"/>
              </a:rPr>
              <a:t>ORFEO</a:t>
            </a:r>
          </a:p>
        </p:txBody>
      </p:sp>
    </p:spTree>
    <p:extLst>
      <p:ext uri="{BB962C8B-B14F-4D97-AF65-F5344CB8AC3E}">
        <p14:creationId xmlns:p14="http://schemas.microsoft.com/office/powerpoint/2010/main" val="31715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1190" y="355714"/>
            <a:ext cx="3562350" cy="649287"/>
          </a:xfrm>
        </p:spPr>
        <p:txBody>
          <a:bodyPr>
            <a:normAutofit/>
          </a:bodyPr>
          <a:lstStyle/>
          <a:p>
            <a:r>
              <a:rPr lang="es-CO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PQRD S y F</a:t>
            </a:r>
            <a:endParaRPr lang="es-CO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82E5CFFD-6824-2107-E170-B83ABB3D5A15}"/>
              </a:ext>
            </a:extLst>
          </p:cNvPr>
          <p:cNvSpPr txBox="1"/>
          <p:nvPr/>
        </p:nvSpPr>
        <p:spPr>
          <a:xfrm>
            <a:off x="5025837" y="6639446"/>
            <a:ext cx="2140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Nunito Sans" pitchFamily="2" charset="77"/>
              </a:rPr>
              <a:t>www.agencialogistica.gov.co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0494" t="15425" r="10068" b="5686"/>
          <a:stretch/>
        </p:blipFill>
        <p:spPr>
          <a:xfrm>
            <a:off x="6096002" y="1337310"/>
            <a:ext cx="5516878" cy="38519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3"/>
          <a:srcRect l="3049" t="5985" r="3549" b="2875"/>
          <a:stretch/>
        </p:blipFill>
        <p:spPr>
          <a:xfrm>
            <a:off x="308609" y="1588770"/>
            <a:ext cx="5589271" cy="381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9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371" y="3537857"/>
            <a:ext cx="8621486" cy="1701154"/>
          </a:xfrm>
        </p:spPr>
        <p:txBody>
          <a:bodyPr>
            <a:normAutofit fontScale="90000"/>
          </a:bodyPr>
          <a:lstStyle/>
          <a:p>
            <a: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  <a:t>OFICINA ASESORA DE </a:t>
            </a:r>
            <a:b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</a:br>
            <a:r>
              <a:rPr lang="es-CO" sz="4800" b="1" dirty="0">
                <a:solidFill>
                  <a:schemeClr val="bg1"/>
                </a:solidFill>
                <a:latin typeface="Helvetica" pitchFamily="2" charset="0"/>
              </a:rPr>
              <a:t/>
            </a:r>
            <a:br>
              <a:rPr lang="es-CO" sz="4800" b="1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  <a:t>PLANEACIÓN</a:t>
            </a:r>
            <a:b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</a:br>
            <a: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  <a:t/>
            </a:r>
            <a:b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</a:br>
            <a:r>
              <a:rPr lang="es-CO" sz="4800" b="1" dirty="0" smtClean="0">
                <a:solidFill>
                  <a:schemeClr val="bg1"/>
                </a:solidFill>
                <a:latin typeface="Helvetica" pitchFamily="2" charset="0"/>
              </a:rPr>
              <a:t>E INNOVACIÓN INSTITUCIONAL</a:t>
            </a:r>
            <a:endParaRPr lang="es-CO" sz="48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2835</TotalTime>
  <Words>1611</Words>
  <Application>Microsoft Office PowerPoint</Application>
  <PresentationFormat>Panorámica</PresentationFormat>
  <Paragraphs>658</Paragraphs>
  <Slides>43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7" baseType="lpstr">
      <vt:lpstr>Fira Sans Extra Condensed Medium</vt:lpstr>
      <vt:lpstr>Franklin Gothic Book</vt:lpstr>
      <vt:lpstr>Helvetica</vt:lpstr>
      <vt:lpstr>Arial</vt:lpstr>
      <vt:lpstr>Hammersmith One Bold</vt:lpstr>
      <vt:lpstr>Roboto</vt:lpstr>
      <vt:lpstr>Calibri</vt:lpstr>
      <vt:lpstr>Arial Black</vt:lpstr>
      <vt:lpstr>Times New Roman</vt:lpstr>
      <vt:lpstr>Clear Sans</vt:lpstr>
      <vt:lpstr>Nunito Sans</vt:lpstr>
      <vt:lpstr>Arial Nova</vt:lpstr>
      <vt:lpstr>Hammersmith One</vt:lpstr>
      <vt:lpstr>Tema de Office</vt:lpstr>
      <vt:lpstr>SECRETARIA GENERAL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SISTEMA DE RECEPCIÓN  PQRD</vt:lpstr>
      <vt:lpstr>PQRD S y F</vt:lpstr>
      <vt:lpstr>OFICINA ASESORA DE   PLANEACIÓN  E INNOVACIÓN INSTITUCIONAL</vt:lpstr>
      <vt:lpstr>Presentación de PowerPoint</vt:lpstr>
      <vt:lpstr>Presentación de PowerPoint</vt:lpstr>
      <vt:lpstr>OFICINA  DE CONTROL INTERNO</vt:lpstr>
      <vt:lpstr>Presentación de PowerPoint</vt:lpstr>
      <vt:lpstr>Presentación de PowerPoint</vt:lpstr>
      <vt:lpstr>Presentación de PowerPoint</vt:lpstr>
      <vt:lpstr>Presentación de PowerPoint</vt:lpstr>
      <vt:lpstr>DIRECCIÓN ADMINISTRATIVA Y DE TALENTO HUMANO</vt:lpstr>
      <vt:lpstr>Presentación de PowerPoint</vt:lpstr>
      <vt:lpstr>Presentación de PowerPoint</vt:lpstr>
      <vt:lpstr>Presentación de PowerPoint</vt:lpstr>
      <vt:lpstr>Presentación de PowerPoint</vt:lpstr>
      <vt:lpstr>SUBDIRECCIÓN GENERAL DE OPERACIÓN LOGISTICA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GESTIÓN FINANCIERA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CONTRATACIÓN POR MODALIDAD  OFICINA PRINCIPAL - 2023</vt:lpstr>
      <vt:lpstr>CONTRATACIÓN POR MODALIDAD  OFICINA PRINCIPAL - 2023</vt:lpstr>
      <vt:lpstr>CONTRATACIÓN BOLSA MERCANTIL DE COLOMBIA 2023</vt:lpstr>
      <vt:lpstr>CONTRATOS INTERADMINISTRATIVOS POR ENTIDAD   2023</vt:lpstr>
      <vt:lpstr>CONTRATOS INTERADMINISTRATIVOS POR FUERZA 2023</vt:lpstr>
      <vt:lpstr>SUBDIRECCIÓN GENERAL ABASTECIMIENTOS Y SERVICIOS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Diana Cecilia Martin Amaya</cp:lastModifiedBy>
  <cp:revision>156</cp:revision>
  <dcterms:created xsi:type="dcterms:W3CDTF">2023-05-08T00:34:42Z</dcterms:created>
  <dcterms:modified xsi:type="dcterms:W3CDTF">2024-06-04T19:44:19Z</dcterms:modified>
</cp:coreProperties>
</file>