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6.jpg" ContentType="image/jpeg"/>
  <Override PartName="/ppt/media/image34.jpg" ContentType="image/jpeg"/>
  <Override PartName="/ppt/media/image35.jpg" ContentType="image/jpeg"/>
  <Override PartName="/ppt/media/image40.jpg" ContentType="image/jpeg"/>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8.jpg" ContentType="image/jpeg"/>
  <Override PartName="/ppt/media/image79.jpg" ContentType="image/jpeg"/>
  <Override PartName="/ppt/media/image86.jpg" ContentType="image/jpeg"/>
  <Override PartName="/ppt/media/image87.jpg" ContentType="image/jpeg"/>
  <Override PartName="/ppt/media/image8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68" r:id="rId2"/>
    <p:sldId id="298" r:id="rId3"/>
    <p:sldId id="367" r:id="rId4"/>
    <p:sldId id="370" r:id="rId5"/>
    <p:sldId id="371" r:id="rId6"/>
    <p:sldId id="372" r:id="rId7"/>
    <p:sldId id="373" r:id="rId8"/>
    <p:sldId id="322" r:id="rId9"/>
    <p:sldId id="324" r:id="rId10"/>
    <p:sldId id="356" r:id="rId11"/>
    <p:sldId id="388" r:id="rId12"/>
    <p:sldId id="389" r:id="rId13"/>
    <p:sldId id="390" r:id="rId14"/>
    <p:sldId id="391" r:id="rId15"/>
    <p:sldId id="392" r:id="rId16"/>
    <p:sldId id="393" r:id="rId17"/>
    <p:sldId id="357" r:id="rId18"/>
    <p:sldId id="337" r:id="rId19"/>
    <p:sldId id="341" r:id="rId20"/>
    <p:sldId id="342" r:id="rId21"/>
    <p:sldId id="338" r:id="rId22"/>
    <p:sldId id="339" r:id="rId23"/>
    <p:sldId id="340"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8" r:id="rId37"/>
    <p:sldId id="376" r:id="rId38"/>
    <p:sldId id="377" r:id="rId39"/>
    <p:sldId id="378" r:id="rId40"/>
    <p:sldId id="333" r:id="rId41"/>
    <p:sldId id="380" r:id="rId42"/>
    <p:sldId id="381" r:id="rId43"/>
    <p:sldId id="359" r:id="rId44"/>
    <p:sldId id="361" r:id="rId45"/>
    <p:sldId id="362" r:id="rId46"/>
    <p:sldId id="363" r:id="rId47"/>
    <p:sldId id="364" r:id="rId48"/>
    <p:sldId id="365" r:id="rId49"/>
    <p:sldId id="394" r:id="rId50"/>
    <p:sldId id="395" r:id="rId51"/>
    <p:sldId id="396" r:id="rId52"/>
    <p:sldId id="397" r:id="rId53"/>
    <p:sldId id="398" r:id="rId54"/>
    <p:sldId id="399" r:id="rId55"/>
    <p:sldId id="400" r:id="rId56"/>
    <p:sldId id="401" r:id="rId57"/>
    <p:sldId id="402" r:id="rId58"/>
    <p:sldId id="403" r:id="rId59"/>
    <p:sldId id="404" r:id="rId60"/>
    <p:sldId id="405" r:id="rId61"/>
    <p:sldId id="374" r:id="rId62"/>
    <p:sldId id="299" r:id="rId63"/>
  </p:sldIdLst>
  <p:sldSz cx="12192000" cy="6858000"/>
  <p:notesSz cx="12192000" cy="6858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3DFEB37B-664C-43F9-9E74-3B8F7B131EF8}">
          <p14:sldIdLst>
            <p14:sldId id="268"/>
            <p14:sldId id="298"/>
            <p14:sldId id="367"/>
            <p14:sldId id="370"/>
            <p14:sldId id="371"/>
            <p14:sldId id="372"/>
            <p14:sldId id="373"/>
            <p14:sldId id="322"/>
            <p14:sldId id="324"/>
            <p14:sldId id="356"/>
            <p14:sldId id="388"/>
            <p14:sldId id="389"/>
            <p14:sldId id="390"/>
            <p14:sldId id="391"/>
            <p14:sldId id="392"/>
            <p14:sldId id="393"/>
            <p14:sldId id="357"/>
            <p14:sldId id="337"/>
            <p14:sldId id="341"/>
            <p14:sldId id="342"/>
            <p14:sldId id="338"/>
            <p14:sldId id="339"/>
            <p14:sldId id="340"/>
            <p14:sldId id="344"/>
            <p14:sldId id="345"/>
            <p14:sldId id="346"/>
            <p14:sldId id="347"/>
            <p14:sldId id="348"/>
            <p14:sldId id="349"/>
            <p14:sldId id="350"/>
            <p14:sldId id="351"/>
            <p14:sldId id="352"/>
            <p14:sldId id="353"/>
            <p14:sldId id="354"/>
            <p14:sldId id="355"/>
            <p14:sldId id="358"/>
            <p14:sldId id="376"/>
            <p14:sldId id="377"/>
            <p14:sldId id="378"/>
            <p14:sldId id="333"/>
            <p14:sldId id="380"/>
            <p14:sldId id="381"/>
            <p14:sldId id="359"/>
            <p14:sldId id="361"/>
            <p14:sldId id="362"/>
            <p14:sldId id="363"/>
            <p14:sldId id="364"/>
            <p14:sldId id="365"/>
            <p14:sldId id="394"/>
            <p14:sldId id="395"/>
            <p14:sldId id="396"/>
            <p14:sldId id="397"/>
            <p14:sldId id="398"/>
            <p14:sldId id="399"/>
            <p14:sldId id="400"/>
            <p14:sldId id="401"/>
            <p14:sldId id="402"/>
            <p14:sldId id="403"/>
            <p14:sldId id="404"/>
            <p14:sldId id="405"/>
            <p14:sldId id="374"/>
            <p14:sldId id="299"/>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6" autoAdjust="0"/>
    <p:restoredTop sz="95501" autoAdjust="0"/>
  </p:normalViewPr>
  <p:slideViewPr>
    <p:cSldViewPr>
      <p:cViewPr varScale="1">
        <p:scale>
          <a:sx n="88" d="100"/>
          <a:sy n="88" d="100"/>
        </p:scale>
        <p:origin x="666"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SST-GA\2020\DICIEMBRE\autoevaluacion%20sst\Resoluci&#243;n%200312%20de%202019.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SST-GA\2020\COMPARATIV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CO">
                <a:solidFill>
                  <a:schemeClr val="tx1"/>
                </a:solidFill>
              </a:rPr>
              <a:t>DESARROLLO DEL SISTEMA POR ESTÁNDAR</a:t>
            </a:r>
          </a:p>
        </c:rich>
      </c:tx>
      <c:overlay val="0"/>
      <c:spPr>
        <a:noFill/>
        <a:ln>
          <a:noFill/>
        </a:ln>
        <a:effectLst/>
      </c:spPr>
    </c:title>
    <c:autoTitleDeleted val="0"/>
    <c:plotArea>
      <c:layout/>
      <c:barChart>
        <c:barDir val="col"/>
        <c:grouping val="clustered"/>
        <c:varyColors val="0"/>
        <c:ser>
          <c:idx val="0"/>
          <c:order val="0"/>
          <c:tx>
            <c:strRef>
              <c:f>Variables!$D$6</c:f>
              <c:strCache>
                <c:ptCount val="1"/>
                <c:pt idx="0">
                  <c:v>Puntaje Obtenido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Variables!$C$7:$C$13</c:f>
              <c:strCache>
                <c:ptCount val="7"/>
                <c:pt idx="0">
                  <c:v>RECURSOS (10%)</c:v>
                </c:pt>
                <c:pt idx="1">
                  <c:v>GESTION INTEGRAL DEL SG-SST (15%)</c:v>
                </c:pt>
                <c:pt idx="2">
                  <c:v>GESTIÓN DE LA SALUD (20%)</c:v>
                </c:pt>
                <c:pt idx="3">
                  <c:v>GESTIÓN DE PELIGROS Y RIESGOS (30%)</c:v>
                </c:pt>
                <c:pt idx="4">
                  <c:v>GESTION DE AMENAZAS (10%)</c:v>
                </c:pt>
                <c:pt idx="5">
                  <c:v>VERIFICACIÓN DEL SG-SST (5%)</c:v>
                </c:pt>
                <c:pt idx="6">
                  <c:v>MEJORAMIENTO (10%)</c:v>
                </c:pt>
              </c:strCache>
            </c:strRef>
          </c:cat>
          <c:val>
            <c:numRef>
              <c:f>Variables!$D$7:$D$13</c:f>
              <c:numCache>
                <c:formatCode>General</c:formatCode>
                <c:ptCount val="7"/>
                <c:pt idx="0">
                  <c:v>9.5</c:v>
                </c:pt>
                <c:pt idx="1">
                  <c:v>14.5</c:v>
                </c:pt>
                <c:pt idx="2">
                  <c:v>20</c:v>
                </c:pt>
                <c:pt idx="3">
                  <c:v>30</c:v>
                </c:pt>
                <c:pt idx="4">
                  <c:v>10</c:v>
                </c:pt>
                <c:pt idx="5">
                  <c:v>2.5</c:v>
                </c:pt>
                <c:pt idx="6">
                  <c:v>10</c:v>
                </c:pt>
              </c:numCache>
            </c:numRef>
          </c:val>
          <c:extLst xmlns:c16r2="http://schemas.microsoft.com/office/drawing/2015/06/chart">
            <c:ext xmlns:c16="http://schemas.microsoft.com/office/drawing/2014/chart" uri="{C3380CC4-5D6E-409C-BE32-E72D297353CC}">
              <c16:uniqueId val="{00000000-9259-4D11-8035-84A6A2B6836C}"/>
            </c:ext>
          </c:extLst>
        </c:ser>
        <c:ser>
          <c:idx val="1"/>
          <c:order val="1"/>
          <c:tx>
            <c:strRef>
              <c:f>Variables!$E$6</c:f>
              <c:strCache>
                <c:ptCount val="1"/>
                <c:pt idx="0">
                  <c:v>Puntaje máximo</c:v>
                </c:pt>
              </c:strCache>
            </c:strRef>
          </c:tx>
          <c:spPr>
            <a:solidFill>
              <a:srgbClr val="00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Variables!$C$7:$C$13</c:f>
              <c:strCache>
                <c:ptCount val="7"/>
                <c:pt idx="0">
                  <c:v>RECURSOS (10%)</c:v>
                </c:pt>
                <c:pt idx="1">
                  <c:v>GESTION INTEGRAL DEL SG-SST (15%)</c:v>
                </c:pt>
                <c:pt idx="2">
                  <c:v>GESTIÓN DE LA SALUD (20%)</c:v>
                </c:pt>
                <c:pt idx="3">
                  <c:v>GESTIÓN DE PELIGROS Y RIESGOS (30%)</c:v>
                </c:pt>
                <c:pt idx="4">
                  <c:v>GESTION DE AMENAZAS (10%)</c:v>
                </c:pt>
                <c:pt idx="5">
                  <c:v>VERIFICACIÓN DEL SG-SST (5%)</c:v>
                </c:pt>
                <c:pt idx="6">
                  <c:v>MEJORAMIENTO (10%)</c:v>
                </c:pt>
              </c:strCache>
            </c:strRef>
          </c:cat>
          <c:val>
            <c:numRef>
              <c:f>Variables!$E$7:$E$13</c:f>
              <c:numCache>
                <c:formatCode>General</c:formatCode>
                <c:ptCount val="7"/>
                <c:pt idx="0">
                  <c:v>10</c:v>
                </c:pt>
                <c:pt idx="1">
                  <c:v>15</c:v>
                </c:pt>
                <c:pt idx="2">
                  <c:v>20</c:v>
                </c:pt>
                <c:pt idx="3">
                  <c:v>30</c:v>
                </c:pt>
                <c:pt idx="4">
                  <c:v>10</c:v>
                </c:pt>
                <c:pt idx="5">
                  <c:v>5</c:v>
                </c:pt>
                <c:pt idx="6">
                  <c:v>10</c:v>
                </c:pt>
              </c:numCache>
            </c:numRef>
          </c:val>
          <c:extLst xmlns:c16r2="http://schemas.microsoft.com/office/drawing/2015/06/chart">
            <c:ext xmlns:c16="http://schemas.microsoft.com/office/drawing/2014/chart" uri="{C3380CC4-5D6E-409C-BE32-E72D297353CC}">
              <c16:uniqueId val="{00000001-9259-4D11-8035-84A6A2B6836C}"/>
            </c:ext>
          </c:extLst>
        </c:ser>
        <c:dLbls>
          <c:dLblPos val="inEnd"/>
          <c:showLegendKey val="0"/>
          <c:showVal val="1"/>
          <c:showCatName val="0"/>
          <c:showSerName val="0"/>
          <c:showPercent val="0"/>
          <c:showBubbleSize val="0"/>
        </c:dLbls>
        <c:gapWidth val="219"/>
        <c:overlap val="-27"/>
        <c:axId val="1889067024"/>
        <c:axId val="1889070832"/>
      </c:barChart>
      <c:catAx>
        <c:axId val="188906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889070832"/>
        <c:crosses val="autoZero"/>
        <c:auto val="1"/>
        <c:lblAlgn val="ctr"/>
        <c:lblOffset val="100"/>
        <c:noMultiLvlLbl val="0"/>
      </c:catAx>
      <c:valAx>
        <c:axId val="188907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89067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a:pPr>
      <a:endParaRPr lang="es-CO"/>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Hoja1!$E$27</c:f>
              <c:strCache>
                <c:ptCount val="1"/>
                <c:pt idx="0">
                  <c:v>2018</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cat>
            <c:strRef>
              <c:f>Hoja1!$F$26:$R$26</c:f>
              <c:strCache>
                <c:ptCount val="13"/>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pt idx="12">
                  <c:v>TOTAL</c:v>
                </c:pt>
              </c:strCache>
            </c:strRef>
          </c:cat>
          <c:val>
            <c:numRef>
              <c:f>Hoja1!$F$27:$R$27</c:f>
              <c:numCache>
                <c:formatCode>General</c:formatCode>
                <c:ptCount val="13"/>
                <c:pt idx="0">
                  <c:v>1</c:v>
                </c:pt>
                <c:pt idx="1">
                  <c:v>1</c:v>
                </c:pt>
                <c:pt idx="2">
                  <c:v>1</c:v>
                </c:pt>
                <c:pt idx="3">
                  <c:v>1</c:v>
                </c:pt>
                <c:pt idx="4">
                  <c:v>0</c:v>
                </c:pt>
                <c:pt idx="5">
                  <c:v>1</c:v>
                </c:pt>
                <c:pt idx="6">
                  <c:v>1</c:v>
                </c:pt>
                <c:pt idx="7">
                  <c:v>1</c:v>
                </c:pt>
                <c:pt idx="8">
                  <c:v>0</c:v>
                </c:pt>
                <c:pt idx="9">
                  <c:v>1</c:v>
                </c:pt>
                <c:pt idx="10">
                  <c:v>4</c:v>
                </c:pt>
                <c:pt idx="11">
                  <c:v>1</c:v>
                </c:pt>
                <c:pt idx="12">
                  <c:v>13</c:v>
                </c:pt>
              </c:numCache>
            </c:numRef>
          </c:val>
          <c:extLst xmlns:c16r2="http://schemas.microsoft.com/office/drawing/2015/06/chart">
            <c:ext xmlns:c16="http://schemas.microsoft.com/office/drawing/2014/chart" uri="{C3380CC4-5D6E-409C-BE32-E72D297353CC}">
              <c16:uniqueId val="{00000000-ED7D-47BA-B5FB-479A912D89BF}"/>
            </c:ext>
          </c:extLst>
        </c:ser>
        <c:ser>
          <c:idx val="1"/>
          <c:order val="1"/>
          <c:tx>
            <c:strRef>
              <c:f>Hoja1!$E$28</c:f>
              <c:strCache>
                <c:ptCount val="1"/>
                <c:pt idx="0">
                  <c:v>2019</c:v>
                </c:pt>
              </c:strCache>
            </c:strRef>
          </c:tx>
          <c:spPr>
            <a:noFill/>
            <a:ln w="9525" cap="flat" cmpd="sng" algn="ctr">
              <a:solidFill>
                <a:schemeClr val="accent4"/>
              </a:solidFill>
              <a:miter lim="800000"/>
            </a:ln>
            <a:effectLst>
              <a:glow rad="63500">
                <a:schemeClr val="accent4">
                  <a:satMod val="175000"/>
                  <a:alpha val="25000"/>
                </a:schemeClr>
              </a:glow>
            </a:effectLst>
          </c:spPr>
          <c:invertIfNegative val="0"/>
          <c:cat>
            <c:strRef>
              <c:f>Hoja1!$F$26:$R$26</c:f>
              <c:strCache>
                <c:ptCount val="13"/>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pt idx="12">
                  <c:v>TOTAL</c:v>
                </c:pt>
              </c:strCache>
            </c:strRef>
          </c:cat>
          <c:val>
            <c:numRef>
              <c:f>Hoja1!$F$28:$R$28</c:f>
              <c:numCache>
                <c:formatCode>General</c:formatCode>
                <c:ptCount val="13"/>
                <c:pt idx="0">
                  <c:v>0</c:v>
                </c:pt>
                <c:pt idx="1">
                  <c:v>0</c:v>
                </c:pt>
                <c:pt idx="2">
                  <c:v>1</c:v>
                </c:pt>
                <c:pt idx="3">
                  <c:v>0</c:v>
                </c:pt>
                <c:pt idx="4">
                  <c:v>1</c:v>
                </c:pt>
                <c:pt idx="5">
                  <c:v>0</c:v>
                </c:pt>
                <c:pt idx="6">
                  <c:v>0</c:v>
                </c:pt>
                <c:pt idx="7">
                  <c:v>2</c:v>
                </c:pt>
                <c:pt idx="8">
                  <c:v>1</c:v>
                </c:pt>
                <c:pt idx="9">
                  <c:v>0</c:v>
                </c:pt>
                <c:pt idx="10">
                  <c:v>1</c:v>
                </c:pt>
                <c:pt idx="11">
                  <c:v>0</c:v>
                </c:pt>
                <c:pt idx="12">
                  <c:v>6</c:v>
                </c:pt>
              </c:numCache>
            </c:numRef>
          </c:val>
          <c:extLst xmlns:c16r2="http://schemas.microsoft.com/office/drawing/2015/06/chart">
            <c:ext xmlns:c16="http://schemas.microsoft.com/office/drawing/2014/chart" uri="{C3380CC4-5D6E-409C-BE32-E72D297353CC}">
              <c16:uniqueId val="{00000001-ED7D-47BA-B5FB-479A912D89BF}"/>
            </c:ext>
          </c:extLst>
        </c:ser>
        <c:ser>
          <c:idx val="2"/>
          <c:order val="2"/>
          <c:tx>
            <c:strRef>
              <c:f>Hoja1!$E$29</c:f>
              <c:strCache>
                <c:ptCount val="1"/>
                <c:pt idx="0">
                  <c:v>2020</c:v>
                </c:pt>
              </c:strCache>
            </c:strRef>
          </c:tx>
          <c:spPr>
            <a:noFill/>
            <a:ln w="9525" cap="flat" cmpd="sng" algn="ctr">
              <a:solidFill>
                <a:schemeClr val="accent6"/>
              </a:solidFill>
              <a:miter lim="800000"/>
            </a:ln>
            <a:effectLst>
              <a:glow rad="63500">
                <a:schemeClr val="accent6">
                  <a:satMod val="175000"/>
                  <a:alpha val="25000"/>
                </a:schemeClr>
              </a:glow>
            </a:effectLst>
          </c:spPr>
          <c:invertIfNegative val="0"/>
          <c:cat>
            <c:strRef>
              <c:f>Hoja1!$F$26:$R$26</c:f>
              <c:strCache>
                <c:ptCount val="13"/>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pt idx="12">
                  <c:v>TOTAL</c:v>
                </c:pt>
              </c:strCache>
            </c:strRef>
          </c:cat>
          <c:val>
            <c:numRef>
              <c:f>Hoja1!$F$29:$R$29</c:f>
              <c:numCache>
                <c:formatCode>General</c:formatCode>
                <c:ptCount val="13"/>
                <c:pt idx="0">
                  <c:v>0</c:v>
                </c:pt>
                <c:pt idx="1">
                  <c:v>0</c:v>
                </c:pt>
                <c:pt idx="2">
                  <c:v>0</c:v>
                </c:pt>
                <c:pt idx="3">
                  <c:v>1</c:v>
                </c:pt>
                <c:pt idx="4">
                  <c:v>0</c:v>
                </c:pt>
                <c:pt idx="5">
                  <c:v>0</c:v>
                </c:pt>
                <c:pt idx="6">
                  <c:v>1</c:v>
                </c:pt>
                <c:pt idx="7">
                  <c:v>1</c:v>
                </c:pt>
                <c:pt idx="8">
                  <c:v>0</c:v>
                </c:pt>
                <c:pt idx="9">
                  <c:v>0</c:v>
                </c:pt>
                <c:pt idx="10">
                  <c:v>1</c:v>
                </c:pt>
                <c:pt idx="11">
                  <c:v>1</c:v>
                </c:pt>
                <c:pt idx="12">
                  <c:v>5</c:v>
                </c:pt>
              </c:numCache>
            </c:numRef>
          </c:val>
          <c:extLst xmlns:c16r2="http://schemas.microsoft.com/office/drawing/2015/06/chart">
            <c:ext xmlns:c16="http://schemas.microsoft.com/office/drawing/2014/chart" uri="{C3380CC4-5D6E-409C-BE32-E72D297353CC}">
              <c16:uniqueId val="{00000002-ED7D-47BA-B5FB-479A912D89BF}"/>
            </c:ext>
          </c:extLst>
        </c:ser>
        <c:dLbls>
          <c:showLegendKey val="0"/>
          <c:showVal val="0"/>
          <c:showCatName val="0"/>
          <c:showSerName val="0"/>
          <c:showPercent val="0"/>
          <c:showBubbleSize val="0"/>
        </c:dLbls>
        <c:gapWidth val="315"/>
        <c:overlap val="-40"/>
        <c:axId val="1889073552"/>
        <c:axId val="1889068112"/>
      </c:barChart>
      <c:catAx>
        <c:axId val="188907355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s-CO"/>
                  <a:t>COMPARATIVO DE ACCIDENTALIDAD LABORAL  AÑOS 2018-2019-2020</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CO"/>
          </a:p>
        </c:txPr>
        <c:crossAx val="1889068112"/>
        <c:crosses val="autoZero"/>
        <c:auto val="1"/>
        <c:lblAlgn val="ctr"/>
        <c:lblOffset val="100"/>
        <c:noMultiLvlLbl val="0"/>
      </c:catAx>
      <c:valAx>
        <c:axId val="188906811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s-CO"/>
                  <a:t>NUMERO DE ACCIDENTES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CO"/>
          </a:p>
        </c:txPr>
        <c:crossAx val="18890735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CO"/>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drawing1.xml><?xml version="1.0" encoding="utf-8"?>
<c:userShapes xmlns:c="http://schemas.openxmlformats.org/drawingml/2006/chart">
  <cdr:relSizeAnchor xmlns:cdr="http://schemas.openxmlformats.org/drawingml/2006/chartDrawing">
    <cdr:from>
      <cdr:x>0.75922</cdr:x>
      <cdr:y>0.95289</cdr:y>
    </cdr:from>
    <cdr:to>
      <cdr:x>1</cdr:x>
      <cdr:y>0.98433</cdr:y>
    </cdr:to>
    <cdr:sp macro="" textlink="">
      <cdr:nvSpPr>
        <cdr:cNvPr id="2" name="object 22">
          <a:extLst xmlns:a="http://schemas.openxmlformats.org/drawingml/2006/main">
            <a:ext uri="{FF2B5EF4-FFF2-40B4-BE49-F238E27FC236}">
              <a16:creationId xmlns:a16="http://schemas.microsoft.com/office/drawing/2014/main" xmlns="" id="{A9592DA3-C5B8-874C-94E2-EA23B0909692}"/>
            </a:ext>
          </a:extLst>
        </cdr:cNvPr>
        <cdr:cNvSpPr txBox="1"/>
      </cdr:nvSpPr>
      <cdr:spPr>
        <a:xfrm xmlns:a="http://schemas.openxmlformats.org/drawingml/2006/main">
          <a:off x="5480670" y="5053134"/>
          <a:ext cx="1738174" cy="166712"/>
        </a:xfrm>
        <a:prstGeom xmlns:a="http://schemas.openxmlformats.org/drawingml/2006/main" prst="rect">
          <a:avLst/>
        </a:prstGeom>
      </cdr:spPr>
      <cdr:txBody>
        <a:bodyPr xmlns:a="http://schemas.openxmlformats.org/drawingml/2006/main" vert="horz" wrap="square" lIns="0" tIns="12700" rIns="0" bIns="0" rtlCol="0">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21EE8B5-4EB8-430E-B39D-D2122A276F8D}" type="datetimeFigureOut">
              <a:rPr lang="es-CO" smtClean="0"/>
              <a:t>08/04/2021</a:t>
            </a:fld>
            <a:endParaRPr lang="es-CO"/>
          </a:p>
        </p:txBody>
      </p:sp>
      <p:sp>
        <p:nvSpPr>
          <p:cNvPr id="4" name="Marcador de imagen d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D980678-F318-454D-9E8B-9F2AEAC5A756}" type="slidenum">
              <a:rPr lang="es-CO" smtClean="0"/>
              <a:t>‹Nº›</a:t>
            </a:fld>
            <a:endParaRPr lang="es-CO"/>
          </a:p>
        </p:txBody>
      </p:sp>
    </p:spTree>
    <p:extLst>
      <p:ext uri="{BB962C8B-B14F-4D97-AF65-F5344CB8AC3E}">
        <p14:creationId xmlns:p14="http://schemas.microsoft.com/office/powerpoint/2010/main" val="136780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D980678-F318-454D-9E8B-9F2AEAC5A756}" type="slidenum">
              <a:rPr lang="es-CO" smtClean="0"/>
              <a:t>9</a:t>
            </a:fld>
            <a:endParaRPr lang="es-CO"/>
          </a:p>
        </p:txBody>
      </p:sp>
    </p:spTree>
    <p:extLst>
      <p:ext uri="{BB962C8B-B14F-4D97-AF65-F5344CB8AC3E}">
        <p14:creationId xmlns:p14="http://schemas.microsoft.com/office/powerpoint/2010/main" val="378669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D980678-F318-454D-9E8B-9F2AEAC5A756}" type="slidenum">
              <a:rPr lang="es-CO" smtClean="0"/>
              <a:t>24</a:t>
            </a:fld>
            <a:endParaRPr lang="es-CO"/>
          </a:p>
        </p:txBody>
      </p:sp>
    </p:spTree>
    <p:extLst>
      <p:ext uri="{BB962C8B-B14F-4D97-AF65-F5344CB8AC3E}">
        <p14:creationId xmlns:p14="http://schemas.microsoft.com/office/powerpoint/2010/main" val="291841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D980678-F318-454D-9E8B-9F2AEAC5A756}" type="slidenum">
              <a:rPr lang="es-CO" smtClean="0"/>
              <a:t>32</a:t>
            </a:fld>
            <a:endParaRPr lang="es-CO"/>
          </a:p>
        </p:txBody>
      </p:sp>
    </p:spTree>
    <p:extLst>
      <p:ext uri="{BB962C8B-B14F-4D97-AF65-F5344CB8AC3E}">
        <p14:creationId xmlns:p14="http://schemas.microsoft.com/office/powerpoint/2010/main" val="1507229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452304" y="2869958"/>
            <a:ext cx="6739890" cy="386715"/>
          </a:xfrm>
          <a:custGeom>
            <a:avLst/>
            <a:gdLst/>
            <a:ahLst/>
            <a:cxnLst/>
            <a:rect l="l" t="t" r="r" b="b"/>
            <a:pathLst>
              <a:path w="6739890" h="386714">
                <a:moveTo>
                  <a:pt x="6739699" y="0"/>
                </a:moveTo>
                <a:lnTo>
                  <a:pt x="0" y="0"/>
                </a:lnTo>
                <a:lnTo>
                  <a:pt x="158457" y="386651"/>
                </a:lnTo>
                <a:lnTo>
                  <a:pt x="6739699" y="386651"/>
                </a:lnTo>
                <a:lnTo>
                  <a:pt x="6739699" y="0"/>
                </a:lnTo>
                <a:close/>
              </a:path>
            </a:pathLst>
          </a:custGeom>
          <a:solidFill>
            <a:srgbClr val="FBB040"/>
          </a:solidFill>
        </p:spPr>
        <p:txBody>
          <a:bodyPr wrap="square" lIns="0" tIns="0" rIns="0" bIns="0" rtlCol="0"/>
          <a:lstStyle/>
          <a:p>
            <a:endParaRPr/>
          </a:p>
        </p:txBody>
      </p:sp>
      <p:sp>
        <p:nvSpPr>
          <p:cNvPr id="17" name="bk object 17"/>
          <p:cNvSpPr/>
          <p:nvPr/>
        </p:nvSpPr>
        <p:spPr>
          <a:xfrm>
            <a:off x="0" y="3562006"/>
            <a:ext cx="12192000" cy="1674799"/>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10463993" y="224119"/>
            <a:ext cx="1404607" cy="843365"/>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4770894" y="460692"/>
            <a:ext cx="1790700" cy="372262"/>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8898338" y="2949026"/>
            <a:ext cx="188193" cy="188226"/>
          </a:xfrm>
          <a:prstGeom prst="rect">
            <a:avLst/>
          </a:prstGeom>
          <a:blipFill>
            <a:blip r:embed="rId5" cstate="print"/>
            <a:stretch>
              <a:fillRect/>
            </a:stretch>
          </a:blipFill>
        </p:spPr>
        <p:txBody>
          <a:bodyPr wrap="square" lIns="0" tIns="0" rIns="0" bIns="0" rtlCol="0"/>
          <a:lstStyle/>
          <a:p>
            <a:endParaRPr/>
          </a:p>
        </p:txBody>
      </p:sp>
      <p:sp>
        <p:nvSpPr>
          <p:cNvPr id="21" name="bk object 21"/>
          <p:cNvSpPr/>
          <p:nvPr/>
        </p:nvSpPr>
        <p:spPr>
          <a:xfrm>
            <a:off x="7859628" y="2934267"/>
            <a:ext cx="217719" cy="218058"/>
          </a:xfrm>
          <a:prstGeom prst="rect">
            <a:avLst/>
          </a:prstGeom>
          <a:blipFill>
            <a:blip r:embed="rId6"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9510" y="727385"/>
            <a:ext cx="2681605" cy="579119"/>
          </a:xfrm>
          <a:prstGeom prst="rect">
            <a:avLst/>
          </a:prstGeom>
        </p:spPr>
        <p:txBody>
          <a:bodyPr wrap="square" lIns="0" tIns="0" rIns="0" bIns="0">
            <a:spAutoFit/>
          </a:bodyPr>
          <a:lstStyle>
            <a:lvl1pPr>
              <a:defRPr sz="18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4/8/2021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gencialogistica.gov.co/" TargetMode="External"/><Relationship Id="rId13" Type="http://schemas.openxmlformats.org/officeDocument/2006/relationships/hyperlink" Target="mailto:noti&#64257;caciones@agencialogistica.gov.co"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hyperlink" Target="mailto:contactenos@agencialogistica.gov.co" TargetMode="External"/><Relationship Id="rId2" Type="http://schemas.openxmlformats.org/officeDocument/2006/relationships/image" Target="../media/image1.jpg"/><Relationship Id="rId16"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hyperlink" Target="mailto:denuncie@agencialogistica.gov.co" TargetMode="External"/><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16.jp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0.png"/><Relationship Id="rId7" Type="http://schemas.openxmlformats.org/officeDocument/2006/relationships/image" Target="../media/image36.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16.jp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6.jp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6.jp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7.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6.jp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19.png"/><Relationship Id="rId7" Type="http://schemas.openxmlformats.org/officeDocument/2006/relationships/package" Target="../embeddings/Hoja_de_c_lculo_de_Microsoft_Excel1.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jp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19.png"/><Relationship Id="rId7" Type="http://schemas.openxmlformats.org/officeDocument/2006/relationships/package" Target="../embeddings/Hoja_de_c_lculo_de_Microsoft_Excel2.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6.jp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23.png"/><Relationship Id="rId7" Type="http://schemas.openxmlformats.org/officeDocument/2006/relationships/image" Target="../media/image66.e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70.emf"/><Relationship Id="rId5" Type="http://schemas.openxmlformats.org/officeDocument/2006/relationships/image" Target="../media/image16.jpg"/><Relationship Id="rId10" Type="http://schemas.openxmlformats.org/officeDocument/2006/relationships/image" Target="../media/image69.emf"/><Relationship Id="rId4" Type="http://schemas.openxmlformats.org/officeDocument/2006/relationships/image" Target="../media/image24.png"/><Relationship Id="rId9" Type="http://schemas.openxmlformats.org/officeDocument/2006/relationships/image" Target="../media/image68.emf"/></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16.jp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6.jp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16.jpg"/></Relationships>
</file>

<file path=ppt/slides/_rels/slide4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4.png"/><Relationship Id="rId7" Type="http://schemas.openxmlformats.org/officeDocument/2006/relationships/image" Target="../media/image82.jpe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16.jp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agencialogistica.gov.co/"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6.jp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16.jp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16.jp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16.jpg"/></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16.jp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0.png"/><Relationship Id="rId7" Type="http://schemas.openxmlformats.org/officeDocument/2006/relationships/hyperlink" Target="mailto:noti&#64257;caciones@agencialogistica.gov.co" TargetMode="External"/><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hyperlink" Target="mailto:contactenos@agencialogistica.gov.co" TargetMode="External"/><Relationship Id="rId5" Type="http://schemas.openxmlformats.org/officeDocument/2006/relationships/hyperlink" Target="mailto:denuncie@agencialogistica.gov.co"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58273"/>
            <a:ext cx="12192000" cy="1674787"/>
          </a:xfrm>
          <a:prstGeom prst="rect">
            <a:avLst/>
          </a:prstGeom>
          <a:blipFill>
            <a:blip r:embed="rId2" cstate="print"/>
            <a:stretch>
              <a:fillRect/>
            </a:stretch>
          </a:blipFill>
        </p:spPr>
        <p:txBody>
          <a:bodyPr wrap="square" lIns="0" tIns="0" rIns="0" bIns="0" rtlCol="0"/>
          <a:lstStyle/>
          <a:p>
            <a:endParaRPr dirty="0"/>
          </a:p>
        </p:txBody>
      </p:sp>
      <p:grpSp>
        <p:nvGrpSpPr>
          <p:cNvPr id="29" name="Grupo 28"/>
          <p:cNvGrpSpPr/>
          <p:nvPr/>
        </p:nvGrpSpPr>
        <p:grpSpPr>
          <a:xfrm>
            <a:off x="0" y="0"/>
            <a:ext cx="12192006" cy="5041074"/>
            <a:chOff x="0" y="0"/>
            <a:chExt cx="12192006" cy="5041074"/>
          </a:xfrm>
        </p:grpSpPr>
        <p:sp>
          <p:nvSpPr>
            <p:cNvPr id="15" name="object 15"/>
            <p:cNvSpPr/>
            <p:nvPr/>
          </p:nvSpPr>
          <p:spPr>
            <a:xfrm>
              <a:off x="6" y="0"/>
              <a:ext cx="12192000" cy="3558540"/>
            </a:xfrm>
            <a:custGeom>
              <a:avLst/>
              <a:gdLst/>
              <a:ahLst/>
              <a:cxnLst/>
              <a:rect l="l" t="t" r="r" b="b"/>
              <a:pathLst>
                <a:path w="12192000" h="3558540">
                  <a:moveTo>
                    <a:pt x="4276153" y="0"/>
                  </a:moveTo>
                  <a:lnTo>
                    <a:pt x="0" y="0"/>
                  </a:lnTo>
                  <a:lnTo>
                    <a:pt x="0" y="3558273"/>
                  </a:lnTo>
                  <a:lnTo>
                    <a:pt x="12192000" y="3558273"/>
                  </a:lnTo>
                  <a:lnTo>
                    <a:pt x="12192000" y="3256622"/>
                  </a:lnTo>
                  <a:lnTo>
                    <a:pt x="5610758" y="3256622"/>
                  </a:lnTo>
                  <a:lnTo>
                    <a:pt x="4276153" y="0"/>
                  </a:lnTo>
                  <a:close/>
                </a:path>
              </a:pathLst>
            </a:custGeom>
            <a:solidFill>
              <a:srgbClr val="21A8E0"/>
            </a:solidFill>
          </p:spPr>
          <p:txBody>
            <a:bodyPr wrap="square" lIns="0" tIns="0" rIns="0" bIns="0" rtlCol="0"/>
            <a:lstStyle/>
            <a:p>
              <a:endParaRPr dirty="0"/>
            </a:p>
          </p:txBody>
        </p:sp>
        <p:sp>
          <p:nvSpPr>
            <p:cNvPr id="31" name="object 31"/>
            <p:cNvSpPr/>
            <p:nvPr/>
          </p:nvSpPr>
          <p:spPr>
            <a:xfrm>
              <a:off x="0" y="4540059"/>
              <a:ext cx="12192000" cy="501015"/>
            </a:xfrm>
            <a:custGeom>
              <a:avLst/>
              <a:gdLst/>
              <a:ahLst/>
              <a:cxnLst/>
              <a:rect l="l" t="t" r="r" b="b"/>
              <a:pathLst>
                <a:path w="12192000" h="501014">
                  <a:moveTo>
                    <a:pt x="12192000" y="500506"/>
                  </a:moveTo>
                  <a:lnTo>
                    <a:pt x="0" y="500506"/>
                  </a:lnTo>
                  <a:lnTo>
                    <a:pt x="0" y="0"/>
                  </a:lnTo>
                  <a:lnTo>
                    <a:pt x="12192000" y="0"/>
                  </a:lnTo>
                  <a:lnTo>
                    <a:pt x="12192000" y="500506"/>
                  </a:lnTo>
                  <a:close/>
                </a:path>
              </a:pathLst>
            </a:custGeom>
            <a:solidFill>
              <a:srgbClr val="FFFFFF">
                <a:alpha val="39999"/>
              </a:srgbClr>
            </a:solidFill>
          </p:spPr>
          <p:txBody>
            <a:bodyPr wrap="square" lIns="0" tIns="0" rIns="0" bIns="0" rtlCol="0"/>
            <a:lstStyle/>
            <a:p>
              <a:endParaRPr dirty="0"/>
            </a:p>
          </p:txBody>
        </p:sp>
      </p:grpSp>
      <p:sp>
        <p:nvSpPr>
          <p:cNvPr id="3" name="object 3"/>
          <p:cNvSpPr/>
          <p:nvPr/>
        </p:nvSpPr>
        <p:spPr>
          <a:xfrm>
            <a:off x="10463993" y="194983"/>
            <a:ext cx="1404607" cy="843371"/>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4945298" y="6635494"/>
            <a:ext cx="137147" cy="137147"/>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5121535" y="6631898"/>
            <a:ext cx="1344930" cy="127000"/>
          </a:xfrm>
          <a:prstGeom prst="rect">
            <a:avLst/>
          </a:prstGeom>
        </p:spPr>
        <p:txBody>
          <a:bodyPr vert="horz" wrap="square" lIns="0" tIns="13970" rIns="0" bIns="0" rtlCol="0">
            <a:spAutoFit/>
          </a:bodyPr>
          <a:lstStyle/>
          <a:p>
            <a:pPr marL="12700">
              <a:lnSpc>
                <a:spcPct val="100000"/>
              </a:lnSpc>
              <a:spcBef>
                <a:spcPts val="110"/>
              </a:spcBef>
            </a:pPr>
            <a:r>
              <a:rPr sz="650" dirty="0">
                <a:solidFill>
                  <a:srgbClr val="231F20"/>
                </a:solidFill>
                <a:latin typeface="Myriad Pro"/>
                <a:cs typeface="Myriad Pro"/>
              </a:rPr>
              <a:t>Agencia Logística </a:t>
            </a:r>
            <a:r>
              <a:rPr sz="650" spc="5" dirty="0">
                <a:solidFill>
                  <a:srgbClr val="231F20"/>
                </a:solidFill>
                <a:latin typeface="Myriad Pro"/>
                <a:cs typeface="Myriad Pro"/>
              </a:rPr>
              <a:t>de </a:t>
            </a:r>
            <a:r>
              <a:rPr sz="650" dirty="0">
                <a:solidFill>
                  <a:srgbClr val="231F20"/>
                </a:solidFill>
                <a:latin typeface="Myriad Pro"/>
                <a:cs typeface="Myriad Pro"/>
              </a:rPr>
              <a:t>Fuerzas</a:t>
            </a:r>
            <a:r>
              <a:rPr sz="650" spc="20" dirty="0">
                <a:solidFill>
                  <a:srgbClr val="231F20"/>
                </a:solidFill>
                <a:latin typeface="Myriad Pro"/>
                <a:cs typeface="Myriad Pro"/>
              </a:rPr>
              <a:t> </a:t>
            </a:r>
            <a:r>
              <a:rPr sz="650" dirty="0">
                <a:solidFill>
                  <a:srgbClr val="231F20"/>
                </a:solidFill>
                <a:latin typeface="Myriad Pro"/>
                <a:cs typeface="Myriad Pro"/>
              </a:rPr>
              <a:t>Militares</a:t>
            </a:r>
            <a:endParaRPr sz="650" dirty="0">
              <a:latin typeface="Myriad Pro"/>
              <a:cs typeface="Myriad Pro"/>
            </a:endParaRPr>
          </a:p>
        </p:txBody>
      </p:sp>
      <p:sp>
        <p:nvSpPr>
          <p:cNvPr id="7" name="object 7"/>
          <p:cNvSpPr/>
          <p:nvPr/>
        </p:nvSpPr>
        <p:spPr>
          <a:xfrm>
            <a:off x="4188479" y="6624736"/>
            <a:ext cx="158907" cy="158889"/>
          </a:xfrm>
          <a:prstGeom prst="rect">
            <a:avLst/>
          </a:prstGeom>
          <a:blipFill>
            <a:blip r:embed="rId5" cstate="print"/>
            <a:stretch>
              <a:fillRect/>
            </a:stretch>
          </a:blipFill>
        </p:spPr>
        <p:txBody>
          <a:bodyPr wrap="square" lIns="0" tIns="0" rIns="0" bIns="0" rtlCol="0"/>
          <a:lstStyle/>
          <a:p>
            <a:endParaRPr dirty="0"/>
          </a:p>
        </p:txBody>
      </p:sp>
      <p:sp>
        <p:nvSpPr>
          <p:cNvPr id="8" name="object 8"/>
          <p:cNvSpPr txBox="1"/>
          <p:nvPr/>
        </p:nvSpPr>
        <p:spPr>
          <a:xfrm>
            <a:off x="4357029" y="6633163"/>
            <a:ext cx="495300" cy="127000"/>
          </a:xfrm>
          <a:prstGeom prst="rect">
            <a:avLst/>
          </a:prstGeom>
        </p:spPr>
        <p:txBody>
          <a:bodyPr vert="horz" wrap="square" lIns="0" tIns="13970" rIns="0" bIns="0" rtlCol="0">
            <a:spAutoFit/>
          </a:bodyPr>
          <a:lstStyle/>
          <a:p>
            <a:pPr marL="12700">
              <a:lnSpc>
                <a:spcPct val="100000"/>
              </a:lnSpc>
              <a:spcBef>
                <a:spcPts val="110"/>
              </a:spcBef>
            </a:pPr>
            <a:r>
              <a:rPr sz="650" dirty="0">
                <a:solidFill>
                  <a:srgbClr val="231F20"/>
                </a:solidFill>
                <a:latin typeface="Myriad Pro"/>
                <a:cs typeface="Myriad Pro"/>
              </a:rPr>
              <a:t>@AgLogistica</a:t>
            </a:r>
            <a:endParaRPr sz="650" dirty="0">
              <a:latin typeface="Myriad Pro"/>
              <a:cs typeface="Myriad Pro"/>
            </a:endParaRPr>
          </a:p>
        </p:txBody>
      </p:sp>
      <p:sp>
        <p:nvSpPr>
          <p:cNvPr id="9" name="object 9"/>
          <p:cNvSpPr/>
          <p:nvPr/>
        </p:nvSpPr>
        <p:spPr>
          <a:xfrm>
            <a:off x="2683188" y="6638573"/>
            <a:ext cx="161137" cy="161163"/>
          </a:xfrm>
          <a:prstGeom prst="rect">
            <a:avLst/>
          </a:prstGeom>
          <a:blipFill>
            <a:blip r:embed="rId6" cstate="print"/>
            <a:stretch>
              <a:fillRect/>
            </a:stretch>
          </a:blipFill>
        </p:spPr>
        <p:txBody>
          <a:bodyPr wrap="square" lIns="0" tIns="0" rIns="0" bIns="0" rtlCol="0"/>
          <a:lstStyle/>
          <a:p>
            <a:endParaRPr dirty="0"/>
          </a:p>
        </p:txBody>
      </p:sp>
      <p:sp>
        <p:nvSpPr>
          <p:cNvPr id="10" name="object 10"/>
          <p:cNvSpPr txBox="1"/>
          <p:nvPr/>
        </p:nvSpPr>
        <p:spPr>
          <a:xfrm>
            <a:off x="2887885" y="6646966"/>
            <a:ext cx="1237615" cy="127000"/>
          </a:xfrm>
          <a:prstGeom prst="rect">
            <a:avLst/>
          </a:prstGeom>
        </p:spPr>
        <p:txBody>
          <a:bodyPr vert="horz" wrap="square" lIns="0" tIns="13970" rIns="0" bIns="0" rtlCol="0">
            <a:spAutoFit/>
          </a:bodyPr>
          <a:lstStyle/>
          <a:p>
            <a:pPr marL="12700">
              <a:lnSpc>
                <a:spcPct val="100000"/>
              </a:lnSpc>
              <a:spcBef>
                <a:spcPts val="110"/>
              </a:spcBef>
            </a:pPr>
            <a:r>
              <a:rPr sz="650" dirty="0">
                <a:solidFill>
                  <a:srgbClr val="231F20"/>
                </a:solidFill>
                <a:latin typeface="Myriad Pro"/>
                <a:cs typeface="Myriad Pro"/>
              </a:rPr>
              <a:t>Agencia Logística Fuerzas</a:t>
            </a:r>
            <a:r>
              <a:rPr sz="650" spc="20" dirty="0">
                <a:solidFill>
                  <a:srgbClr val="231F20"/>
                </a:solidFill>
                <a:latin typeface="Myriad Pro"/>
                <a:cs typeface="Myriad Pro"/>
              </a:rPr>
              <a:t> </a:t>
            </a:r>
            <a:r>
              <a:rPr sz="650" dirty="0">
                <a:solidFill>
                  <a:srgbClr val="231F20"/>
                </a:solidFill>
                <a:latin typeface="Myriad Pro"/>
                <a:cs typeface="Myriad Pro"/>
              </a:rPr>
              <a:t>Militares</a:t>
            </a:r>
            <a:endParaRPr sz="650" dirty="0">
              <a:latin typeface="Myriad Pro"/>
              <a:cs typeface="Myriad Pro"/>
            </a:endParaRPr>
          </a:p>
        </p:txBody>
      </p:sp>
      <p:sp>
        <p:nvSpPr>
          <p:cNvPr id="11" name="object 11"/>
          <p:cNvSpPr txBox="1"/>
          <p:nvPr/>
        </p:nvSpPr>
        <p:spPr>
          <a:xfrm>
            <a:off x="6744253" y="6616656"/>
            <a:ext cx="499745" cy="127000"/>
          </a:xfrm>
          <a:prstGeom prst="rect">
            <a:avLst/>
          </a:prstGeom>
        </p:spPr>
        <p:txBody>
          <a:bodyPr vert="horz" wrap="square" lIns="0" tIns="13970" rIns="0" bIns="0" rtlCol="0">
            <a:spAutoFit/>
          </a:bodyPr>
          <a:lstStyle/>
          <a:p>
            <a:pPr marL="12700">
              <a:lnSpc>
                <a:spcPct val="100000"/>
              </a:lnSpc>
              <a:spcBef>
                <a:spcPts val="110"/>
              </a:spcBef>
            </a:pPr>
            <a:r>
              <a:rPr sz="650" spc="5" dirty="0">
                <a:solidFill>
                  <a:srgbClr val="231F20"/>
                </a:solidFill>
                <a:latin typeface="Myriad Pro"/>
                <a:cs typeface="Myriad Pro"/>
              </a:rPr>
              <a:t>aglo</a:t>
            </a:r>
            <a:r>
              <a:rPr sz="650" dirty="0">
                <a:solidFill>
                  <a:srgbClr val="231F20"/>
                </a:solidFill>
                <a:latin typeface="Myriad Pro"/>
                <a:cs typeface="Myriad Pro"/>
              </a:rPr>
              <a:t>g</a:t>
            </a:r>
            <a:r>
              <a:rPr sz="650" spc="5" dirty="0">
                <a:solidFill>
                  <a:srgbClr val="231F20"/>
                </a:solidFill>
                <a:latin typeface="Myriad Pro"/>
                <a:cs typeface="Myriad Pro"/>
              </a:rPr>
              <a:t>isticafm</a:t>
            </a:r>
            <a:endParaRPr sz="650" dirty="0">
              <a:latin typeface="Myriad Pro"/>
              <a:cs typeface="Myriad Pro"/>
            </a:endParaRPr>
          </a:p>
        </p:txBody>
      </p:sp>
      <p:sp>
        <p:nvSpPr>
          <p:cNvPr id="12" name="object 12"/>
          <p:cNvSpPr/>
          <p:nvPr/>
        </p:nvSpPr>
        <p:spPr>
          <a:xfrm>
            <a:off x="6565434" y="6608188"/>
            <a:ext cx="161163" cy="161239"/>
          </a:xfrm>
          <a:prstGeom prst="rect">
            <a:avLst/>
          </a:prstGeom>
          <a:blipFill>
            <a:blip r:embed="rId7" cstate="print"/>
            <a:stretch>
              <a:fillRect/>
            </a:stretch>
          </a:blipFill>
        </p:spPr>
        <p:txBody>
          <a:bodyPr wrap="square" lIns="0" tIns="0" rIns="0" bIns="0" rtlCol="0"/>
          <a:lstStyle/>
          <a:p>
            <a:endParaRPr dirty="0"/>
          </a:p>
        </p:txBody>
      </p:sp>
      <p:sp>
        <p:nvSpPr>
          <p:cNvPr id="13" name="object 13"/>
          <p:cNvSpPr txBox="1"/>
          <p:nvPr/>
        </p:nvSpPr>
        <p:spPr>
          <a:xfrm>
            <a:off x="7335340" y="6584565"/>
            <a:ext cx="1621155" cy="166712"/>
          </a:xfrm>
          <a:prstGeom prst="rect">
            <a:avLst/>
          </a:prstGeom>
        </p:spPr>
        <p:txBody>
          <a:bodyPr vert="horz" wrap="square" lIns="0" tIns="12700" rIns="0" bIns="0" rtlCol="0">
            <a:spAutoFit/>
          </a:bodyPr>
          <a:lstStyle/>
          <a:p>
            <a:pPr marL="12700">
              <a:lnSpc>
                <a:spcPct val="100000"/>
              </a:lnSpc>
              <a:spcBef>
                <a:spcPts val="100"/>
              </a:spcBef>
            </a:pPr>
            <a:r>
              <a:rPr sz="1000" u="sng" dirty="0">
                <a:latin typeface="Microsoft New Tai Lue"/>
                <a:cs typeface="Microsoft New Tai Lue"/>
                <a:hlinkClick r:id="rId8"/>
              </a:rPr>
              <a:t>www.agencialogistica.gov.co</a:t>
            </a:r>
            <a:endParaRPr sz="1000" u="sng" dirty="0">
              <a:latin typeface="Microsoft New Tai Lue"/>
              <a:cs typeface="Microsoft New Tai Lue"/>
            </a:endParaRPr>
          </a:p>
        </p:txBody>
      </p:sp>
      <p:sp>
        <p:nvSpPr>
          <p:cNvPr id="14" name="object 14"/>
          <p:cNvSpPr txBox="1"/>
          <p:nvPr/>
        </p:nvSpPr>
        <p:spPr>
          <a:xfrm>
            <a:off x="12033014" y="5344115"/>
            <a:ext cx="99695" cy="1417955"/>
          </a:xfrm>
          <a:prstGeom prst="rect">
            <a:avLst/>
          </a:prstGeom>
        </p:spPr>
        <p:txBody>
          <a:bodyPr vert="vert270" wrap="square" lIns="0" tIns="8890" rIns="0" bIns="0" rtlCol="0">
            <a:spAutoFit/>
          </a:bodyPr>
          <a:lstStyle/>
          <a:p>
            <a:pPr marL="12700">
              <a:lnSpc>
                <a:spcPct val="100000"/>
              </a:lnSpc>
              <a:spcBef>
                <a:spcPts val="70"/>
              </a:spcBef>
            </a:pPr>
            <a:r>
              <a:rPr sz="500" spc="-5" dirty="0">
                <a:solidFill>
                  <a:srgbClr val="231F20"/>
                </a:solidFill>
                <a:latin typeface="Trebuchet MS"/>
                <a:cs typeface="Trebuchet MS"/>
              </a:rPr>
              <a:t>Diseñado por: Comunicaciones </a:t>
            </a:r>
            <a:r>
              <a:rPr sz="500" dirty="0">
                <a:solidFill>
                  <a:srgbClr val="231F20"/>
                </a:solidFill>
                <a:latin typeface="Trebuchet MS"/>
                <a:cs typeface="Trebuchet MS"/>
              </a:rPr>
              <a:t>Estratégicas</a:t>
            </a:r>
            <a:r>
              <a:rPr sz="500" spc="-75" dirty="0">
                <a:solidFill>
                  <a:srgbClr val="231F20"/>
                </a:solidFill>
                <a:latin typeface="Trebuchet MS"/>
                <a:cs typeface="Trebuchet MS"/>
              </a:rPr>
              <a:t> </a:t>
            </a:r>
            <a:r>
              <a:rPr sz="500" dirty="0">
                <a:solidFill>
                  <a:srgbClr val="231F20"/>
                </a:solidFill>
                <a:latin typeface="Trebuchet MS"/>
                <a:cs typeface="Trebuchet MS"/>
              </a:rPr>
              <a:t>ALFM</a:t>
            </a:r>
            <a:endParaRPr sz="500" dirty="0">
              <a:latin typeface="Trebuchet MS"/>
              <a:cs typeface="Trebuchet MS"/>
            </a:endParaRPr>
          </a:p>
        </p:txBody>
      </p:sp>
      <p:sp>
        <p:nvSpPr>
          <p:cNvPr id="16" name="object 16"/>
          <p:cNvSpPr/>
          <p:nvPr/>
        </p:nvSpPr>
        <p:spPr>
          <a:xfrm>
            <a:off x="4463851" y="5499125"/>
            <a:ext cx="0" cy="860425"/>
          </a:xfrm>
          <a:custGeom>
            <a:avLst/>
            <a:gdLst/>
            <a:ahLst/>
            <a:cxnLst/>
            <a:rect l="l" t="t" r="r" b="b"/>
            <a:pathLst>
              <a:path h="860425">
                <a:moveTo>
                  <a:pt x="0" y="0"/>
                </a:moveTo>
                <a:lnTo>
                  <a:pt x="0" y="860107"/>
                </a:lnTo>
              </a:path>
            </a:pathLst>
          </a:custGeom>
          <a:ln w="12700">
            <a:solidFill>
              <a:srgbClr val="27AAE1"/>
            </a:solidFill>
          </a:ln>
        </p:spPr>
        <p:txBody>
          <a:bodyPr wrap="square" lIns="0" tIns="0" rIns="0" bIns="0" rtlCol="0"/>
          <a:lstStyle/>
          <a:p>
            <a:endParaRPr dirty="0"/>
          </a:p>
        </p:txBody>
      </p:sp>
      <p:sp>
        <p:nvSpPr>
          <p:cNvPr id="17" name="object 17"/>
          <p:cNvSpPr/>
          <p:nvPr/>
        </p:nvSpPr>
        <p:spPr>
          <a:xfrm>
            <a:off x="8412844" y="5499125"/>
            <a:ext cx="0" cy="860425"/>
          </a:xfrm>
          <a:custGeom>
            <a:avLst/>
            <a:gdLst/>
            <a:ahLst/>
            <a:cxnLst/>
            <a:rect l="l" t="t" r="r" b="b"/>
            <a:pathLst>
              <a:path h="860425">
                <a:moveTo>
                  <a:pt x="0" y="0"/>
                </a:moveTo>
                <a:lnTo>
                  <a:pt x="0" y="860107"/>
                </a:lnTo>
              </a:path>
            </a:pathLst>
          </a:custGeom>
          <a:ln w="12700">
            <a:solidFill>
              <a:srgbClr val="27AAE1"/>
            </a:solidFill>
          </a:ln>
        </p:spPr>
        <p:txBody>
          <a:bodyPr wrap="square" lIns="0" tIns="0" rIns="0" bIns="0" rtlCol="0"/>
          <a:lstStyle/>
          <a:p>
            <a:endParaRPr dirty="0"/>
          </a:p>
        </p:txBody>
      </p:sp>
      <p:sp>
        <p:nvSpPr>
          <p:cNvPr id="18" name="object 18"/>
          <p:cNvSpPr/>
          <p:nvPr/>
        </p:nvSpPr>
        <p:spPr>
          <a:xfrm>
            <a:off x="563199" y="5482220"/>
            <a:ext cx="242255" cy="242262"/>
          </a:xfrm>
          <a:prstGeom prst="rect">
            <a:avLst/>
          </a:prstGeom>
          <a:blipFill>
            <a:blip r:embed="rId9" cstate="print"/>
            <a:stretch>
              <a:fillRect/>
            </a:stretch>
          </a:blipFill>
        </p:spPr>
        <p:txBody>
          <a:bodyPr wrap="square" lIns="0" tIns="0" rIns="0" bIns="0" rtlCol="0"/>
          <a:lstStyle/>
          <a:p>
            <a:endParaRPr dirty="0"/>
          </a:p>
        </p:txBody>
      </p:sp>
      <p:sp>
        <p:nvSpPr>
          <p:cNvPr id="21" name="object 21"/>
          <p:cNvSpPr/>
          <p:nvPr/>
        </p:nvSpPr>
        <p:spPr>
          <a:xfrm>
            <a:off x="5449486" y="1817869"/>
            <a:ext cx="173253" cy="173253"/>
          </a:xfrm>
          <a:prstGeom prst="rect">
            <a:avLst/>
          </a:prstGeom>
          <a:blipFill>
            <a:blip r:embed="rId10" cstate="print"/>
            <a:stretch>
              <a:fillRect/>
            </a:stretch>
          </a:blipFill>
        </p:spPr>
        <p:txBody>
          <a:bodyPr wrap="square" lIns="0" tIns="0" rIns="0" bIns="0" rtlCol="0"/>
          <a:lstStyle/>
          <a:p>
            <a:endParaRPr dirty="0"/>
          </a:p>
        </p:txBody>
      </p:sp>
      <p:sp>
        <p:nvSpPr>
          <p:cNvPr id="22" name="object 22"/>
          <p:cNvSpPr txBox="1"/>
          <p:nvPr/>
        </p:nvSpPr>
        <p:spPr>
          <a:xfrm>
            <a:off x="5321646" y="5499521"/>
            <a:ext cx="2084070" cy="635000"/>
          </a:xfrm>
          <a:prstGeom prst="rect">
            <a:avLst/>
          </a:prstGeom>
        </p:spPr>
        <p:txBody>
          <a:bodyPr vert="horz" wrap="square" lIns="0" tIns="12700" rIns="0" bIns="0" rtlCol="0">
            <a:spAutoFit/>
          </a:bodyPr>
          <a:lstStyle/>
          <a:p>
            <a:pPr marL="12700">
              <a:lnSpc>
                <a:spcPct val="100000"/>
              </a:lnSpc>
              <a:spcBef>
                <a:spcPts val="100"/>
              </a:spcBef>
            </a:pPr>
            <a:r>
              <a:rPr sz="1000" b="0" spc="-5" dirty="0" smtClean="0">
                <a:solidFill>
                  <a:srgbClr val="231F20"/>
                </a:solidFill>
                <a:latin typeface="Trebuchet MS" panose="020B0603020202020204" pitchFamily="34" charset="0"/>
                <a:cs typeface="Arial" panose="020B0604020202020204" pitchFamily="34" charset="0"/>
              </a:rPr>
              <a:t>SEDE</a:t>
            </a:r>
            <a:r>
              <a:rPr sz="1000" b="0" spc="-10" dirty="0" smtClean="0">
                <a:solidFill>
                  <a:srgbClr val="231F20"/>
                </a:solidFill>
                <a:latin typeface="Trebuchet MS" panose="020B0603020202020204" pitchFamily="34" charset="0"/>
                <a:cs typeface="Arial" panose="020B0604020202020204" pitchFamily="34" charset="0"/>
              </a:rPr>
              <a:t> </a:t>
            </a:r>
            <a:r>
              <a:rPr sz="1000" b="0" spc="-15" dirty="0" smtClean="0">
                <a:solidFill>
                  <a:srgbClr val="231F20"/>
                </a:solidFill>
                <a:latin typeface="Trebuchet MS" panose="020B0603020202020204" pitchFamily="34" charset="0"/>
                <a:cs typeface="Arial" panose="020B0604020202020204" pitchFamily="34" charset="0"/>
              </a:rPr>
              <a:t>PRINCIPAL</a:t>
            </a:r>
            <a:endParaRPr sz="1000" dirty="0">
              <a:latin typeface="Trebuchet MS" panose="020B0603020202020204" pitchFamily="34" charset="0"/>
              <a:cs typeface="Arial" panose="020B0604020202020204" pitchFamily="34" charset="0"/>
            </a:endParaRPr>
          </a:p>
          <a:p>
            <a:pPr marL="12700" marR="5080">
              <a:lnSpc>
                <a:spcPct val="100000"/>
              </a:lnSpc>
            </a:pPr>
            <a:r>
              <a:rPr sz="1000" b="0" dirty="0" smtClean="0">
                <a:solidFill>
                  <a:srgbClr val="231F20"/>
                </a:solidFill>
                <a:latin typeface="Trebuchet MS" panose="020B0603020202020204" pitchFamily="34" charset="0"/>
                <a:cs typeface="Arial" panose="020B0604020202020204" pitchFamily="34" charset="0"/>
              </a:rPr>
              <a:t>Dirección: </a:t>
            </a:r>
            <a:r>
              <a:rPr sz="1000" b="0" spc="-5" dirty="0" smtClean="0">
                <a:solidFill>
                  <a:srgbClr val="231F20"/>
                </a:solidFill>
                <a:latin typeface="Trebuchet MS" panose="020B0603020202020204" pitchFamily="34" charset="0"/>
                <a:cs typeface="Arial" panose="020B0604020202020204" pitchFamily="34" charset="0"/>
              </a:rPr>
              <a:t>Sede Principal: </a:t>
            </a:r>
            <a:r>
              <a:rPr sz="1000" b="0" spc="-5" dirty="0" err="1" smtClean="0">
                <a:solidFill>
                  <a:srgbClr val="231F20"/>
                </a:solidFill>
                <a:latin typeface="Trebuchet MS" panose="020B0603020202020204" pitchFamily="34" charset="0"/>
                <a:cs typeface="Arial" panose="020B0604020202020204" pitchFamily="34" charset="0"/>
              </a:rPr>
              <a:t>Calle</a:t>
            </a:r>
            <a:r>
              <a:rPr sz="1000" b="0" spc="-5" dirty="0" smtClean="0">
                <a:solidFill>
                  <a:srgbClr val="231F20"/>
                </a:solidFill>
                <a:latin typeface="Trebuchet MS" panose="020B0603020202020204" pitchFamily="34" charset="0"/>
                <a:cs typeface="Arial" panose="020B0604020202020204" pitchFamily="34" charset="0"/>
              </a:rPr>
              <a:t> </a:t>
            </a:r>
            <a:r>
              <a:rPr sz="1000" b="0" dirty="0" smtClean="0">
                <a:solidFill>
                  <a:srgbClr val="231F20"/>
                </a:solidFill>
                <a:latin typeface="Trebuchet MS" panose="020B0603020202020204" pitchFamily="34" charset="0"/>
                <a:cs typeface="Arial" panose="020B0604020202020204" pitchFamily="34" charset="0"/>
              </a:rPr>
              <a:t>95 No.  13-08</a:t>
            </a:r>
            <a:endParaRPr sz="1000" dirty="0" smtClean="0">
              <a:latin typeface="Trebuchet MS" panose="020B0603020202020204" pitchFamily="34" charset="0"/>
              <a:cs typeface="Arial" panose="020B0604020202020204" pitchFamily="34" charset="0"/>
            </a:endParaRPr>
          </a:p>
          <a:p>
            <a:pPr marL="12700">
              <a:lnSpc>
                <a:spcPct val="100000"/>
              </a:lnSpc>
            </a:pPr>
            <a:r>
              <a:rPr sz="1000" b="0" spc="-5" dirty="0" err="1" smtClean="0">
                <a:solidFill>
                  <a:srgbClr val="231F20"/>
                </a:solidFill>
                <a:latin typeface="Trebuchet MS" panose="020B0603020202020204" pitchFamily="34" charset="0"/>
                <a:cs typeface="Arial" panose="020B0604020202020204" pitchFamily="34" charset="0"/>
              </a:rPr>
              <a:t>Código</a:t>
            </a:r>
            <a:r>
              <a:rPr sz="1000" b="0" spc="-5" dirty="0" smtClean="0">
                <a:solidFill>
                  <a:srgbClr val="231F20"/>
                </a:solidFill>
                <a:latin typeface="Trebuchet MS" panose="020B0603020202020204" pitchFamily="34" charset="0"/>
                <a:cs typeface="Arial" panose="020B0604020202020204" pitchFamily="34" charset="0"/>
              </a:rPr>
              <a:t> </a:t>
            </a:r>
            <a:r>
              <a:rPr sz="1000" b="0" spc="-5" dirty="0">
                <a:solidFill>
                  <a:srgbClr val="231F20"/>
                </a:solidFill>
                <a:latin typeface="Trebuchet MS" panose="020B0603020202020204" pitchFamily="34" charset="0"/>
                <a:cs typeface="Arial" panose="020B0604020202020204" pitchFamily="34" charset="0"/>
              </a:rPr>
              <a:t>Postal </a:t>
            </a:r>
            <a:r>
              <a:rPr sz="1000" b="0" dirty="0">
                <a:solidFill>
                  <a:srgbClr val="231F20"/>
                </a:solidFill>
                <a:latin typeface="Trebuchet MS" panose="020B0603020202020204" pitchFamily="34" charset="0"/>
                <a:cs typeface="Arial" panose="020B0604020202020204" pitchFamily="34" charset="0"/>
              </a:rPr>
              <a:t>110221</a:t>
            </a:r>
            <a:endParaRPr sz="1000" dirty="0">
              <a:latin typeface="Trebuchet MS" panose="020B0603020202020204" pitchFamily="34" charset="0"/>
              <a:cs typeface="Arial" panose="020B0604020202020204" pitchFamily="34" charset="0"/>
            </a:endParaRPr>
          </a:p>
        </p:txBody>
      </p:sp>
      <p:sp>
        <p:nvSpPr>
          <p:cNvPr id="23" name="object 23"/>
          <p:cNvSpPr txBox="1"/>
          <p:nvPr/>
        </p:nvSpPr>
        <p:spPr>
          <a:xfrm>
            <a:off x="642751" y="5458842"/>
            <a:ext cx="3166493" cy="751488"/>
          </a:xfrm>
          <a:prstGeom prst="rect">
            <a:avLst/>
          </a:prstGeom>
        </p:spPr>
        <p:txBody>
          <a:bodyPr vert="horz" wrap="square" lIns="0" tIns="12700" rIns="0" bIns="0" rtlCol="0">
            <a:spAutoFit/>
          </a:bodyPr>
          <a:lstStyle/>
          <a:p>
            <a:pPr marL="12700">
              <a:lnSpc>
                <a:spcPct val="100000"/>
              </a:lnSpc>
              <a:spcBef>
                <a:spcPts val="100"/>
              </a:spcBef>
              <a:tabLst>
                <a:tab pos="227965" algn="l"/>
              </a:tabLst>
            </a:pPr>
            <a:r>
              <a:rPr sz="800" b="0" u="dbl" dirty="0">
                <a:solidFill>
                  <a:srgbClr val="231F20"/>
                </a:solidFill>
                <a:uFill>
                  <a:solidFill>
                    <a:srgbClr val="27AAE1"/>
                  </a:solidFill>
                </a:uFill>
                <a:latin typeface="Trebuchet MS" panose="020B0603020202020204" pitchFamily="34" charset="0"/>
                <a:cs typeface="Arial" panose="020B0604020202020204" pitchFamily="34" charset="0"/>
              </a:rPr>
              <a:t>  </a:t>
            </a:r>
            <a:r>
              <a:rPr sz="800" b="0" u="dbl" spc="-10" dirty="0">
                <a:solidFill>
                  <a:srgbClr val="231F20"/>
                </a:solidFill>
                <a:uFill>
                  <a:solidFill>
                    <a:srgbClr val="27AAE1"/>
                  </a:solidFill>
                </a:u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	</a:t>
            </a:r>
            <a:r>
              <a:rPr sz="800" b="0" spc="-25" dirty="0">
                <a:solidFill>
                  <a:srgbClr val="231F20"/>
                </a:solidFill>
                <a:latin typeface="Trebuchet MS" panose="020B0603020202020204" pitchFamily="34" charset="0"/>
                <a:cs typeface="Arial" panose="020B0604020202020204" pitchFamily="34" charset="0"/>
              </a:rPr>
              <a:t>DATOS </a:t>
            </a:r>
            <a:r>
              <a:rPr sz="800" b="0" dirty="0">
                <a:solidFill>
                  <a:srgbClr val="231F20"/>
                </a:solidFill>
                <a:latin typeface="Trebuchet MS" panose="020B0603020202020204" pitchFamily="34" charset="0"/>
                <a:cs typeface="Arial" panose="020B0604020202020204" pitchFamily="34" charset="0"/>
              </a:rPr>
              <a:t>DE</a:t>
            </a:r>
            <a:r>
              <a:rPr sz="800" b="0" spc="20" dirty="0">
                <a:solidFill>
                  <a:srgbClr val="231F20"/>
                </a:solidFill>
                <a:latin typeface="Trebuchet MS" panose="020B0603020202020204" pitchFamily="34" charset="0"/>
                <a:cs typeface="Arial" panose="020B0604020202020204" pitchFamily="34" charset="0"/>
              </a:rPr>
              <a:t> </a:t>
            </a:r>
            <a:r>
              <a:rPr sz="800" b="0" spc="-20" dirty="0">
                <a:solidFill>
                  <a:srgbClr val="231F20"/>
                </a:solidFill>
                <a:latin typeface="Trebuchet MS" panose="020B0603020202020204" pitchFamily="34" charset="0"/>
                <a:cs typeface="Arial" panose="020B0604020202020204" pitchFamily="34" charset="0"/>
              </a:rPr>
              <a:t>CONTACTO</a:t>
            </a:r>
            <a:endParaRPr sz="800" dirty="0">
              <a:latin typeface="Trebuchet MS" panose="020B0603020202020204" pitchFamily="34" charset="0"/>
              <a:cs typeface="Arial" panose="020B0604020202020204" pitchFamily="34" charset="0"/>
            </a:endParaRPr>
          </a:p>
          <a:p>
            <a:pPr marL="228600">
              <a:lnSpc>
                <a:spcPct val="100000"/>
              </a:lnSpc>
            </a:pPr>
            <a:r>
              <a:rPr sz="800" b="0" spc="-5" dirty="0" smtClean="0">
                <a:solidFill>
                  <a:srgbClr val="231F20"/>
                </a:solidFill>
                <a:latin typeface="Trebuchet MS" panose="020B0603020202020204" pitchFamily="34" charset="0"/>
                <a:cs typeface="Arial" panose="020B0604020202020204" pitchFamily="34" charset="0"/>
              </a:rPr>
              <a:t>PBX </a:t>
            </a:r>
            <a:r>
              <a:rPr sz="800" b="0" dirty="0" smtClean="0">
                <a:solidFill>
                  <a:srgbClr val="231F20"/>
                </a:solidFill>
                <a:latin typeface="Trebuchet MS" panose="020B0603020202020204" pitchFamily="34" charset="0"/>
                <a:cs typeface="Arial" panose="020B0604020202020204" pitchFamily="34" charset="0"/>
              </a:rPr>
              <a:t>(571) 6510420 </a:t>
            </a:r>
            <a:r>
              <a:rPr sz="800" b="0" spc="-5" dirty="0" smtClean="0">
                <a:solidFill>
                  <a:srgbClr val="231F20"/>
                </a:solidFill>
                <a:latin typeface="Trebuchet MS" panose="020B0603020202020204" pitchFamily="34" charset="0"/>
                <a:cs typeface="Arial" panose="020B0604020202020204" pitchFamily="34" charset="0"/>
              </a:rPr>
              <a:t>al </a:t>
            </a:r>
            <a:r>
              <a:rPr sz="800" b="0" dirty="0" smtClean="0">
                <a:solidFill>
                  <a:srgbClr val="231F20"/>
                </a:solidFill>
                <a:latin typeface="Trebuchet MS" panose="020B0603020202020204" pitchFamily="34" charset="0"/>
                <a:cs typeface="Arial" panose="020B0604020202020204" pitchFamily="34" charset="0"/>
              </a:rPr>
              <a:t>6510449</a:t>
            </a:r>
            <a:r>
              <a:rPr sz="800" b="0" spc="-10" dirty="0" smtClean="0">
                <a:solidFill>
                  <a:srgbClr val="231F20"/>
                </a:solidFill>
                <a:latin typeface="Trebuchet MS" panose="020B0603020202020204" pitchFamily="34" charset="0"/>
                <a:cs typeface="Arial" panose="020B0604020202020204" pitchFamily="34" charset="0"/>
              </a:rPr>
              <a:t> </a:t>
            </a:r>
            <a:r>
              <a:rPr sz="800" b="0" dirty="0" smtClean="0">
                <a:solidFill>
                  <a:srgbClr val="231F20"/>
                </a:solidFill>
                <a:latin typeface="Trebuchet MS" panose="020B0603020202020204" pitchFamily="34" charset="0"/>
                <a:cs typeface="Arial" panose="020B0604020202020204" pitchFamily="34" charset="0"/>
              </a:rPr>
              <a:t>Bogotá</a:t>
            </a:r>
            <a:endParaRPr sz="800" dirty="0" smtClean="0">
              <a:latin typeface="Trebuchet MS" panose="020B0603020202020204" pitchFamily="34" charset="0"/>
              <a:cs typeface="Arial" panose="020B0604020202020204" pitchFamily="34" charset="0"/>
            </a:endParaRPr>
          </a:p>
          <a:p>
            <a:pPr marL="228600" marR="970915">
              <a:lnSpc>
                <a:spcPct val="100000"/>
              </a:lnSpc>
            </a:pPr>
            <a:r>
              <a:rPr sz="800" b="0" spc="-5" dirty="0" smtClean="0">
                <a:solidFill>
                  <a:srgbClr val="231F20"/>
                </a:solidFill>
                <a:latin typeface="Trebuchet MS" panose="020B0603020202020204" pitchFamily="34" charset="0"/>
                <a:cs typeface="Arial" panose="020B0604020202020204" pitchFamily="34" charset="0"/>
                <a:hlinkClick r:id="rId11"/>
              </a:rPr>
              <a:t>denuncie@agencialogistica.gov.co </a:t>
            </a:r>
            <a:r>
              <a:rPr sz="800" b="0" spc="-5" dirty="0" smtClean="0">
                <a:solidFill>
                  <a:srgbClr val="231F20"/>
                </a:solidFill>
                <a:latin typeface="Trebuchet MS" panose="020B0603020202020204" pitchFamily="34" charset="0"/>
                <a:cs typeface="Arial" panose="020B0604020202020204" pitchFamily="34" charset="0"/>
              </a:rPr>
              <a:t> </a:t>
            </a:r>
            <a:r>
              <a:rPr sz="800" b="0" spc="-5" dirty="0" smtClean="0">
                <a:solidFill>
                  <a:srgbClr val="231F20"/>
                </a:solidFill>
                <a:latin typeface="Trebuchet MS" panose="020B0603020202020204" pitchFamily="34" charset="0"/>
                <a:cs typeface="Arial" panose="020B0604020202020204" pitchFamily="34" charset="0"/>
                <a:hlinkClick r:id="rId12"/>
              </a:rPr>
              <a:t>contactenos@agencialogistica.gov.co </a:t>
            </a:r>
            <a:r>
              <a:rPr sz="800" b="0" spc="-5" dirty="0" smtClean="0">
                <a:solidFill>
                  <a:srgbClr val="231F20"/>
                </a:solidFill>
                <a:latin typeface="Trebuchet MS" panose="020B0603020202020204" pitchFamily="34" charset="0"/>
                <a:cs typeface="Arial" panose="020B0604020202020204" pitchFamily="34" charset="0"/>
              </a:rPr>
              <a:t> </a:t>
            </a:r>
            <a:r>
              <a:rPr sz="800" b="0" spc="-5" dirty="0" smtClean="0">
                <a:solidFill>
                  <a:srgbClr val="231F20"/>
                </a:solidFill>
                <a:latin typeface="Trebuchet MS" panose="020B0603020202020204" pitchFamily="34" charset="0"/>
                <a:cs typeface="Arial" panose="020B0604020202020204" pitchFamily="34" charset="0"/>
                <a:hlinkClick r:id="rId13"/>
              </a:rPr>
              <a:t>notiﬁcaciones@agencialogistica.gov.co</a:t>
            </a:r>
            <a:endParaRPr sz="800" dirty="0" smtClean="0">
              <a:latin typeface="Trebuchet MS" panose="020B0603020202020204" pitchFamily="34" charset="0"/>
              <a:cs typeface="Arial" panose="020B0604020202020204" pitchFamily="34" charset="0"/>
            </a:endParaRPr>
          </a:p>
          <a:p>
            <a:pPr marL="228600">
              <a:lnSpc>
                <a:spcPct val="100000"/>
              </a:lnSpc>
            </a:pPr>
            <a:r>
              <a:rPr sz="800" b="0" spc="-5" dirty="0" err="1" smtClean="0">
                <a:solidFill>
                  <a:srgbClr val="231F20"/>
                </a:solidFill>
                <a:latin typeface="Trebuchet MS" panose="020B0603020202020204" pitchFamily="34" charset="0"/>
                <a:cs typeface="Arial" panose="020B0604020202020204" pitchFamily="34" charset="0"/>
              </a:rPr>
              <a:t>Horario</a:t>
            </a:r>
            <a:r>
              <a:rPr sz="800" b="0" spc="-5" dirty="0" smtClean="0">
                <a:solidFill>
                  <a:srgbClr val="231F20"/>
                </a:solid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de </a:t>
            </a:r>
            <a:r>
              <a:rPr sz="800" b="0" spc="-5" dirty="0">
                <a:solidFill>
                  <a:srgbClr val="231F20"/>
                </a:solidFill>
                <a:latin typeface="Trebuchet MS" panose="020B0603020202020204" pitchFamily="34" charset="0"/>
                <a:cs typeface="Arial" panose="020B0604020202020204" pitchFamily="34" charset="0"/>
              </a:rPr>
              <a:t>Atención: Lunes </a:t>
            </a:r>
            <a:r>
              <a:rPr sz="800" b="0" dirty="0">
                <a:solidFill>
                  <a:srgbClr val="231F20"/>
                </a:solidFill>
                <a:latin typeface="Trebuchet MS" panose="020B0603020202020204" pitchFamily="34" charset="0"/>
                <a:cs typeface="Arial" panose="020B0604020202020204" pitchFamily="34" charset="0"/>
              </a:rPr>
              <a:t>a </a:t>
            </a:r>
            <a:r>
              <a:rPr sz="800" b="0" spc="-5" dirty="0">
                <a:solidFill>
                  <a:srgbClr val="231F20"/>
                </a:solidFill>
                <a:latin typeface="Trebuchet MS" panose="020B0603020202020204" pitchFamily="34" charset="0"/>
                <a:cs typeface="Arial" panose="020B0604020202020204" pitchFamily="34" charset="0"/>
              </a:rPr>
              <a:t>Viernes </a:t>
            </a:r>
            <a:r>
              <a:rPr sz="800" b="0" dirty="0">
                <a:solidFill>
                  <a:srgbClr val="231F20"/>
                </a:solidFill>
                <a:latin typeface="Trebuchet MS" panose="020B0603020202020204" pitchFamily="34" charset="0"/>
                <a:cs typeface="Arial" panose="020B0604020202020204" pitchFamily="34" charset="0"/>
              </a:rPr>
              <a:t>de </a:t>
            </a:r>
            <a:r>
              <a:rPr sz="800" b="0" dirty="0" smtClean="0">
                <a:solidFill>
                  <a:srgbClr val="231F20"/>
                </a:solidFill>
                <a:latin typeface="Trebuchet MS" panose="020B0603020202020204" pitchFamily="34" charset="0"/>
                <a:cs typeface="Arial" panose="020B0604020202020204" pitchFamily="34" charset="0"/>
              </a:rPr>
              <a:t>7:30 </a:t>
            </a:r>
            <a:r>
              <a:rPr sz="800" b="0" spc="-5" dirty="0">
                <a:solidFill>
                  <a:srgbClr val="231F20"/>
                </a:solidFill>
                <a:latin typeface="Trebuchet MS" panose="020B0603020202020204" pitchFamily="34" charset="0"/>
                <a:cs typeface="Arial" panose="020B0604020202020204" pitchFamily="34" charset="0"/>
              </a:rPr>
              <a:t>a.m. </a:t>
            </a:r>
            <a:r>
              <a:rPr sz="800" b="0" dirty="0">
                <a:solidFill>
                  <a:srgbClr val="231F20"/>
                </a:solidFill>
                <a:latin typeface="Trebuchet MS" panose="020B0603020202020204" pitchFamily="34" charset="0"/>
                <a:cs typeface="Arial" panose="020B0604020202020204" pitchFamily="34" charset="0"/>
              </a:rPr>
              <a:t>a </a:t>
            </a:r>
            <a:r>
              <a:rPr sz="800" b="0" dirty="0" smtClean="0">
                <a:solidFill>
                  <a:srgbClr val="231F20"/>
                </a:solidFill>
                <a:latin typeface="Trebuchet MS" panose="020B0603020202020204" pitchFamily="34" charset="0"/>
                <a:cs typeface="Arial" panose="020B0604020202020204" pitchFamily="34" charset="0"/>
              </a:rPr>
              <a:t>4:30</a:t>
            </a:r>
            <a:r>
              <a:rPr sz="800" b="0" spc="-65" dirty="0" smtClean="0">
                <a:solidFill>
                  <a:srgbClr val="231F20"/>
                </a:solid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p.m.</a:t>
            </a:r>
            <a:endParaRPr sz="800" dirty="0">
              <a:latin typeface="Trebuchet MS" panose="020B0603020202020204" pitchFamily="34" charset="0"/>
              <a:cs typeface="Arial" panose="020B0604020202020204" pitchFamily="34" charset="0"/>
            </a:endParaRPr>
          </a:p>
        </p:txBody>
      </p:sp>
      <p:sp>
        <p:nvSpPr>
          <p:cNvPr id="26" name="object 26"/>
          <p:cNvSpPr txBox="1"/>
          <p:nvPr/>
        </p:nvSpPr>
        <p:spPr>
          <a:xfrm>
            <a:off x="469366" y="456463"/>
            <a:ext cx="2025155" cy="1155701"/>
          </a:xfrm>
          <a:prstGeom prst="rect">
            <a:avLst/>
          </a:prstGeom>
        </p:spPr>
        <p:txBody>
          <a:bodyPr vert="horz" wrap="square" lIns="0" tIns="12700" rIns="0" bIns="0" rtlCol="0">
            <a:spAutoFit/>
          </a:bodyPr>
          <a:lstStyle/>
          <a:p>
            <a:pPr marL="15240" marR="5080" indent="-3175">
              <a:lnSpc>
                <a:spcPct val="101699"/>
              </a:lnSpc>
              <a:spcBef>
                <a:spcPts val="60"/>
              </a:spcBef>
            </a:pPr>
            <a:r>
              <a:rPr lang="es-CO" b="1" dirty="0" smtClean="0">
                <a:solidFill>
                  <a:schemeClr val="bg1"/>
                </a:solidFill>
              </a:rPr>
              <a:t>Tema</a:t>
            </a:r>
          </a:p>
          <a:p>
            <a:pPr marL="15240" marR="5080" indent="-3175">
              <a:lnSpc>
                <a:spcPct val="101699"/>
              </a:lnSpc>
              <a:spcBef>
                <a:spcPts val="60"/>
              </a:spcBef>
            </a:pPr>
            <a:r>
              <a:rPr lang="es-CO" b="1" dirty="0" smtClean="0">
                <a:solidFill>
                  <a:schemeClr val="accent6">
                    <a:lumMod val="60000"/>
                    <a:lumOff val="40000"/>
                  </a:schemeClr>
                </a:solidFill>
                <a:latin typeface="Arial Black" panose="020B0A04020102020204" pitchFamily="34" charset="0"/>
                <a:ea typeface="+mj-ea"/>
                <a:cs typeface="Arial" panose="020B0604020202020204" pitchFamily="34" charset="0"/>
              </a:rPr>
              <a:t>RENDICON DE CUENTAS VIGENCIA 2020</a:t>
            </a:r>
            <a:endParaRPr b="1" dirty="0">
              <a:solidFill>
                <a:schemeClr val="accent6">
                  <a:lumMod val="60000"/>
                  <a:lumOff val="40000"/>
                </a:schemeClr>
              </a:solidFill>
              <a:latin typeface="Arial Black" panose="020B0A04020102020204" pitchFamily="34" charset="0"/>
              <a:ea typeface="+mj-ea"/>
              <a:cs typeface="Arial" panose="020B0604020202020204" pitchFamily="34" charset="0"/>
            </a:endParaRPr>
          </a:p>
        </p:txBody>
      </p:sp>
      <p:sp>
        <p:nvSpPr>
          <p:cNvPr id="28" name="object 28"/>
          <p:cNvSpPr/>
          <p:nvPr/>
        </p:nvSpPr>
        <p:spPr>
          <a:xfrm>
            <a:off x="469366" y="1565845"/>
            <a:ext cx="1280160" cy="0"/>
          </a:xfrm>
          <a:custGeom>
            <a:avLst/>
            <a:gdLst/>
            <a:ahLst/>
            <a:cxnLst/>
            <a:rect l="l" t="t" r="r" b="b"/>
            <a:pathLst>
              <a:path w="1280160">
                <a:moveTo>
                  <a:pt x="0" y="0"/>
                </a:moveTo>
                <a:lnTo>
                  <a:pt x="1280160" y="0"/>
                </a:lnTo>
              </a:path>
            </a:pathLst>
          </a:custGeom>
          <a:ln w="12700">
            <a:solidFill>
              <a:srgbClr val="FFFFFF"/>
            </a:solidFill>
          </a:ln>
        </p:spPr>
        <p:txBody>
          <a:bodyPr wrap="square" lIns="0" tIns="0" rIns="0" bIns="0" rtlCol="0"/>
          <a:lstStyle/>
          <a:p>
            <a:endParaRPr/>
          </a:p>
        </p:txBody>
      </p:sp>
      <p:sp>
        <p:nvSpPr>
          <p:cNvPr id="33" name="object 33"/>
          <p:cNvSpPr/>
          <p:nvPr/>
        </p:nvSpPr>
        <p:spPr>
          <a:xfrm>
            <a:off x="636206" y="5535980"/>
            <a:ext cx="96520" cy="135255"/>
          </a:xfrm>
          <a:custGeom>
            <a:avLst/>
            <a:gdLst/>
            <a:ahLst/>
            <a:cxnLst/>
            <a:rect l="l" t="t" r="r" b="b"/>
            <a:pathLst>
              <a:path w="96520" h="135254">
                <a:moveTo>
                  <a:pt x="96253" y="134747"/>
                </a:moveTo>
                <a:lnTo>
                  <a:pt x="0" y="134747"/>
                </a:lnTo>
                <a:lnTo>
                  <a:pt x="0" y="0"/>
                </a:lnTo>
                <a:lnTo>
                  <a:pt x="96253" y="0"/>
                </a:lnTo>
                <a:lnTo>
                  <a:pt x="96253" y="134747"/>
                </a:lnTo>
                <a:close/>
              </a:path>
            </a:pathLst>
          </a:custGeom>
          <a:ln w="3810">
            <a:solidFill>
              <a:srgbClr val="27AAE1"/>
            </a:solidFill>
          </a:ln>
        </p:spPr>
        <p:txBody>
          <a:bodyPr wrap="square" lIns="0" tIns="0" rIns="0" bIns="0" rtlCol="0"/>
          <a:lstStyle/>
          <a:p>
            <a:endParaRPr/>
          </a:p>
        </p:txBody>
      </p:sp>
      <p:sp>
        <p:nvSpPr>
          <p:cNvPr id="34" name="object 34"/>
          <p:cNvSpPr/>
          <p:nvPr/>
        </p:nvSpPr>
        <p:spPr>
          <a:xfrm>
            <a:off x="656257" y="5629821"/>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a:p>
        </p:txBody>
      </p:sp>
      <p:sp>
        <p:nvSpPr>
          <p:cNvPr id="35" name="object 35"/>
          <p:cNvSpPr/>
          <p:nvPr/>
        </p:nvSpPr>
        <p:spPr>
          <a:xfrm>
            <a:off x="657057" y="5644257"/>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a:p>
        </p:txBody>
      </p:sp>
      <p:sp>
        <p:nvSpPr>
          <p:cNvPr id="36" name="object 36"/>
          <p:cNvSpPr/>
          <p:nvPr/>
        </p:nvSpPr>
        <p:spPr>
          <a:xfrm>
            <a:off x="4961721" y="5492770"/>
            <a:ext cx="242255" cy="242265"/>
          </a:xfrm>
          <a:prstGeom prst="rect">
            <a:avLst/>
          </a:prstGeom>
          <a:blipFill>
            <a:blip r:embed="rId14" cstate="print"/>
            <a:stretch>
              <a:fillRect/>
            </a:stretch>
          </a:blipFill>
        </p:spPr>
        <p:txBody>
          <a:bodyPr wrap="square" lIns="0" tIns="0" rIns="0" bIns="0" rtlCol="0"/>
          <a:lstStyle/>
          <a:p>
            <a:endParaRPr/>
          </a:p>
        </p:txBody>
      </p:sp>
      <p:sp>
        <p:nvSpPr>
          <p:cNvPr id="37" name="object 37"/>
          <p:cNvSpPr/>
          <p:nvPr/>
        </p:nvSpPr>
        <p:spPr>
          <a:xfrm>
            <a:off x="4573443" y="5221541"/>
            <a:ext cx="1030223" cy="923541"/>
          </a:xfrm>
          <a:prstGeom prst="rect">
            <a:avLst/>
          </a:prstGeom>
          <a:blipFill>
            <a:blip r:embed="rId15" cstate="print"/>
            <a:stretch>
              <a:fillRect/>
            </a:stretch>
          </a:blipFill>
        </p:spPr>
        <p:txBody>
          <a:bodyPr wrap="square" lIns="0" tIns="0" rIns="0" bIns="0" rtlCol="0"/>
          <a:lstStyle/>
          <a:p>
            <a:endParaRPr/>
          </a:p>
        </p:txBody>
      </p:sp>
      <p:sp>
        <p:nvSpPr>
          <p:cNvPr id="38" name="CuadroTexto 37"/>
          <p:cNvSpPr txBox="1"/>
          <p:nvPr/>
        </p:nvSpPr>
        <p:spPr>
          <a:xfrm>
            <a:off x="6646015" y="438292"/>
            <a:ext cx="1043876" cy="246221"/>
          </a:xfrm>
          <a:prstGeom prst="rect">
            <a:avLst/>
          </a:prstGeom>
          <a:noFill/>
        </p:spPr>
        <p:txBody>
          <a:bodyPr wrap="none" rtlCol="0">
            <a:spAutoFit/>
          </a:bodyPr>
          <a:lstStyle/>
          <a:p>
            <a:r>
              <a:rPr lang="es-CO" sz="1000" b="1" spc="-25" dirty="0" smtClean="0">
                <a:solidFill>
                  <a:srgbClr val="21A8E0"/>
                </a:solidFill>
                <a:latin typeface="Arial" panose="020B0604020202020204" pitchFamily="34" charset="0"/>
                <a:cs typeface="Arial" panose="020B0604020202020204" pitchFamily="34" charset="0"/>
              </a:rPr>
              <a:t>Temas a tratar </a:t>
            </a:r>
            <a:endParaRPr lang="es-CO" sz="1000" dirty="0">
              <a:latin typeface="Arial" panose="020B0604020202020204" pitchFamily="34" charset="0"/>
              <a:cs typeface="Arial" panose="020B0604020202020204" pitchFamily="34" charset="0"/>
            </a:endParaRPr>
          </a:p>
        </p:txBody>
      </p:sp>
      <p:sp>
        <p:nvSpPr>
          <p:cNvPr id="39" name="CuadroTexto 38"/>
          <p:cNvSpPr txBox="1"/>
          <p:nvPr/>
        </p:nvSpPr>
        <p:spPr>
          <a:xfrm>
            <a:off x="5603666" y="892515"/>
            <a:ext cx="2453911" cy="861774"/>
          </a:xfrm>
          <a:prstGeom prst="rect">
            <a:avLst/>
          </a:prstGeom>
          <a:noFill/>
        </p:spPr>
        <p:txBody>
          <a:bodyPr wrap="square" rtlCol="0">
            <a:spAutoFit/>
          </a:bodyPr>
          <a:lstStyle/>
          <a:p>
            <a:r>
              <a:rPr lang="es-CO" sz="1000" b="1" dirty="0"/>
              <a:t> </a:t>
            </a:r>
            <a:endParaRPr lang="es-CO" sz="1000" dirty="0"/>
          </a:p>
          <a:p>
            <a:pPr lvl="0" algn="just"/>
            <a:r>
              <a:rPr lang="es-CO" sz="1000" b="1" spc="-5" dirty="0">
                <a:solidFill>
                  <a:schemeClr val="tx1">
                    <a:lumMod val="50000"/>
                    <a:lumOff val="50000"/>
                  </a:schemeClr>
                </a:solidFill>
                <a:latin typeface="Arial" panose="020B0604020202020204" pitchFamily="34" charset="0"/>
                <a:cs typeface="Arial" panose="020B0604020202020204" pitchFamily="34" charset="0"/>
              </a:rPr>
              <a:t>Informe de la Contadora Pública PD. Eylen Patricia Luengas Gonzalez, Coordinadora Administrativa y de Talento Humano.</a:t>
            </a:r>
          </a:p>
        </p:txBody>
      </p:sp>
      <p:sp>
        <p:nvSpPr>
          <p:cNvPr id="41" name="CuadroTexto 40"/>
          <p:cNvSpPr txBox="1"/>
          <p:nvPr/>
        </p:nvSpPr>
        <p:spPr>
          <a:xfrm>
            <a:off x="5602635" y="1793438"/>
            <a:ext cx="2339632" cy="707886"/>
          </a:xfrm>
          <a:prstGeom prst="rect">
            <a:avLst/>
          </a:prstGeom>
          <a:noFill/>
        </p:spPr>
        <p:txBody>
          <a:bodyPr wrap="square" rtlCol="0">
            <a:spAutoFit/>
          </a:bodyPr>
          <a:lstStyle/>
          <a:p>
            <a:pPr marL="12700">
              <a:lnSpc>
                <a:spcPct val="100000"/>
              </a:lnSpc>
              <a:spcBef>
                <a:spcPts val="919"/>
              </a:spcBef>
            </a:pPr>
            <a:r>
              <a:rPr lang="es-CO" sz="1000" b="1" spc="-5" dirty="0">
                <a:solidFill>
                  <a:schemeClr val="tx1">
                    <a:lumMod val="50000"/>
                    <a:lumOff val="50000"/>
                  </a:schemeClr>
                </a:solidFill>
                <a:latin typeface="Arial" panose="020B0604020202020204" pitchFamily="34" charset="0"/>
                <a:cs typeface="Arial" panose="020B0604020202020204" pitchFamily="34" charset="0"/>
              </a:rPr>
              <a:t>Informe de la Profesional en Salud Ocupacional PD. Flor Maria Murillo Mendoza, líder de Seguridad y Salud en el Trabajo.</a:t>
            </a:r>
          </a:p>
        </p:txBody>
      </p:sp>
      <p:sp>
        <p:nvSpPr>
          <p:cNvPr id="4" name="object 4"/>
          <p:cNvSpPr/>
          <p:nvPr/>
        </p:nvSpPr>
        <p:spPr>
          <a:xfrm>
            <a:off x="4774734" y="351057"/>
            <a:ext cx="1790700" cy="372268"/>
          </a:xfrm>
          <a:prstGeom prst="rect">
            <a:avLst/>
          </a:prstGeom>
          <a:blipFill>
            <a:blip r:embed="rId16" cstate="print"/>
            <a:stretch>
              <a:fillRect/>
            </a:stretch>
          </a:blipFill>
        </p:spPr>
        <p:txBody>
          <a:bodyPr wrap="square" lIns="0" tIns="0" rIns="0" bIns="0" rtlCol="0"/>
          <a:lstStyle/>
          <a:p>
            <a:endParaRPr/>
          </a:p>
        </p:txBody>
      </p:sp>
      <p:sp>
        <p:nvSpPr>
          <p:cNvPr id="32" name="object 32"/>
          <p:cNvSpPr txBox="1"/>
          <p:nvPr/>
        </p:nvSpPr>
        <p:spPr>
          <a:xfrm>
            <a:off x="670043" y="4717987"/>
            <a:ext cx="3455457" cy="166712"/>
          </a:xfrm>
          <a:prstGeom prst="rect">
            <a:avLst/>
          </a:prstGeom>
        </p:spPr>
        <p:txBody>
          <a:bodyPr vert="horz" wrap="square" lIns="0" tIns="12700" rIns="0" bIns="0" rtlCol="0">
            <a:spAutoFit/>
          </a:bodyPr>
          <a:lstStyle/>
          <a:p>
            <a:pPr marL="12700">
              <a:lnSpc>
                <a:spcPct val="100000"/>
              </a:lnSpc>
              <a:spcBef>
                <a:spcPts val="100"/>
              </a:spcBef>
            </a:pPr>
            <a:r>
              <a:rPr sz="1000" b="1" spc="-15" dirty="0">
                <a:solidFill>
                  <a:schemeClr val="bg1"/>
                </a:solidFill>
                <a:latin typeface="Arial" panose="020B0604020202020204" pitchFamily="34" charset="0"/>
                <a:cs typeface="Arial" panose="020B0604020202020204" pitchFamily="34" charset="0"/>
              </a:rPr>
              <a:t>¡Trabajamos </a:t>
            </a:r>
            <a:r>
              <a:rPr sz="1000" b="1" dirty="0">
                <a:solidFill>
                  <a:schemeClr val="bg1"/>
                </a:solidFill>
                <a:latin typeface="Arial" panose="020B0604020202020204" pitchFamily="34" charset="0"/>
                <a:cs typeface="Arial" panose="020B0604020202020204" pitchFamily="34" charset="0"/>
              </a:rPr>
              <a:t>con </a:t>
            </a:r>
            <a:r>
              <a:rPr sz="1000" b="1" spc="-5" dirty="0">
                <a:solidFill>
                  <a:schemeClr val="bg1"/>
                </a:solidFill>
                <a:latin typeface="Arial" panose="020B0604020202020204" pitchFamily="34" charset="0"/>
                <a:cs typeface="Arial" panose="020B0604020202020204" pitchFamily="34" charset="0"/>
              </a:rPr>
              <a:t>orgullo </a:t>
            </a:r>
            <a:r>
              <a:rPr sz="1000" b="1" spc="-10" dirty="0">
                <a:solidFill>
                  <a:schemeClr val="bg1"/>
                </a:solidFill>
                <a:latin typeface="Arial" panose="020B0604020202020204" pitchFamily="34" charset="0"/>
                <a:cs typeface="Arial" panose="020B0604020202020204" pitchFamily="34" charset="0"/>
              </a:rPr>
              <a:t>para </a:t>
            </a:r>
            <a:r>
              <a:rPr sz="1000" b="1" dirty="0">
                <a:solidFill>
                  <a:schemeClr val="bg1"/>
                </a:solidFill>
                <a:latin typeface="Arial" panose="020B0604020202020204" pitchFamily="34" charset="0"/>
                <a:cs typeface="Arial" panose="020B0604020202020204" pitchFamily="34" charset="0"/>
              </a:rPr>
              <a:t>los Héroes de</a:t>
            </a:r>
            <a:r>
              <a:rPr sz="1000" b="1" spc="-35" dirty="0">
                <a:solidFill>
                  <a:schemeClr val="bg1"/>
                </a:solidFill>
                <a:latin typeface="Arial" panose="020B0604020202020204" pitchFamily="34" charset="0"/>
                <a:cs typeface="Arial" panose="020B0604020202020204" pitchFamily="34" charset="0"/>
              </a:rPr>
              <a:t> </a:t>
            </a:r>
            <a:r>
              <a:rPr sz="1000" b="1" spc="-5" dirty="0">
                <a:solidFill>
                  <a:schemeClr val="bg1"/>
                </a:solidFill>
                <a:latin typeface="Arial" panose="020B0604020202020204" pitchFamily="34" charset="0"/>
                <a:cs typeface="Arial" panose="020B0604020202020204" pitchFamily="34" charset="0"/>
              </a:rPr>
              <a:t>Colombia!</a:t>
            </a:r>
            <a:endParaRPr sz="1000" dirty="0">
              <a:solidFill>
                <a:schemeClr val="bg1"/>
              </a:solidFill>
              <a:latin typeface="Arial" panose="020B0604020202020204" pitchFamily="34" charset="0"/>
              <a:cs typeface="Arial" panose="020B0604020202020204" pitchFamily="34" charset="0"/>
            </a:endParaRPr>
          </a:p>
        </p:txBody>
      </p:sp>
      <p:sp>
        <p:nvSpPr>
          <p:cNvPr id="99" name="object 22"/>
          <p:cNvSpPr txBox="1"/>
          <p:nvPr/>
        </p:nvSpPr>
        <p:spPr>
          <a:xfrm>
            <a:off x="8857196" y="5465034"/>
            <a:ext cx="2421912" cy="782265"/>
          </a:xfrm>
          <a:prstGeom prst="rect">
            <a:avLst/>
          </a:prstGeom>
        </p:spPr>
        <p:txBody>
          <a:bodyPr vert="horz" wrap="square" lIns="0" tIns="12700" rIns="0" bIns="0" rtlCol="0">
            <a:spAutoFit/>
          </a:bodyPr>
          <a:lstStyle/>
          <a:p>
            <a:pPr marL="12700">
              <a:spcBef>
                <a:spcPts val="100"/>
              </a:spcBef>
            </a:pPr>
            <a:r>
              <a:rPr lang="es-CO" sz="1000" spc="-15" dirty="0">
                <a:solidFill>
                  <a:srgbClr val="231F20"/>
                </a:solidFill>
                <a:latin typeface="Trebuchet MS" panose="020B0603020202020204" pitchFamily="34" charset="0"/>
                <a:cs typeface="Arial" panose="020B0604020202020204" pitchFamily="34" charset="0"/>
              </a:rPr>
              <a:t>Regional </a:t>
            </a:r>
            <a:r>
              <a:rPr lang="es-ES" sz="1000" spc="-15" dirty="0">
                <a:solidFill>
                  <a:srgbClr val="231F20"/>
                </a:solidFill>
                <a:latin typeface="Trebuchet MS" panose="020B0603020202020204" pitchFamily="34" charset="0"/>
                <a:cs typeface="Arial" panose="020B0604020202020204" pitchFamily="34" charset="0"/>
              </a:rPr>
              <a:t>Tolima Grande </a:t>
            </a:r>
            <a:endParaRPr lang="es-CO" sz="1000" spc="-15" dirty="0">
              <a:solidFill>
                <a:srgbClr val="231F20"/>
              </a:solidFill>
              <a:latin typeface="Trebuchet MS" panose="020B0603020202020204" pitchFamily="34" charset="0"/>
              <a:cs typeface="Arial" panose="020B0604020202020204" pitchFamily="34" charset="0"/>
            </a:endParaRPr>
          </a:p>
          <a:p>
            <a:pPr marL="12700"/>
            <a:r>
              <a:rPr lang="es-CO" sz="1000" spc="-15" dirty="0">
                <a:solidFill>
                  <a:srgbClr val="231F20"/>
                </a:solidFill>
                <a:latin typeface="Trebuchet MS" panose="020B0603020202020204" pitchFamily="34" charset="0"/>
                <a:cs typeface="Arial" panose="020B0604020202020204" pitchFamily="34" charset="0"/>
              </a:rPr>
              <a:t>Dirección: </a:t>
            </a:r>
            <a:r>
              <a:rPr lang="es-ES" sz="1000" spc="-15" dirty="0">
                <a:solidFill>
                  <a:srgbClr val="231F20"/>
                </a:solidFill>
                <a:latin typeface="Trebuchet MS" panose="020B0603020202020204" pitchFamily="34" charset="0"/>
                <a:cs typeface="Arial" panose="020B0604020202020204" pitchFamily="34" charset="0"/>
              </a:rPr>
              <a:t>Centro de Entrenamiento Tolemaida</a:t>
            </a:r>
            <a:endParaRPr lang="es-CO" sz="1000" spc="-15" dirty="0">
              <a:solidFill>
                <a:srgbClr val="231F20"/>
              </a:solidFill>
              <a:latin typeface="Trebuchet MS" panose="020B0603020202020204" pitchFamily="34" charset="0"/>
              <a:cs typeface="Arial" panose="020B0604020202020204" pitchFamily="34" charset="0"/>
            </a:endParaRPr>
          </a:p>
          <a:p>
            <a:pPr marL="12700"/>
            <a:r>
              <a:rPr lang="es-ES" sz="1000" spc="-15" dirty="0">
                <a:solidFill>
                  <a:srgbClr val="231F20"/>
                </a:solidFill>
                <a:latin typeface="Trebuchet MS" panose="020B0603020202020204" pitchFamily="34" charset="0"/>
                <a:cs typeface="Arial" panose="020B0604020202020204" pitchFamily="34" charset="0"/>
              </a:rPr>
              <a:t>Centro Comercial Zulia Segundo piso</a:t>
            </a:r>
            <a:endParaRPr lang="es-CO" sz="1000" spc="-15" dirty="0">
              <a:solidFill>
                <a:srgbClr val="231F20"/>
              </a:solidFill>
              <a:latin typeface="Trebuchet MS" panose="020B0603020202020204" pitchFamily="34" charset="0"/>
              <a:cs typeface="Arial" panose="020B0604020202020204" pitchFamily="34" charset="0"/>
            </a:endParaRPr>
          </a:p>
          <a:p>
            <a:pPr marL="12700" marR="5080">
              <a:lnSpc>
                <a:spcPct val="100000"/>
              </a:lnSpc>
            </a:pPr>
            <a:endParaRPr sz="1000" dirty="0">
              <a:solidFill>
                <a:schemeClr val="bg1">
                  <a:lumMod val="50000"/>
                </a:schemeClr>
              </a:solidFill>
              <a:latin typeface="Trebuchet MS" panose="020B0603020202020204" pitchFamily="34" charset="0"/>
              <a:cs typeface="Arial" panose="020B0604020202020204" pitchFamily="34" charset="0"/>
            </a:endParaRPr>
          </a:p>
        </p:txBody>
      </p:sp>
      <p:sp>
        <p:nvSpPr>
          <p:cNvPr id="42" name="CuadroTexto 41"/>
          <p:cNvSpPr txBox="1"/>
          <p:nvPr/>
        </p:nvSpPr>
        <p:spPr>
          <a:xfrm>
            <a:off x="8922596" y="2302338"/>
            <a:ext cx="2291111" cy="707886"/>
          </a:xfrm>
          <a:prstGeom prst="rect">
            <a:avLst/>
          </a:prstGeom>
          <a:noFill/>
        </p:spPr>
        <p:txBody>
          <a:bodyPr wrap="square" rtlCol="0">
            <a:spAutoFit/>
          </a:bodyPr>
          <a:lstStyle/>
          <a:p>
            <a:pPr lvl="0"/>
            <a:r>
              <a:rPr lang="es-CO" sz="1000" b="1" spc="-5" dirty="0">
                <a:solidFill>
                  <a:schemeClr val="tx1">
                    <a:lumMod val="50000"/>
                    <a:lumOff val="50000"/>
                  </a:schemeClr>
                </a:solidFill>
                <a:latin typeface="Arial" panose="020B0604020202020204" pitchFamily="34" charset="0"/>
                <a:cs typeface="Arial" panose="020B0604020202020204" pitchFamily="34" charset="0"/>
              </a:rPr>
              <a:t>Informe de la Abogada Especialista en Derecho Administrativo PD. Edilma Andrea Ayala Bautista, Coordinadora de Contratos</a:t>
            </a:r>
            <a:r>
              <a:rPr lang="es-CO" sz="1000" dirty="0" smtClean="0"/>
              <a:t>.</a:t>
            </a:r>
            <a:endParaRPr lang="es-CO" sz="1000" dirty="0"/>
          </a:p>
        </p:txBody>
      </p:sp>
      <p:sp>
        <p:nvSpPr>
          <p:cNvPr id="43" name="object 21"/>
          <p:cNvSpPr/>
          <p:nvPr/>
        </p:nvSpPr>
        <p:spPr>
          <a:xfrm>
            <a:off x="5442383" y="2536980"/>
            <a:ext cx="173253" cy="173253"/>
          </a:xfrm>
          <a:prstGeom prst="rect">
            <a:avLst/>
          </a:prstGeom>
          <a:blipFill>
            <a:blip r:embed="rId10" cstate="print"/>
            <a:stretch>
              <a:fillRect/>
            </a:stretch>
          </a:blipFill>
        </p:spPr>
        <p:txBody>
          <a:bodyPr wrap="square" lIns="0" tIns="0" rIns="0" bIns="0" rtlCol="0"/>
          <a:lstStyle/>
          <a:p>
            <a:endParaRPr/>
          </a:p>
        </p:txBody>
      </p:sp>
      <p:sp>
        <p:nvSpPr>
          <p:cNvPr id="48" name="object 26"/>
          <p:cNvSpPr txBox="1"/>
          <p:nvPr/>
        </p:nvSpPr>
        <p:spPr>
          <a:xfrm>
            <a:off x="469366" y="1648108"/>
            <a:ext cx="2025155" cy="166712"/>
          </a:xfrm>
          <a:prstGeom prst="rect">
            <a:avLst/>
          </a:prstGeom>
        </p:spPr>
        <p:txBody>
          <a:bodyPr vert="horz" wrap="square" lIns="0" tIns="12700" rIns="0" bIns="0" rtlCol="0">
            <a:spAutoFit/>
          </a:bodyPr>
          <a:lstStyle/>
          <a:p>
            <a:pPr marL="12700">
              <a:lnSpc>
                <a:spcPct val="100000"/>
              </a:lnSpc>
              <a:spcBef>
                <a:spcPts val="100"/>
              </a:spcBef>
            </a:pPr>
            <a:r>
              <a:rPr lang="es-CO" sz="1000" b="1" dirty="0" smtClean="0">
                <a:solidFill>
                  <a:srgbClr val="FFFFFF"/>
                </a:solidFill>
                <a:latin typeface="Arial" panose="020B0604020202020204" pitchFamily="34" charset="0"/>
                <a:ea typeface="Lato" panose="020F0502020204030203" pitchFamily="34" charset="0"/>
                <a:cs typeface="Arial" panose="020B0604020202020204" pitchFamily="34" charset="0"/>
              </a:rPr>
              <a:t>Regional Tolima Grande</a:t>
            </a:r>
            <a:endParaRPr sz="1000" b="1" dirty="0">
              <a:latin typeface="Arial" panose="020B0604020202020204" pitchFamily="34" charset="0"/>
              <a:ea typeface="Lato" panose="020F0502020204030203" pitchFamily="34" charset="0"/>
              <a:cs typeface="Arial" panose="020B0604020202020204" pitchFamily="34" charset="0"/>
            </a:endParaRPr>
          </a:p>
        </p:txBody>
      </p:sp>
      <p:sp>
        <p:nvSpPr>
          <p:cNvPr id="49" name="object 25"/>
          <p:cNvSpPr txBox="1"/>
          <p:nvPr/>
        </p:nvSpPr>
        <p:spPr>
          <a:xfrm>
            <a:off x="252871" y="2096446"/>
            <a:ext cx="4788005" cy="1628651"/>
          </a:xfrm>
          <a:prstGeom prst="rect">
            <a:avLst/>
          </a:prstGeom>
        </p:spPr>
        <p:txBody>
          <a:bodyPr vert="horz" wrap="square" lIns="0" tIns="12700" rIns="0" bIns="0" rtlCol="0">
            <a:spAutoFit/>
          </a:bodyPr>
          <a:lstStyle/>
          <a:p>
            <a:pPr marL="12700" marR="654685">
              <a:lnSpc>
                <a:spcPct val="100000"/>
              </a:lnSpc>
              <a:spcBef>
                <a:spcPts val="100"/>
              </a:spcBef>
            </a:pPr>
            <a:r>
              <a:rPr lang="es-CO" sz="1000" b="1" dirty="0" smtClean="0">
                <a:solidFill>
                  <a:srgbClr val="FFFFFF"/>
                </a:solidFill>
                <a:latin typeface="Arial" panose="020B0604020202020204" pitchFamily="34" charset="0"/>
                <a:ea typeface="Lato" panose="020F0502020204030203" pitchFamily="34" charset="0"/>
                <a:cs typeface="Arial" panose="020B0604020202020204" pitchFamily="34" charset="0"/>
              </a:rPr>
              <a:t>Con este evento se busca cumplir con los siguientes objetivos:</a:t>
            </a:r>
          </a:p>
          <a:p>
            <a:pPr marL="12700" marR="654685">
              <a:lnSpc>
                <a:spcPct val="100000"/>
              </a:lnSpc>
              <a:spcBef>
                <a:spcPts val="100"/>
              </a:spcBef>
            </a:pPr>
            <a:r>
              <a:rPr lang="es-CO" sz="1000" b="1" dirty="0" smtClean="0">
                <a:solidFill>
                  <a:srgbClr val="FFFFFF"/>
                </a:solidFill>
                <a:latin typeface="Arial" panose="020B0604020202020204" pitchFamily="34" charset="0"/>
                <a:ea typeface="Lato" panose="020F0502020204030203" pitchFamily="34" charset="0"/>
                <a:cs typeface="Arial" panose="020B0604020202020204" pitchFamily="34" charset="0"/>
              </a:rPr>
              <a:t>1- Mejorar el sentido de lo público.</a:t>
            </a:r>
          </a:p>
          <a:p>
            <a:pPr marL="12700" marR="654685">
              <a:lnSpc>
                <a:spcPct val="100000"/>
              </a:lnSpc>
              <a:spcBef>
                <a:spcPts val="100"/>
              </a:spcBef>
            </a:pPr>
            <a:r>
              <a:rPr lang="es-CO" sz="1000" b="1" dirty="0" smtClean="0">
                <a:solidFill>
                  <a:srgbClr val="FFFFFF"/>
                </a:solidFill>
                <a:latin typeface="Arial" panose="020B0604020202020204" pitchFamily="34" charset="0"/>
                <a:ea typeface="Lato" panose="020F0502020204030203" pitchFamily="34" charset="0"/>
                <a:cs typeface="Arial" panose="020B0604020202020204" pitchFamily="34" charset="0"/>
              </a:rPr>
              <a:t>2-Fortalecer la legitimidad de la ALFM.</a:t>
            </a:r>
          </a:p>
          <a:p>
            <a:pPr marL="12700" marR="654685">
              <a:lnSpc>
                <a:spcPct val="100000"/>
              </a:lnSpc>
              <a:spcBef>
                <a:spcPts val="100"/>
              </a:spcBef>
            </a:pPr>
            <a:r>
              <a:rPr lang="es-CO" sz="1000" b="1" dirty="0" smtClean="0">
                <a:solidFill>
                  <a:srgbClr val="FFFFFF"/>
                </a:solidFill>
                <a:latin typeface="Arial" panose="020B0604020202020204" pitchFamily="34" charset="0"/>
                <a:ea typeface="Lato" panose="020F0502020204030203" pitchFamily="34" charset="0"/>
                <a:cs typeface="Arial" panose="020B0604020202020204" pitchFamily="34" charset="0"/>
              </a:rPr>
              <a:t>3-Facilitar el ejercicio del control social a la Gestión pública.</a:t>
            </a:r>
          </a:p>
          <a:p>
            <a:pPr marL="12700" marR="654685">
              <a:lnSpc>
                <a:spcPct val="100000"/>
              </a:lnSpc>
              <a:spcBef>
                <a:spcPts val="100"/>
              </a:spcBef>
            </a:pPr>
            <a:r>
              <a:rPr lang="es-CO" sz="1000" b="1" dirty="0" smtClean="0">
                <a:solidFill>
                  <a:srgbClr val="FFFFFF"/>
                </a:solidFill>
                <a:latin typeface="Arial" panose="020B0604020202020204" pitchFamily="34" charset="0"/>
                <a:ea typeface="Lato" panose="020F0502020204030203" pitchFamily="34" charset="0"/>
                <a:cs typeface="Arial" panose="020B0604020202020204" pitchFamily="34" charset="0"/>
              </a:rPr>
              <a:t>4-Construir un espacio de interlocución directa entre los servidores públicos, la ciudadanía y grupos de interés.</a:t>
            </a:r>
          </a:p>
          <a:p>
            <a:pPr marL="12700" marR="654685">
              <a:lnSpc>
                <a:spcPct val="100000"/>
              </a:lnSpc>
              <a:spcBef>
                <a:spcPts val="100"/>
              </a:spcBef>
            </a:pPr>
            <a:r>
              <a:rPr lang="es-CO" sz="1000" b="1" dirty="0" smtClean="0">
                <a:solidFill>
                  <a:srgbClr val="FFFFFF"/>
                </a:solidFill>
                <a:latin typeface="Arial" panose="020B0604020202020204" pitchFamily="34" charset="0"/>
                <a:ea typeface="Lato" panose="020F0502020204030203" pitchFamily="34" charset="0"/>
                <a:cs typeface="Arial" panose="020B0604020202020204" pitchFamily="34" charset="0"/>
              </a:rPr>
              <a:t>5-Servir como insumo para ajustar políticas, planes y programas de manera que respondan a las necesidades y demandas de los usuarios.</a:t>
            </a:r>
          </a:p>
          <a:p>
            <a:pPr marL="12700" marR="654685">
              <a:lnSpc>
                <a:spcPct val="100000"/>
              </a:lnSpc>
              <a:spcBef>
                <a:spcPts val="100"/>
              </a:spcBef>
            </a:pPr>
            <a:endParaRPr sz="1000" b="1" dirty="0">
              <a:solidFill>
                <a:srgbClr val="FFFFFF"/>
              </a:solidFill>
              <a:latin typeface="Arial" panose="020B0604020202020204" pitchFamily="34" charset="0"/>
              <a:ea typeface="Lato" panose="020F0502020204030203" pitchFamily="34" charset="0"/>
              <a:cs typeface="Arial" panose="020B0604020202020204" pitchFamily="34" charset="0"/>
            </a:endParaRPr>
          </a:p>
        </p:txBody>
      </p:sp>
      <p:sp>
        <p:nvSpPr>
          <p:cNvPr id="46" name="object 21"/>
          <p:cNvSpPr/>
          <p:nvPr/>
        </p:nvSpPr>
        <p:spPr>
          <a:xfrm>
            <a:off x="8683943" y="1680408"/>
            <a:ext cx="173253" cy="173253"/>
          </a:xfrm>
          <a:prstGeom prst="rect">
            <a:avLst/>
          </a:prstGeom>
          <a:blipFill>
            <a:blip r:embed="rId10" cstate="print"/>
            <a:stretch>
              <a:fillRect/>
            </a:stretch>
          </a:blipFill>
        </p:spPr>
        <p:txBody>
          <a:bodyPr wrap="square" lIns="0" tIns="0" rIns="0" bIns="0" rtlCol="0"/>
          <a:lstStyle/>
          <a:p>
            <a:endParaRPr/>
          </a:p>
        </p:txBody>
      </p:sp>
      <p:sp>
        <p:nvSpPr>
          <p:cNvPr id="50" name="object 21"/>
          <p:cNvSpPr/>
          <p:nvPr/>
        </p:nvSpPr>
        <p:spPr>
          <a:xfrm>
            <a:off x="8719429" y="2490127"/>
            <a:ext cx="173253" cy="173253"/>
          </a:xfrm>
          <a:prstGeom prst="rect">
            <a:avLst/>
          </a:prstGeom>
          <a:blipFill>
            <a:blip r:embed="rId10" cstate="print"/>
            <a:stretch>
              <a:fillRect/>
            </a:stretch>
          </a:blipFill>
        </p:spPr>
        <p:txBody>
          <a:bodyPr wrap="square" lIns="0" tIns="0" rIns="0" bIns="0" rtlCol="0"/>
          <a:lstStyle/>
          <a:p>
            <a:endParaRPr/>
          </a:p>
        </p:txBody>
      </p:sp>
      <p:sp>
        <p:nvSpPr>
          <p:cNvPr id="52" name="object 19"/>
          <p:cNvSpPr/>
          <p:nvPr/>
        </p:nvSpPr>
        <p:spPr>
          <a:xfrm>
            <a:off x="5440738" y="1078470"/>
            <a:ext cx="173253" cy="173253"/>
          </a:xfrm>
          <a:prstGeom prst="rect">
            <a:avLst/>
          </a:prstGeom>
          <a:blipFill>
            <a:blip r:embed="rId10" cstate="print"/>
            <a:stretch>
              <a:fillRect/>
            </a:stretch>
          </a:blipFill>
        </p:spPr>
        <p:txBody>
          <a:bodyPr wrap="square" lIns="0" tIns="0" rIns="0" bIns="0" rtlCol="0"/>
          <a:lstStyle/>
          <a:p>
            <a:endParaRPr/>
          </a:p>
        </p:txBody>
      </p:sp>
      <p:sp>
        <p:nvSpPr>
          <p:cNvPr id="53" name="CuadroTexto 52"/>
          <p:cNvSpPr txBox="1"/>
          <p:nvPr/>
        </p:nvSpPr>
        <p:spPr>
          <a:xfrm>
            <a:off x="5567124" y="2498013"/>
            <a:ext cx="2286181" cy="553998"/>
          </a:xfrm>
          <a:prstGeom prst="rect">
            <a:avLst/>
          </a:prstGeom>
          <a:noFill/>
        </p:spPr>
        <p:txBody>
          <a:bodyPr wrap="square" rtlCol="0">
            <a:spAutoFit/>
          </a:bodyPr>
          <a:lstStyle/>
          <a:p>
            <a:pPr marL="12700" lvl="0">
              <a:spcBef>
                <a:spcPts val="919"/>
              </a:spcBef>
            </a:pPr>
            <a:r>
              <a:rPr lang="es-CO" sz="1000" b="1" spc="-5" dirty="0">
                <a:solidFill>
                  <a:schemeClr val="tx1">
                    <a:lumMod val="50000"/>
                    <a:lumOff val="50000"/>
                  </a:schemeClr>
                </a:solidFill>
                <a:latin typeface="Arial" panose="020B0604020202020204" pitchFamily="34" charset="0"/>
                <a:cs typeface="Arial" panose="020B0604020202020204" pitchFamily="34" charset="0"/>
              </a:rPr>
              <a:t>Informe de la Contadora Pública Yurley Maria Castillo Pacheco, Coordinadora Financiera.</a:t>
            </a:r>
          </a:p>
        </p:txBody>
      </p:sp>
      <p:sp>
        <p:nvSpPr>
          <p:cNvPr id="55" name="CuadroTexto 54"/>
          <p:cNvSpPr txBox="1"/>
          <p:nvPr/>
        </p:nvSpPr>
        <p:spPr>
          <a:xfrm>
            <a:off x="8922596" y="1544129"/>
            <a:ext cx="2637470" cy="707886"/>
          </a:xfrm>
          <a:prstGeom prst="rect">
            <a:avLst/>
          </a:prstGeom>
          <a:noFill/>
        </p:spPr>
        <p:txBody>
          <a:bodyPr wrap="square" rtlCol="0">
            <a:spAutoFit/>
          </a:bodyPr>
          <a:lstStyle/>
          <a:p>
            <a:pPr marL="12700">
              <a:spcBef>
                <a:spcPts val="919"/>
              </a:spcBef>
            </a:pPr>
            <a:r>
              <a:rPr lang="es-CO" sz="1000" b="1" spc="-5" dirty="0">
                <a:solidFill>
                  <a:schemeClr val="tx1">
                    <a:lumMod val="50000"/>
                    <a:lumOff val="50000"/>
                  </a:schemeClr>
                </a:solidFill>
                <a:latin typeface="Arial" panose="020B0604020202020204" pitchFamily="34" charset="0"/>
                <a:cs typeface="Arial" panose="020B0604020202020204" pitchFamily="34" charset="0"/>
              </a:rPr>
              <a:t>Informe Ingeniera de Alimentos PD. Jinnifer Paola Rodríguez </a:t>
            </a:r>
            <a:r>
              <a:rPr lang="es-CO" sz="1000" b="1" spc="-5" dirty="0" err="1">
                <a:solidFill>
                  <a:schemeClr val="tx1">
                    <a:lumMod val="50000"/>
                    <a:lumOff val="50000"/>
                  </a:schemeClr>
                </a:solidFill>
                <a:latin typeface="Arial" panose="020B0604020202020204" pitchFamily="34" charset="0"/>
                <a:cs typeface="Arial" panose="020B0604020202020204" pitchFamily="34" charset="0"/>
              </a:rPr>
              <a:t>Rodríguez</a:t>
            </a:r>
            <a:r>
              <a:rPr lang="es-CO" sz="1000" b="1" spc="-5" dirty="0">
                <a:solidFill>
                  <a:schemeClr val="tx1">
                    <a:lumMod val="50000"/>
                    <a:lumOff val="50000"/>
                  </a:schemeClr>
                </a:solidFill>
                <a:latin typeface="Arial" panose="020B0604020202020204" pitchFamily="34" charset="0"/>
                <a:cs typeface="Arial" panose="020B0604020202020204" pitchFamily="34" charset="0"/>
              </a:rPr>
              <a:t>, Coordinadora de Abastecimientos Encargada.</a:t>
            </a:r>
          </a:p>
        </p:txBody>
      </p:sp>
    </p:spTree>
    <p:extLst>
      <p:ext uri="{BB962C8B-B14F-4D97-AF65-F5344CB8AC3E}">
        <p14:creationId xmlns:p14="http://schemas.microsoft.com/office/powerpoint/2010/main" val="1756228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0878" y="0"/>
            <a:ext cx="2021839" cy="1595120"/>
          </a:xfrm>
          <a:custGeom>
            <a:avLst/>
            <a:gdLst/>
            <a:ahLst/>
            <a:cxnLst/>
            <a:rect l="l" t="t" r="r" b="b"/>
            <a:pathLst>
              <a:path w="2021839" h="1595120">
                <a:moveTo>
                  <a:pt x="2021293" y="0"/>
                </a:moveTo>
                <a:lnTo>
                  <a:pt x="904773" y="0"/>
                </a:lnTo>
                <a:lnTo>
                  <a:pt x="0" y="1594713"/>
                </a:lnTo>
                <a:lnTo>
                  <a:pt x="1078014" y="1594713"/>
                </a:lnTo>
                <a:lnTo>
                  <a:pt x="2021293" y="0"/>
                </a:lnTo>
                <a:close/>
              </a:path>
            </a:pathLst>
          </a:custGeom>
          <a:solidFill>
            <a:srgbClr val="D1D3D4"/>
          </a:solidFill>
        </p:spPr>
        <p:txBody>
          <a:bodyPr wrap="square" lIns="0" tIns="0" rIns="0" bIns="0" rtlCol="0"/>
          <a:lstStyle/>
          <a:p>
            <a:endParaRPr/>
          </a:p>
        </p:txBody>
      </p:sp>
      <p:sp>
        <p:nvSpPr>
          <p:cNvPr id="3" name="object 3"/>
          <p:cNvSpPr/>
          <p:nvPr/>
        </p:nvSpPr>
        <p:spPr>
          <a:xfrm>
            <a:off x="1264522" y="0"/>
            <a:ext cx="2772410" cy="2874645"/>
          </a:xfrm>
          <a:custGeom>
            <a:avLst/>
            <a:gdLst/>
            <a:ahLst/>
            <a:cxnLst/>
            <a:rect l="l" t="t" r="r" b="b"/>
            <a:pathLst>
              <a:path w="2772410" h="2874645">
                <a:moveTo>
                  <a:pt x="2772067" y="0"/>
                </a:moveTo>
                <a:lnTo>
                  <a:pt x="1655533" y="0"/>
                </a:lnTo>
                <a:lnTo>
                  <a:pt x="0" y="2874251"/>
                </a:lnTo>
                <a:lnTo>
                  <a:pt x="1078026" y="2874251"/>
                </a:lnTo>
                <a:lnTo>
                  <a:pt x="2772067" y="0"/>
                </a:lnTo>
                <a:close/>
              </a:path>
            </a:pathLst>
          </a:custGeom>
          <a:solidFill>
            <a:srgbClr val="27AAE1"/>
          </a:solidFill>
        </p:spPr>
        <p:txBody>
          <a:bodyPr wrap="square" lIns="0" tIns="0" rIns="0" bIns="0" rtlCol="0"/>
          <a:lstStyle/>
          <a:p>
            <a:endParaRPr/>
          </a:p>
        </p:txBody>
      </p:sp>
      <p:sp>
        <p:nvSpPr>
          <p:cNvPr id="5" name="object 5"/>
          <p:cNvSpPr/>
          <p:nvPr/>
        </p:nvSpPr>
        <p:spPr>
          <a:xfrm>
            <a:off x="581130" y="4453425"/>
            <a:ext cx="2464435" cy="2397125"/>
          </a:xfrm>
          <a:custGeom>
            <a:avLst/>
            <a:gdLst/>
            <a:ahLst/>
            <a:cxnLst/>
            <a:rect l="l" t="t" r="r" b="b"/>
            <a:pathLst>
              <a:path w="2464435" h="2397125">
                <a:moveTo>
                  <a:pt x="2464079" y="0"/>
                </a:moveTo>
                <a:lnTo>
                  <a:pt x="1347533" y="0"/>
                </a:lnTo>
                <a:lnTo>
                  <a:pt x="0" y="2396693"/>
                </a:lnTo>
                <a:lnTo>
                  <a:pt x="1078026" y="2396693"/>
                </a:lnTo>
                <a:lnTo>
                  <a:pt x="2464079" y="0"/>
                </a:lnTo>
                <a:close/>
              </a:path>
            </a:pathLst>
          </a:custGeom>
          <a:solidFill>
            <a:srgbClr val="E6E7E8"/>
          </a:solidFill>
        </p:spPr>
        <p:txBody>
          <a:bodyPr wrap="square" lIns="0" tIns="0" rIns="0" bIns="0" rtlCol="0"/>
          <a:lstStyle/>
          <a:p>
            <a:endParaRPr/>
          </a:p>
        </p:txBody>
      </p:sp>
      <p:sp>
        <p:nvSpPr>
          <p:cNvPr id="6" name="object 6"/>
          <p:cNvSpPr/>
          <p:nvPr/>
        </p:nvSpPr>
        <p:spPr>
          <a:xfrm>
            <a:off x="2024908" y="6838961"/>
            <a:ext cx="6350" cy="11430"/>
          </a:xfrm>
          <a:custGeom>
            <a:avLst/>
            <a:gdLst/>
            <a:ahLst/>
            <a:cxnLst/>
            <a:rect l="l" t="t" r="r" b="b"/>
            <a:pathLst>
              <a:path w="6350" h="11429">
                <a:moveTo>
                  <a:pt x="0" y="11150"/>
                </a:moveTo>
                <a:lnTo>
                  <a:pt x="6083" y="0"/>
                </a:lnTo>
              </a:path>
            </a:pathLst>
          </a:custGeom>
          <a:ln w="38100">
            <a:solidFill>
              <a:srgbClr val="A7A9AC"/>
            </a:solidFill>
          </a:ln>
        </p:spPr>
        <p:txBody>
          <a:bodyPr wrap="square" lIns="0" tIns="0" rIns="0" bIns="0" rtlCol="0"/>
          <a:lstStyle/>
          <a:p>
            <a:endParaRPr/>
          </a:p>
        </p:txBody>
      </p:sp>
      <p:sp>
        <p:nvSpPr>
          <p:cNvPr id="7" name="object 7"/>
          <p:cNvSpPr/>
          <p:nvPr/>
        </p:nvSpPr>
        <p:spPr>
          <a:xfrm>
            <a:off x="2067373" y="44514"/>
            <a:ext cx="3668395" cy="6727825"/>
          </a:xfrm>
          <a:custGeom>
            <a:avLst/>
            <a:gdLst/>
            <a:ahLst/>
            <a:cxnLst/>
            <a:rect l="l" t="t" r="r" b="b"/>
            <a:pathLst>
              <a:path w="3668395" h="6727825">
                <a:moveTo>
                  <a:pt x="0" y="6727723"/>
                </a:moveTo>
                <a:lnTo>
                  <a:pt x="3667874" y="0"/>
                </a:lnTo>
              </a:path>
            </a:pathLst>
          </a:custGeom>
          <a:ln w="38099">
            <a:solidFill>
              <a:srgbClr val="A7A9AC"/>
            </a:solidFill>
            <a:prstDash val="dot"/>
          </a:ln>
        </p:spPr>
        <p:txBody>
          <a:bodyPr wrap="square" lIns="0" tIns="0" rIns="0" bIns="0" rtlCol="0"/>
          <a:lstStyle/>
          <a:p>
            <a:endParaRPr/>
          </a:p>
        </p:txBody>
      </p:sp>
      <p:sp>
        <p:nvSpPr>
          <p:cNvPr id="8" name="object 8"/>
          <p:cNvSpPr/>
          <p:nvPr/>
        </p:nvSpPr>
        <p:spPr>
          <a:xfrm>
            <a:off x="5753437" y="0"/>
            <a:ext cx="6350" cy="11430"/>
          </a:xfrm>
          <a:custGeom>
            <a:avLst/>
            <a:gdLst/>
            <a:ahLst/>
            <a:cxnLst/>
            <a:rect l="l" t="t" r="r" b="b"/>
            <a:pathLst>
              <a:path w="6350" h="11430">
                <a:moveTo>
                  <a:pt x="0" y="11150"/>
                </a:moveTo>
                <a:lnTo>
                  <a:pt x="6083" y="0"/>
                </a:lnTo>
              </a:path>
            </a:pathLst>
          </a:custGeom>
          <a:ln w="38100">
            <a:solidFill>
              <a:srgbClr val="A7A9AC"/>
            </a:solidFill>
          </a:ln>
        </p:spPr>
        <p:txBody>
          <a:bodyPr wrap="square" lIns="0" tIns="0" rIns="0" bIns="0" rtlCol="0"/>
          <a:lstStyle/>
          <a:p>
            <a:endParaRPr/>
          </a:p>
        </p:txBody>
      </p:sp>
      <p:sp>
        <p:nvSpPr>
          <p:cNvPr id="9" name="object 9"/>
          <p:cNvSpPr/>
          <p:nvPr/>
        </p:nvSpPr>
        <p:spPr>
          <a:xfrm>
            <a:off x="6260035" y="1305958"/>
            <a:ext cx="3436620" cy="288925"/>
          </a:xfrm>
          <a:custGeom>
            <a:avLst/>
            <a:gdLst/>
            <a:ahLst/>
            <a:cxnLst/>
            <a:rect l="l" t="t" r="r" b="b"/>
            <a:pathLst>
              <a:path w="3436620" h="288925">
                <a:moveTo>
                  <a:pt x="3436213" y="0"/>
                </a:moveTo>
                <a:lnTo>
                  <a:pt x="192493" y="0"/>
                </a:lnTo>
                <a:lnTo>
                  <a:pt x="0" y="288759"/>
                </a:lnTo>
                <a:lnTo>
                  <a:pt x="3234080" y="288759"/>
                </a:lnTo>
                <a:lnTo>
                  <a:pt x="3436213" y="0"/>
                </a:lnTo>
                <a:close/>
              </a:path>
            </a:pathLst>
          </a:custGeom>
          <a:solidFill>
            <a:srgbClr val="E6E7E8"/>
          </a:solidFill>
        </p:spPr>
        <p:txBody>
          <a:bodyPr wrap="square" lIns="0" tIns="0" rIns="0" bIns="0" rtlCol="0"/>
          <a:lstStyle/>
          <a:p>
            <a:endParaRPr/>
          </a:p>
        </p:txBody>
      </p:sp>
      <p:sp>
        <p:nvSpPr>
          <p:cNvPr id="10" name="object 10"/>
          <p:cNvSpPr/>
          <p:nvPr/>
        </p:nvSpPr>
        <p:spPr>
          <a:xfrm>
            <a:off x="7973332" y="1241952"/>
            <a:ext cx="2059939" cy="3640454"/>
          </a:xfrm>
          <a:custGeom>
            <a:avLst/>
            <a:gdLst/>
            <a:ahLst/>
            <a:cxnLst/>
            <a:rect l="l" t="t" r="r" b="b"/>
            <a:pathLst>
              <a:path w="2059940" h="3640454">
                <a:moveTo>
                  <a:pt x="1672183" y="0"/>
                </a:moveTo>
                <a:lnTo>
                  <a:pt x="0" y="3639896"/>
                </a:lnTo>
                <a:lnTo>
                  <a:pt x="413880" y="3635273"/>
                </a:lnTo>
                <a:lnTo>
                  <a:pt x="2059800" y="44754"/>
                </a:lnTo>
                <a:lnTo>
                  <a:pt x="1672183" y="0"/>
                </a:lnTo>
                <a:close/>
              </a:path>
            </a:pathLst>
          </a:custGeom>
          <a:solidFill>
            <a:srgbClr val="27AAE1"/>
          </a:solidFill>
        </p:spPr>
        <p:txBody>
          <a:bodyPr wrap="square" lIns="0" tIns="0" rIns="0" bIns="0" rtlCol="0"/>
          <a:lstStyle/>
          <a:p>
            <a:endParaRPr/>
          </a:p>
        </p:txBody>
      </p:sp>
      <p:sp>
        <p:nvSpPr>
          <p:cNvPr id="11" name="object 11"/>
          <p:cNvSpPr/>
          <p:nvPr/>
        </p:nvSpPr>
        <p:spPr>
          <a:xfrm>
            <a:off x="9166865" y="1241952"/>
            <a:ext cx="478790" cy="353060"/>
          </a:xfrm>
          <a:custGeom>
            <a:avLst/>
            <a:gdLst/>
            <a:ahLst/>
            <a:cxnLst/>
            <a:rect l="l" t="t" r="r" b="b"/>
            <a:pathLst>
              <a:path w="478790" h="353059">
                <a:moveTo>
                  <a:pt x="478650" y="0"/>
                </a:moveTo>
                <a:lnTo>
                  <a:pt x="0" y="352767"/>
                </a:lnTo>
                <a:lnTo>
                  <a:pt x="327253" y="352767"/>
                </a:lnTo>
                <a:lnTo>
                  <a:pt x="478650" y="0"/>
                </a:lnTo>
                <a:close/>
              </a:path>
            </a:pathLst>
          </a:custGeom>
          <a:solidFill>
            <a:srgbClr val="939598"/>
          </a:solidFill>
        </p:spPr>
        <p:txBody>
          <a:bodyPr wrap="square" lIns="0" tIns="0" rIns="0" bIns="0" rtlCol="0"/>
          <a:lstStyle/>
          <a:p>
            <a:endParaRPr/>
          </a:p>
        </p:txBody>
      </p:sp>
      <p:sp>
        <p:nvSpPr>
          <p:cNvPr id="12" name="object 12"/>
          <p:cNvSpPr/>
          <p:nvPr/>
        </p:nvSpPr>
        <p:spPr>
          <a:xfrm>
            <a:off x="7153574" y="5698152"/>
            <a:ext cx="935355" cy="1160145"/>
          </a:xfrm>
          <a:custGeom>
            <a:avLst/>
            <a:gdLst/>
            <a:ahLst/>
            <a:cxnLst/>
            <a:rect l="l" t="t" r="r" b="b"/>
            <a:pathLst>
              <a:path w="935354" h="1160145">
                <a:moveTo>
                  <a:pt x="935266" y="0"/>
                </a:moveTo>
                <a:lnTo>
                  <a:pt x="521373" y="0"/>
                </a:lnTo>
                <a:lnTo>
                  <a:pt x="0" y="1159852"/>
                </a:lnTo>
                <a:lnTo>
                  <a:pt x="406653" y="1159852"/>
                </a:lnTo>
                <a:lnTo>
                  <a:pt x="935266" y="0"/>
                </a:lnTo>
                <a:close/>
              </a:path>
            </a:pathLst>
          </a:custGeom>
          <a:solidFill>
            <a:srgbClr val="E6E7E8"/>
          </a:solidFill>
        </p:spPr>
        <p:txBody>
          <a:bodyPr wrap="square" lIns="0" tIns="0" rIns="0" bIns="0" rtlCol="0"/>
          <a:lstStyle/>
          <a:p>
            <a:endParaRPr/>
          </a:p>
        </p:txBody>
      </p:sp>
      <p:sp>
        <p:nvSpPr>
          <p:cNvPr id="13" name="object 13"/>
          <p:cNvSpPr/>
          <p:nvPr/>
        </p:nvSpPr>
        <p:spPr>
          <a:xfrm>
            <a:off x="3372444" y="4925053"/>
            <a:ext cx="5982970" cy="727075"/>
          </a:xfrm>
          <a:custGeom>
            <a:avLst/>
            <a:gdLst/>
            <a:ahLst/>
            <a:cxnLst/>
            <a:rect l="l" t="t" r="r" b="b"/>
            <a:pathLst>
              <a:path w="5982970" h="727075">
                <a:moveTo>
                  <a:pt x="5982830" y="0"/>
                </a:moveTo>
                <a:lnTo>
                  <a:pt x="317639" y="0"/>
                </a:lnTo>
                <a:lnTo>
                  <a:pt x="0" y="726719"/>
                </a:lnTo>
                <a:lnTo>
                  <a:pt x="5651627" y="726719"/>
                </a:lnTo>
                <a:lnTo>
                  <a:pt x="5982830" y="0"/>
                </a:lnTo>
                <a:close/>
              </a:path>
            </a:pathLst>
          </a:custGeom>
          <a:solidFill>
            <a:srgbClr val="E6E7E8">
              <a:alpha val="46998"/>
            </a:srgbClr>
          </a:solidFill>
        </p:spPr>
        <p:txBody>
          <a:bodyPr wrap="square" lIns="0" tIns="0" rIns="0" bIns="0" rtlCol="0"/>
          <a:lstStyle/>
          <a:p>
            <a:endParaRPr/>
          </a:p>
        </p:txBody>
      </p:sp>
      <p:sp>
        <p:nvSpPr>
          <p:cNvPr id="14" name="object 14"/>
          <p:cNvSpPr txBox="1"/>
          <p:nvPr/>
        </p:nvSpPr>
        <p:spPr>
          <a:xfrm>
            <a:off x="3873263" y="4950490"/>
            <a:ext cx="4666615" cy="891911"/>
          </a:xfrm>
          <a:prstGeom prst="rect">
            <a:avLst/>
          </a:prstGeom>
        </p:spPr>
        <p:txBody>
          <a:bodyPr vert="horz" wrap="square" lIns="0" tIns="34925" rIns="0" bIns="0" rtlCol="0">
            <a:spAutoFit/>
          </a:bodyPr>
          <a:lstStyle/>
          <a:p>
            <a:pPr marL="12700">
              <a:lnSpc>
                <a:spcPct val="100000"/>
              </a:lnSpc>
              <a:spcBef>
                <a:spcPts val="275"/>
              </a:spcBef>
            </a:pPr>
            <a:r>
              <a:rPr lang="es-CO" spc="-5" dirty="0" smtClean="0">
                <a:solidFill>
                  <a:srgbClr val="21A8E0"/>
                </a:solidFill>
                <a:latin typeface="Arial Black"/>
                <a:cs typeface="Arial Black"/>
              </a:rPr>
              <a:t>PD. Eylen Patricia Luengas Gonzalez Coordinadora Administrativa</a:t>
            </a:r>
            <a:endParaRPr sz="1800" dirty="0">
              <a:latin typeface="Arial Black"/>
              <a:cs typeface="Arial Black"/>
            </a:endParaRPr>
          </a:p>
          <a:p>
            <a:pPr marL="17145">
              <a:lnSpc>
                <a:spcPct val="100000"/>
              </a:lnSpc>
              <a:spcBef>
                <a:spcPts val="175"/>
              </a:spcBef>
            </a:pPr>
            <a:r>
              <a:rPr lang="es-CO" sz="1800" spc="-5" dirty="0" smtClean="0">
                <a:solidFill>
                  <a:srgbClr val="A7A9AC"/>
                </a:solidFill>
                <a:latin typeface="Arial"/>
                <a:cs typeface="Arial"/>
              </a:rPr>
              <a:t>Informe Administrativa</a:t>
            </a:r>
            <a:endParaRPr sz="1800" dirty="0">
              <a:latin typeface="Arial"/>
              <a:cs typeface="Arial"/>
            </a:endParaRPr>
          </a:p>
        </p:txBody>
      </p:sp>
      <p:sp>
        <p:nvSpPr>
          <p:cNvPr id="15" name="object 15"/>
          <p:cNvSpPr/>
          <p:nvPr/>
        </p:nvSpPr>
        <p:spPr>
          <a:xfrm>
            <a:off x="11373796" y="115341"/>
            <a:ext cx="608012" cy="361805"/>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10133783" y="227004"/>
            <a:ext cx="1014898" cy="210984"/>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 y="2350201"/>
            <a:ext cx="1813560" cy="4326890"/>
          </a:xfrm>
          <a:custGeom>
            <a:avLst/>
            <a:gdLst/>
            <a:ahLst/>
            <a:cxnLst/>
            <a:rect l="l" t="t" r="r" b="b"/>
            <a:pathLst>
              <a:path w="1813560" h="4326890">
                <a:moveTo>
                  <a:pt x="937260" y="1188821"/>
                </a:moveTo>
                <a:lnTo>
                  <a:pt x="0" y="2861157"/>
                </a:lnTo>
                <a:lnTo>
                  <a:pt x="0" y="4326648"/>
                </a:lnTo>
                <a:lnTo>
                  <a:pt x="1813166" y="1217688"/>
                </a:lnTo>
                <a:lnTo>
                  <a:pt x="937260" y="1188821"/>
                </a:lnTo>
                <a:close/>
              </a:path>
              <a:path w="1813560" h="4326890">
                <a:moveTo>
                  <a:pt x="0" y="0"/>
                </a:moveTo>
                <a:lnTo>
                  <a:pt x="0" y="1801533"/>
                </a:lnTo>
                <a:lnTo>
                  <a:pt x="889139" y="88201"/>
                </a:lnTo>
                <a:lnTo>
                  <a:pt x="0" y="0"/>
                </a:lnTo>
                <a:close/>
              </a:path>
            </a:pathLst>
          </a:custGeom>
          <a:solidFill>
            <a:srgbClr val="27AAE1">
              <a:alpha val="25999"/>
            </a:srgbClr>
          </a:solidFill>
        </p:spPr>
        <p:txBody>
          <a:bodyPr wrap="square" lIns="0" tIns="0" rIns="0" bIns="0" rtlCol="0"/>
          <a:lstStyle/>
          <a:p>
            <a:endParaRPr/>
          </a:p>
        </p:txBody>
      </p:sp>
      <p:sp>
        <p:nvSpPr>
          <p:cNvPr id="18" name="object 18"/>
          <p:cNvSpPr/>
          <p:nvPr/>
        </p:nvSpPr>
        <p:spPr>
          <a:xfrm>
            <a:off x="2" y="2797876"/>
            <a:ext cx="3982085" cy="1331595"/>
          </a:xfrm>
          <a:custGeom>
            <a:avLst/>
            <a:gdLst/>
            <a:ahLst/>
            <a:cxnLst/>
            <a:rect l="l" t="t" r="r" b="b"/>
            <a:pathLst>
              <a:path w="3982085" h="1331595">
                <a:moveTo>
                  <a:pt x="0" y="0"/>
                </a:moveTo>
                <a:lnTo>
                  <a:pt x="2650553" y="0"/>
                </a:lnTo>
                <a:lnTo>
                  <a:pt x="3981996" y="1331442"/>
                </a:lnTo>
              </a:path>
            </a:pathLst>
          </a:custGeom>
          <a:ln w="12700">
            <a:solidFill>
              <a:srgbClr val="27AAE1"/>
            </a:solidFill>
          </a:ln>
        </p:spPr>
        <p:txBody>
          <a:bodyPr wrap="square" lIns="0" tIns="0" rIns="0" bIns="0" rtlCol="0"/>
          <a:lstStyle/>
          <a:p>
            <a:endParaRPr/>
          </a:p>
        </p:txBody>
      </p:sp>
      <p:sp>
        <p:nvSpPr>
          <p:cNvPr id="19" name="object 19"/>
          <p:cNvSpPr/>
          <p:nvPr/>
        </p:nvSpPr>
        <p:spPr>
          <a:xfrm>
            <a:off x="2" y="3287585"/>
            <a:ext cx="3498850" cy="915669"/>
          </a:xfrm>
          <a:custGeom>
            <a:avLst/>
            <a:gdLst/>
            <a:ahLst/>
            <a:cxnLst/>
            <a:rect l="l" t="t" r="r" b="b"/>
            <a:pathLst>
              <a:path w="3498850" h="915670">
                <a:moveTo>
                  <a:pt x="0" y="915581"/>
                </a:moveTo>
                <a:lnTo>
                  <a:pt x="2583167" y="915581"/>
                </a:lnTo>
                <a:lnTo>
                  <a:pt x="3498748" y="0"/>
                </a:lnTo>
              </a:path>
            </a:pathLst>
          </a:custGeom>
          <a:ln w="12699">
            <a:solidFill>
              <a:srgbClr val="6D6E71"/>
            </a:solidFill>
          </a:ln>
        </p:spPr>
        <p:txBody>
          <a:bodyPr wrap="square" lIns="0" tIns="0" rIns="0" bIns="0" rtlCol="0"/>
          <a:lstStyle/>
          <a:p>
            <a:endParaRPr/>
          </a:p>
        </p:txBody>
      </p:sp>
      <p:pic>
        <p:nvPicPr>
          <p:cNvPr id="23" name="Imagen 22"/>
          <p:cNvPicPr>
            <a:picLocks noChangeAspect="1"/>
          </p:cNvPicPr>
          <p:nvPr/>
        </p:nvPicPr>
        <p:blipFill rotWithShape="1">
          <a:blip r:embed="rId4">
            <a:extLst>
              <a:ext uri="{28A0092B-C50C-407E-A947-70E740481C1C}">
                <a14:useLocalDpi xmlns:a14="http://schemas.microsoft.com/office/drawing/2010/main" val="0"/>
              </a:ext>
            </a:extLst>
          </a:blip>
          <a:srcRect t="10992" r="5476"/>
          <a:stretch/>
        </p:blipFill>
        <p:spPr>
          <a:xfrm>
            <a:off x="4749175" y="1295399"/>
            <a:ext cx="2699890" cy="3564639"/>
          </a:xfrm>
          <a:prstGeom prst="rect">
            <a:avLst/>
          </a:prstGeom>
        </p:spPr>
      </p:pic>
    </p:spTree>
    <p:extLst>
      <p:ext uri="{BB962C8B-B14F-4D97-AF65-F5344CB8AC3E}">
        <p14:creationId xmlns:p14="http://schemas.microsoft.com/office/powerpoint/2010/main" val="195652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4662174" cy="843821"/>
          </a:xfrm>
          <a:prstGeom prst="rect">
            <a:avLst/>
          </a:prstGeom>
        </p:spPr>
        <p:txBody>
          <a:bodyPr vert="horz" wrap="square" lIns="0" tIns="12700" rIns="0" bIns="0" rtlCol="0">
            <a:spAutoFit/>
          </a:bodyPr>
          <a:lstStyle/>
          <a:p>
            <a:pPr marL="12700">
              <a:spcBef>
                <a:spcPts val="100"/>
              </a:spcBef>
            </a:pPr>
            <a:r>
              <a:rPr lang="es-CO" spc="-15" dirty="0" smtClean="0">
                <a:latin typeface="Arial Black" panose="020B0A04020102020204" pitchFamily="34" charset="0"/>
              </a:rPr>
              <a:t>PARTE DE PERSONAL Y EMPLEOS GENERADOS </a:t>
            </a:r>
            <a:r>
              <a:rPr lang="es-CO" dirty="0"/>
              <a:t/>
            </a:r>
            <a:br>
              <a:rPr lang="es-CO" dirty="0"/>
            </a:b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graphicFrame>
        <p:nvGraphicFramePr>
          <p:cNvPr id="15" name="4 Tabla"/>
          <p:cNvGraphicFramePr>
            <a:graphicFrameLocks noGrp="1"/>
          </p:cNvGraphicFramePr>
          <p:nvPr>
            <p:extLst>
              <p:ext uri="{D42A27DB-BD31-4B8C-83A1-F6EECF244321}">
                <p14:modId xmlns:p14="http://schemas.microsoft.com/office/powerpoint/2010/main" val="2627044080"/>
              </p:ext>
            </p:extLst>
          </p:nvPr>
        </p:nvGraphicFramePr>
        <p:xfrm>
          <a:off x="819589" y="1515720"/>
          <a:ext cx="10659086" cy="4427622"/>
        </p:xfrm>
        <a:graphic>
          <a:graphicData uri="http://schemas.openxmlformats.org/drawingml/2006/table">
            <a:tbl>
              <a:tblPr>
                <a:tableStyleId>{5C22544A-7EE6-4342-B048-85BDC9FD1C3A}</a:tableStyleId>
              </a:tblPr>
              <a:tblGrid>
                <a:gridCol w="4974240">
                  <a:extLst>
                    <a:ext uri="{9D8B030D-6E8A-4147-A177-3AD203B41FA5}">
                      <a16:colId xmlns:a16="http://schemas.microsoft.com/office/drawing/2014/main" xmlns="" val="20000"/>
                    </a:ext>
                  </a:extLst>
                </a:gridCol>
                <a:gridCol w="5684846">
                  <a:extLst>
                    <a:ext uri="{9D8B030D-6E8A-4147-A177-3AD203B41FA5}">
                      <a16:colId xmlns:a16="http://schemas.microsoft.com/office/drawing/2014/main" xmlns="" val="20001"/>
                    </a:ext>
                  </a:extLst>
                </a:gridCol>
              </a:tblGrid>
              <a:tr h="1367839">
                <a:tc>
                  <a:txBody>
                    <a:bodyPr/>
                    <a:lstStyle/>
                    <a:p>
                      <a:pPr marL="0" algn="ctr" defTabSz="914400" rtl="0" eaLnBrk="1" fontAlgn="b" latinLnBrk="0" hangingPunct="1"/>
                      <a:r>
                        <a:rPr lang="es-CO" sz="2800" b="1" u="none" strike="noStrike" kern="1200" dirty="0" smtClean="0">
                          <a:solidFill>
                            <a:schemeClr val="bg1"/>
                          </a:solidFill>
                          <a:effectLst/>
                          <a:latin typeface="Arial" panose="020B0604020202020204" pitchFamily="34" charset="0"/>
                          <a:ea typeface="+mn-ea"/>
                          <a:cs typeface="Arial" panose="020B0604020202020204" pitchFamily="34" charset="0"/>
                        </a:rPr>
                        <a:t>Planta</a:t>
                      </a:r>
                      <a:endParaRPr lang="es-CO" sz="28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12700" marR="127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algn="ctr" defTabSz="914400" rtl="0" eaLnBrk="1" fontAlgn="b" latinLnBrk="0" hangingPunct="1"/>
                      <a:r>
                        <a:rPr lang="es-CO" sz="2800" b="1" u="none" strike="noStrike" kern="1200" dirty="0" smtClean="0">
                          <a:solidFill>
                            <a:schemeClr val="bg1"/>
                          </a:solidFill>
                          <a:effectLst/>
                          <a:latin typeface="Arial" panose="020B0604020202020204" pitchFamily="34" charset="0"/>
                          <a:ea typeface="+mn-ea"/>
                          <a:cs typeface="Arial" panose="020B0604020202020204" pitchFamily="34" charset="0"/>
                        </a:rPr>
                        <a:t>Número de  funcionarios</a:t>
                      </a:r>
                      <a:r>
                        <a:rPr lang="es-CO" sz="2800" b="1" u="none" strike="noStrike" kern="1200" baseline="0" dirty="0" smtClean="0">
                          <a:solidFill>
                            <a:schemeClr val="bg1"/>
                          </a:solidFill>
                          <a:effectLst/>
                          <a:latin typeface="Arial" panose="020B0604020202020204" pitchFamily="34" charset="0"/>
                          <a:ea typeface="+mn-ea"/>
                          <a:cs typeface="Arial" panose="020B0604020202020204" pitchFamily="34" charset="0"/>
                        </a:rPr>
                        <a:t> </a:t>
                      </a:r>
                    </a:p>
                  </a:txBody>
                  <a:tcPr marL="12700" marR="127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xmlns="" val="10000"/>
                  </a:ext>
                </a:extLst>
              </a:tr>
              <a:tr h="599090">
                <a:tc>
                  <a:txBody>
                    <a:bodyPr/>
                    <a:lstStyle/>
                    <a:p>
                      <a:pPr marL="0" algn="l" defTabSz="914400" rtl="0" eaLnBrk="1" fontAlgn="b" latinLnBrk="0" hangingPunct="1"/>
                      <a:r>
                        <a:rPr lang="es-CO" sz="2800" b="1" u="none" strike="noStrike" kern="1200" dirty="0" smtClean="0">
                          <a:solidFill>
                            <a:schemeClr val="dk1"/>
                          </a:solidFill>
                          <a:effectLst/>
                          <a:latin typeface="Arial" panose="020B0604020202020204" pitchFamily="34" charset="0"/>
                          <a:ea typeface="+mn-ea"/>
                          <a:cs typeface="Arial" panose="020B0604020202020204" pitchFamily="34" charset="0"/>
                        </a:rPr>
                        <a:t>Planta</a:t>
                      </a:r>
                      <a:endParaRPr lang="es-CO" sz="28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b" latinLnBrk="0" hangingPunct="1"/>
                      <a:r>
                        <a:rPr lang="es-CO" sz="2800" b="1" u="none" strike="noStrike" kern="1200" dirty="0" smtClean="0">
                          <a:solidFill>
                            <a:schemeClr val="dk1"/>
                          </a:solidFill>
                          <a:effectLst/>
                          <a:latin typeface="Arial" panose="020B0604020202020204" pitchFamily="34" charset="0"/>
                          <a:ea typeface="+mn-ea"/>
                          <a:cs typeface="Arial" panose="020B0604020202020204" pitchFamily="34" charset="0"/>
                        </a:rPr>
                        <a:t>104</a:t>
                      </a:r>
                      <a:endParaRPr lang="es-CO" sz="28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599090">
                <a:tc>
                  <a:txBody>
                    <a:bodyPr/>
                    <a:lstStyle/>
                    <a:p>
                      <a:pPr marL="0" algn="l" defTabSz="914400" rtl="0" eaLnBrk="1" fontAlgn="b" latinLnBrk="0" hangingPunct="1"/>
                      <a:r>
                        <a:rPr lang="es-CO" sz="2800" b="1" u="none" strike="noStrike" kern="1200" dirty="0" smtClean="0">
                          <a:solidFill>
                            <a:schemeClr val="dk1"/>
                          </a:solidFill>
                          <a:effectLst/>
                          <a:latin typeface="Arial" panose="020B0604020202020204" pitchFamily="34" charset="0"/>
                          <a:ea typeface="+mn-ea"/>
                          <a:cs typeface="Arial" panose="020B0604020202020204" pitchFamily="34" charset="0"/>
                        </a:rPr>
                        <a:t>Personal comisión </a:t>
                      </a:r>
                      <a:endParaRPr lang="es-CO" sz="28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b" latinLnBrk="0" hangingPunct="1"/>
                      <a:r>
                        <a:rPr lang="es-CO" sz="2800" b="1" u="none" strike="noStrike" kern="1200" dirty="0" smtClean="0">
                          <a:solidFill>
                            <a:schemeClr val="dk1"/>
                          </a:solidFill>
                          <a:effectLst/>
                          <a:latin typeface="Arial" panose="020B0604020202020204" pitchFamily="34" charset="0"/>
                          <a:ea typeface="+mn-ea"/>
                          <a:cs typeface="Arial" panose="020B0604020202020204" pitchFamily="34" charset="0"/>
                        </a:rPr>
                        <a:t>1</a:t>
                      </a:r>
                      <a:endParaRPr lang="es-CO" sz="28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599090">
                <a:tc>
                  <a:txBody>
                    <a:bodyPr/>
                    <a:lstStyle/>
                    <a:p>
                      <a:pPr marL="0" algn="l" defTabSz="914400" rtl="0" eaLnBrk="1" fontAlgn="b" latinLnBrk="0" hangingPunct="1"/>
                      <a:r>
                        <a:rPr lang="es-CO" sz="2800" b="0" u="none" strike="noStrike" kern="1200" dirty="0" smtClean="0">
                          <a:solidFill>
                            <a:schemeClr val="dk1"/>
                          </a:solidFill>
                          <a:effectLst/>
                          <a:latin typeface="Arial" panose="020B0604020202020204" pitchFamily="34" charset="0"/>
                          <a:ea typeface="+mn-ea"/>
                          <a:cs typeface="Arial" panose="020B0604020202020204" pitchFamily="34" charset="0"/>
                        </a:rPr>
                        <a:t>A. Civil</a:t>
                      </a:r>
                      <a:endParaRPr lang="es-CO" sz="28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b" latinLnBrk="0" hangingPunct="1"/>
                      <a:r>
                        <a:rPr lang="es-CO" sz="2800" b="0" u="none" strike="noStrike" kern="1200" dirty="0" smtClean="0">
                          <a:solidFill>
                            <a:schemeClr val="dk1"/>
                          </a:solidFill>
                          <a:effectLst/>
                          <a:latin typeface="Arial" panose="020B0604020202020204" pitchFamily="34" charset="0"/>
                          <a:ea typeface="+mn-ea"/>
                          <a:cs typeface="Arial" panose="020B0604020202020204" pitchFamily="34" charset="0"/>
                        </a:rPr>
                        <a:t>1</a:t>
                      </a:r>
                      <a:endParaRPr lang="es-CO" sz="28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4"/>
                  </a:ext>
                </a:extLst>
              </a:tr>
              <a:tr h="599090">
                <a:tc>
                  <a:txBody>
                    <a:bodyPr/>
                    <a:lstStyle/>
                    <a:p>
                      <a:pPr marL="0" algn="l" defTabSz="914400" rtl="0" eaLnBrk="1" fontAlgn="b" latinLnBrk="0" hangingPunct="1"/>
                      <a:r>
                        <a:rPr lang="es-CO" sz="2800" b="0" u="none" strike="noStrike" kern="1200" dirty="0" smtClean="0">
                          <a:solidFill>
                            <a:schemeClr val="dk1"/>
                          </a:solidFill>
                          <a:effectLst/>
                          <a:latin typeface="Arial" panose="020B0604020202020204" pitchFamily="34" charset="0"/>
                          <a:ea typeface="+mn-ea"/>
                          <a:cs typeface="Arial" panose="020B0604020202020204" pitchFamily="34" charset="0"/>
                        </a:rPr>
                        <a:t>B. Militar</a:t>
                      </a:r>
                      <a:endParaRPr lang="es-CO" sz="28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b" latinLnBrk="0" hangingPunct="1"/>
                      <a:r>
                        <a:rPr lang="es-CO" sz="2800" b="0" u="none" strike="noStrike" kern="1200" dirty="0" smtClean="0">
                          <a:solidFill>
                            <a:schemeClr val="dk1"/>
                          </a:solidFill>
                          <a:effectLst/>
                          <a:latin typeface="Arial" panose="020B0604020202020204" pitchFamily="34" charset="0"/>
                          <a:ea typeface="+mn-ea"/>
                          <a:cs typeface="Arial" panose="020B0604020202020204" pitchFamily="34" charset="0"/>
                        </a:rPr>
                        <a:t>0</a:t>
                      </a:r>
                      <a:endParaRPr lang="es-CO" sz="28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663423">
                <a:tc>
                  <a:txBody>
                    <a:bodyPr/>
                    <a:lstStyle/>
                    <a:p>
                      <a:pPr marL="0" algn="l" defTabSz="914400" rtl="0" eaLnBrk="1" fontAlgn="b" latinLnBrk="0" hangingPunct="1"/>
                      <a:r>
                        <a:rPr lang="es-CO" sz="2800" b="0" u="none" strike="noStrike" kern="1200" dirty="0" smtClean="0">
                          <a:solidFill>
                            <a:schemeClr val="dk1"/>
                          </a:solidFill>
                          <a:effectLst/>
                          <a:latin typeface="Arial" panose="020B0604020202020204" pitchFamily="34" charset="0"/>
                          <a:ea typeface="+mn-ea"/>
                          <a:cs typeface="Arial" panose="020B0604020202020204" pitchFamily="34" charset="0"/>
                        </a:rPr>
                        <a:t>Ingresos</a:t>
                      </a:r>
                      <a:endParaRPr lang="es-CO" sz="28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b" latinLnBrk="0" hangingPunct="1"/>
                      <a:r>
                        <a:rPr lang="es-CO" sz="2800" b="0" u="none" strike="noStrike" kern="1200" dirty="0">
                          <a:solidFill>
                            <a:schemeClr val="dk1"/>
                          </a:solidFill>
                          <a:effectLst/>
                          <a:latin typeface="Arial" panose="020B0604020202020204" pitchFamily="34" charset="0"/>
                          <a:ea typeface="+mn-ea"/>
                          <a:cs typeface="Arial" panose="020B0604020202020204" pitchFamily="34" charset="0"/>
                        </a:rPr>
                        <a:t>6</a:t>
                      </a:r>
                    </a:p>
                  </a:txBody>
                  <a:tcPr marL="12700" marR="127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2"/>
                  </a:ext>
                </a:extLst>
              </a:tr>
            </a:tbl>
          </a:graphicData>
        </a:graphic>
      </p:graphicFrame>
      <p:sp>
        <p:nvSpPr>
          <p:cNvPr id="17" name="object 22">
            <a:extLst>
              <a:ext uri="{FF2B5EF4-FFF2-40B4-BE49-F238E27FC236}">
                <a16:creationId xmlns:a16="http://schemas.microsoft.com/office/drawing/2014/main" xmlns="" id="{A9592DA3-C5B8-874C-94E2-EA23B0909692}"/>
              </a:ext>
            </a:extLst>
          </p:cNvPr>
          <p:cNvSpPr txBox="1"/>
          <p:nvPr/>
        </p:nvSpPr>
        <p:spPr>
          <a:xfrm>
            <a:off x="10206012" y="6443625"/>
            <a:ext cx="1738153" cy="166725"/>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270083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4662174" cy="566822"/>
          </a:xfrm>
          <a:prstGeom prst="rect">
            <a:avLst/>
          </a:prstGeom>
        </p:spPr>
        <p:txBody>
          <a:bodyPr vert="horz" wrap="square" lIns="0" tIns="12700" rIns="0" bIns="0" rtlCol="0">
            <a:spAutoFit/>
          </a:bodyPr>
          <a:lstStyle/>
          <a:p>
            <a:pPr marL="12700">
              <a:spcBef>
                <a:spcPts val="100"/>
              </a:spcBef>
            </a:pPr>
            <a:r>
              <a:rPr lang="es-CO" spc="-15" dirty="0" smtClean="0">
                <a:latin typeface="Arial Black" panose="020B0A04020102020204" pitchFamily="34" charset="0"/>
              </a:rPr>
              <a:t>ASCENSOS</a:t>
            </a:r>
            <a:r>
              <a:rPr lang="es-CO" dirty="0"/>
              <a:t/>
            </a:r>
            <a:br>
              <a:rPr lang="es-CO" dirty="0"/>
            </a:b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graphicFrame>
        <p:nvGraphicFramePr>
          <p:cNvPr id="13" name="4 Tabla"/>
          <p:cNvGraphicFramePr>
            <a:graphicFrameLocks noGrp="1"/>
          </p:cNvGraphicFramePr>
          <p:nvPr>
            <p:extLst>
              <p:ext uri="{D42A27DB-BD31-4B8C-83A1-F6EECF244321}">
                <p14:modId xmlns:p14="http://schemas.microsoft.com/office/powerpoint/2010/main" val="1944078157"/>
              </p:ext>
            </p:extLst>
          </p:nvPr>
        </p:nvGraphicFramePr>
        <p:xfrm>
          <a:off x="610974" y="2061786"/>
          <a:ext cx="10895225" cy="1976814"/>
        </p:xfrm>
        <a:graphic>
          <a:graphicData uri="http://schemas.openxmlformats.org/drawingml/2006/table">
            <a:tbl>
              <a:tblPr>
                <a:tableStyleId>{5C22544A-7EE6-4342-B048-85BDC9FD1C3A}</a:tableStyleId>
              </a:tblPr>
              <a:tblGrid>
                <a:gridCol w="2971667">
                  <a:extLst>
                    <a:ext uri="{9D8B030D-6E8A-4147-A177-3AD203B41FA5}">
                      <a16:colId xmlns:a16="http://schemas.microsoft.com/office/drawing/2014/main" xmlns="" val="20000"/>
                    </a:ext>
                  </a:extLst>
                </a:gridCol>
                <a:gridCol w="3961779">
                  <a:extLst>
                    <a:ext uri="{9D8B030D-6E8A-4147-A177-3AD203B41FA5}">
                      <a16:colId xmlns:a16="http://schemas.microsoft.com/office/drawing/2014/main" xmlns="" val="20001"/>
                    </a:ext>
                  </a:extLst>
                </a:gridCol>
                <a:gridCol w="3961779">
                  <a:extLst>
                    <a:ext uri="{9D8B030D-6E8A-4147-A177-3AD203B41FA5}">
                      <a16:colId xmlns:a16="http://schemas.microsoft.com/office/drawing/2014/main" xmlns="" val="20002"/>
                    </a:ext>
                  </a:extLst>
                </a:gridCol>
              </a:tblGrid>
              <a:tr h="861770">
                <a:tc>
                  <a:txBody>
                    <a:bodyPr/>
                    <a:lstStyle/>
                    <a:p>
                      <a:pPr marL="0" algn="ctr" defTabSz="914400" rtl="0" eaLnBrk="1" fontAlgn="b" latinLnBrk="0" hangingPunct="1"/>
                      <a:r>
                        <a:rPr lang="es-CO" sz="1800" b="1" u="none" strike="noStrike" kern="1200" dirty="0" smtClean="0">
                          <a:solidFill>
                            <a:schemeClr val="bg1"/>
                          </a:solidFill>
                          <a:effectLst/>
                          <a:latin typeface="Arial" panose="020B0604020202020204" pitchFamily="34" charset="0"/>
                          <a:ea typeface="+mn-ea"/>
                          <a:cs typeface="Arial" panose="020B0604020202020204" pitchFamily="34" charset="0"/>
                        </a:rPr>
                        <a:t>Funcionario</a:t>
                      </a:r>
                      <a:endParaRPr lang="es-CO" sz="18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12700" marR="127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algn="ctr" defTabSz="914400" rtl="0" eaLnBrk="1" fontAlgn="b" latinLnBrk="0" hangingPunct="1"/>
                      <a:r>
                        <a:rPr lang="es-CO" sz="1800" b="1" u="none" strike="noStrike" kern="1200" baseline="0" dirty="0" smtClean="0">
                          <a:solidFill>
                            <a:schemeClr val="bg1"/>
                          </a:solidFill>
                          <a:effectLst/>
                          <a:latin typeface="Arial" panose="020B0604020202020204" pitchFamily="34" charset="0"/>
                          <a:ea typeface="+mn-ea"/>
                          <a:cs typeface="Arial" panose="020B0604020202020204" pitchFamily="34" charset="0"/>
                        </a:rPr>
                        <a:t>Cargo Inicial</a:t>
                      </a:r>
                    </a:p>
                  </a:txBody>
                  <a:tcPr marL="12700" marR="127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algn="ctr" defTabSz="914400" rtl="0" eaLnBrk="1" fontAlgn="b" latinLnBrk="0" hangingPunct="1"/>
                      <a:r>
                        <a:rPr lang="es-CO" sz="1800" b="1" u="none" strike="noStrike" kern="1200" baseline="0" dirty="0" smtClean="0">
                          <a:solidFill>
                            <a:schemeClr val="bg1"/>
                          </a:solidFill>
                          <a:effectLst/>
                          <a:latin typeface="Arial" panose="020B0604020202020204" pitchFamily="34" charset="0"/>
                          <a:ea typeface="+mn-ea"/>
                          <a:cs typeface="Arial" panose="020B0604020202020204" pitchFamily="34" charset="0"/>
                        </a:rPr>
                        <a:t>Cargo Actual</a:t>
                      </a:r>
                    </a:p>
                  </a:txBody>
                  <a:tcPr marL="12700" marR="127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xmlns="" val="10000"/>
                  </a:ext>
                </a:extLst>
              </a:tr>
              <a:tr h="1115044">
                <a:tc>
                  <a:txBody>
                    <a:bodyPr/>
                    <a:lstStyle/>
                    <a:p>
                      <a:pPr marL="0" algn="l" defTabSz="914400" rtl="0" eaLnBrk="1" fontAlgn="b" latinLnBrk="0" hangingPunct="1"/>
                      <a:r>
                        <a:rPr lang="es-CO" sz="1800" b="0" u="none" strike="noStrike" kern="1200" dirty="0">
                          <a:solidFill>
                            <a:schemeClr val="dk1"/>
                          </a:solidFill>
                          <a:effectLst/>
                          <a:latin typeface="Arial" panose="020B0604020202020204" pitchFamily="34" charset="0"/>
                          <a:ea typeface="+mn-ea"/>
                          <a:cs typeface="Arial" panose="020B0604020202020204" pitchFamily="34" charset="0"/>
                        </a:rPr>
                        <a:t>Elizabeth Diaz Espinosa</a:t>
                      </a:r>
                    </a:p>
                  </a:txBody>
                  <a:tcPr marL="12700" marR="127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b" latinLnBrk="0" hangingPunct="1"/>
                      <a:r>
                        <a:rPr lang="es-CO" sz="1800" b="1" u="none" strike="noStrike" kern="1200" dirty="0">
                          <a:solidFill>
                            <a:schemeClr val="dk1"/>
                          </a:solidFill>
                          <a:effectLst/>
                          <a:latin typeface="Arial" panose="020B0604020202020204" pitchFamily="34" charset="0"/>
                          <a:ea typeface="+mn-ea"/>
                          <a:cs typeface="Arial" panose="020B0604020202020204" pitchFamily="34" charset="0"/>
                        </a:rPr>
                        <a:t>5 1 – 26</a:t>
                      </a:r>
                    </a:p>
                  </a:txBody>
                  <a:tcPr marL="12700" marR="127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b" latinLnBrk="0" hangingPunct="1"/>
                      <a:r>
                        <a:rPr lang="es-CO" sz="1800" b="1" u="none" strike="noStrike" kern="1200" dirty="0">
                          <a:solidFill>
                            <a:schemeClr val="dk1"/>
                          </a:solidFill>
                          <a:effectLst/>
                          <a:latin typeface="Arial" panose="020B0604020202020204" pitchFamily="34" charset="0"/>
                          <a:ea typeface="+mn-ea"/>
                          <a:cs typeface="Arial" panose="020B0604020202020204" pitchFamily="34" charset="0"/>
                        </a:rPr>
                        <a:t>5 1 - 28</a:t>
                      </a:r>
                    </a:p>
                  </a:txBody>
                  <a:tcPr marL="12700" marR="127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
        <p:nvSpPr>
          <p:cNvPr id="14" name="object 22">
            <a:extLst>
              <a:ext uri="{FF2B5EF4-FFF2-40B4-BE49-F238E27FC236}">
                <a16:creationId xmlns:a16="http://schemas.microsoft.com/office/drawing/2014/main" xmlns="" id="{A9592DA3-C5B8-874C-94E2-EA23B0909692}"/>
              </a:ext>
            </a:extLst>
          </p:cNvPr>
          <p:cNvSpPr txBox="1"/>
          <p:nvPr/>
        </p:nvSpPr>
        <p:spPr>
          <a:xfrm>
            <a:off x="10206012" y="6443625"/>
            <a:ext cx="1738153" cy="166725"/>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244015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346268"/>
            <a:ext cx="6035040" cy="803717"/>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5" y="593918"/>
            <a:ext cx="5091282" cy="566822"/>
          </a:xfrm>
          <a:prstGeom prst="rect">
            <a:avLst/>
          </a:prstGeom>
        </p:spPr>
        <p:txBody>
          <a:bodyPr vert="horz" wrap="square" lIns="0" tIns="12700" rIns="0" bIns="0" rtlCol="0">
            <a:spAutoFit/>
          </a:bodyPr>
          <a:lstStyle/>
          <a:p>
            <a:pPr marL="12700">
              <a:spcBef>
                <a:spcPts val="100"/>
              </a:spcBef>
            </a:pPr>
            <a:r>
              <a:rPr lang="es-CO" spc="-15" dirty="0" smtClean="0">
                <a:latin typeface="Arial Black" panose="020B0A04020102020204" pitchFamily="34" charset="0"/>
              </a:rPr>
              <a:t>SITUACIÓN PLAN DE BIENESTAR</a:t>
            </a:r>
            <a:r>
              <a:rPr lang="es-CO" dirty="0"/>
              <a:t/>
            </a:r>
            <a:br>
              <a:rPr lang="es-CO" dirty="0"/>
            </a:b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4059" y="1294405"/>
            <a:ext cx="2169715" cy="232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295"/>
          <a:stretch/>
        </p:blipFill>
        <p:spPr bwMode="auto">
          <a:xfrm>
            <a:off x="3804746" y="1286770"/>
            <a:ext cx="2186962" cy="2330658"/>
          </a:xfrm>
          <a:prstGeom prst="rect">
            <a:avLst/>
          </a:prstGeom>
          <a:noFill/>
          <a:ln>
            <a:noFill/>
          </a:ln>
          <a:effectLst>
            <a:glow>
              <a:schemeClr val="accent1">
                <a:alpha val="15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7833" y="1286770"/>
            <a:ext cx="2144704" cy="233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agen 16"/>
          <p:cNvPicPr>
            <a:picLocks noChangeAspect="1"/>
          </p:cNvPicPr>
          <p:nvPr/>
        </p:nvPicPr>
        <p:blipFill>
          <a:blip r:embed="rId8"/>
          <a:stretch>
            <a:fillRect/>
          </a:stretch>
        </p:blipFill>
        <p:spPr>
          <a:xfrm>
            <a:off x="9228663" y="1286771"/>
            <a:ext cx="1959745" cy="2330658"/>
          </a:xfrm>
          <a:prstGeom prst="rect">
            <a:avLst/>
          </a:prstGeom>
        </p:spPr>
      </p:pic>
      <p:pic>
        <p:nvPicPr>
          <p:cNvPr id="18" name="Picture 2"/>
          <p:cNvPicPr>
            <a:picLocks noChangeAspect="1" noChangeArrowheads="1"/>
          </p:cNvPicPr>
          <p:nvPr/>
        </p:nvPicPr>
        <p:blipFill>
          <a:blip r:embed="rId9">
            <a:lum bright="14000" contrast="10000"/>
            <a:extLst>
              <a:ext uri="{28A0092B-C50C-407E-A947-70E740481C1C}">
                <a14:useLocalDpi xmlns:a14="http://schemas.microsoft.com/office/drawing/2010/main" val="0"/>
              </a:ext>
            </a:extLst>
          </a:blip>
          <a:srcRect/>
          <a:stretch>
            <a:fillRect/>
          </a:stretch>
        </p:blipFill>
        <p:spPr bwMode="auto">
          <a:xfrm>
            <a:off x="1563399" y="3962490"/>
            <a:ext cx="2772735" cy="238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4428" y="3854292"/>
            <a:ext cx="2689815" cy="24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37083" y="3910858"/>
            <a:ext cx="2109281" cy="2483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object 22">
            <a:extLst>
              <a:ext uri="{FF2B5EF4-FFF2-40B4-BE49-F238E27FC236}">
                <a16:creationId xmlns:a16="http://schemas.microsoft.com/office/drawing/2014/main" xmlns="" id="{A9592DA3-C5B8-874C-94E2-EA23B0909692}"/>
              </a:ext>
            </a:extLst>
          </p:cNvPr>
          <p:cNvSpPr txBox="1"/>
          <p:nvPr/>
        </p:nvSpPr>
        <p:spPr>
          <a:xfrm>
            <a:off x="10206012" y="6443625"/>
            <a:ext cx="1738153" cy="166725"/>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547829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5784052" cy="566822"/>
          </a:xfrm>
          <a:prstGeom prst="rect">
            <a:avLst/>
          </a:prstGeom>
        </p:spPr>
        <p:txBody>
          <a:bodyPr vert="horz" wrap="square" lIns="0" tIns="12700" rIns="0" bIns="0" rtlCol="0">
            <a:spAutoFit/>
          </a:bodyPr>
          <a:lstStyle/>
          <a:p>
            <a:pPr marL="12700">
              <a:spcBef>
                <a:spcPts val="100"/>
              </a:spcBef>
            </a:pPr>
            <a:r>
              <a:rPr lang="es-CO" spc="-15" dirty="0" smtClean="0">
                <a:latin typeface="Arial Black" panose="020B0A04020102020204" pitchFamily="34" charset="0"/>
              </a:rPr>
              <a:t>SITUACIÓN ALMACÉN GENERAL</a:t>
            </a:r>
            <a:r>
              <a:rPr lang="es-CO" dirty="0"/>
              <a:t/>
            </a:r>
            <a:br>
              <a:rPr lang="es-CO" dirty="0"/>
            </a:b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graphicFrame>
        <p:nvGraphicFramePr>
          <p:cNvPr id="21" name="9 Tabla"/>
          <p:cNvGraphicFramePr>
            <a:graphicFrameLocks noGrp="1"/>
          </p:cNvGraphicFramePr>
          <p:nvPr>
            <p:extLst>
              <p:ext uri="{D42A27DB-BD31-4B8C-83A1-F6EECF244321}">
                <p14:modId xmlns:p14="http://schemas.microsoft.com/office/powerpoint/2010/main" val="2866786661"/>
              </p:ext>
            </p:extLst>
          </p:nvPr>
        </p:nvGraphicFramePr>
        <p:xfrm>
          <a:off x="550105" y="1322726"/>
          <a:ext cx="10667962" cy="5029485"/>
        </p:xfrm>
        <a:graphic>
          <a:graphicData uri="http://schemas.openxmlformats.org/drawingml/2006/table">
            <a:tbl>
              <a:tblPr/>
              <a:tblGrid>
                <a:gridCol w="4432225">
                  <a:extLst>
                    <a:ext uri="{9D8B030D-6E8A-4147-A177-3AD203B41FA5}">
                      <a16:colId xmlns:a16="http://schemas.microsoft.com/office/drawing/2014/main" xmlns="" val="20000"/>
                    </a:ext>
                  </a:extLst>
                </a:gridCol>
                <a:gridCol w="3088178">
                  <a:extLst>
                    <a:ext uri="{9D8B030D-6E8A-4147-A177-3AD203B41FA5}">
                      <a16:colId xmlns:a16="http://schemas.microsoft.com/office/drawing/2014/main" xmlns="" val="20001"/>
                    </a:ext>
                  </a:extLst>
                </a:gridCol>
                <a:gridCol w="3147559">
                  <a:extLst>
                    <a:ext uri="{9D8B030D-6E8A-4147-A177-3AD203B41FA5}">
                      <a16:colId xmlns:a16="http://schemas.microsoft.com/office/drawing/2014/main" xmlns="" val="20002"/>
                    </a:ext>
                  </a:extLst>
                </a:gridCol>
              </a:tblGrid>
              <a:tr h="302218">
                <a:tc rowSpan="3">
                  <a:txBody>
                    <a:bodyPr/>
                    <a:lstStyle/>
                    <a:p>
                      <a:pPr algn="ctr" rtl="0" fontAlgn="ctr"/>
                      <a:r>
                        <a:rPr lang="es-ES" sz="1800" b="1" i="0" u="none" strike="noStrike" dirty="0">
                          <a:solidFill>
                            <a:schemeClr val="bg1"/>
                          </a:solidFill>
                          <a:latin typeface="Arial"/>
                        </a:rPr>
                        <a:t>Descripción de la cuenta  </a:t>
                      </a:r>
                    </a:p>
                  </a:txBody>
                  <a:tcPr marL="5383" marR="5383"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gridSpan="2">
                  <a:txBody>
                    <a:bodyPr/>
                    <a:lstStyle/>
                    <a:p>
                      <a:pPr algn="ctr" rtl="0" fontAlgn="ctr"/>
                      <a:r>
                        <a:rPr lang="es-ES" sz="1800" b="1" i="0" u="none" strike="noStrike" dirty="0">
                          <a:solidFill>
                            <a:schemeClr val="bg1"/>
                          </a:solidFill>
                          <a:latin typeface="Arial"/>
                        </a:rPr>
                        <a:t>Valor </a:t>
                      </a:r>
                    </a:p>
                  </a:txBody>
                  <a:tcPr marL="5383" marR="5383"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50000"/>
                      </a:schemeClr>
                    </a:solidFill>
                  </a:tcPr>
                </a:tc>
                <a:tc hMerge="1">
                  <a:txBody>
                    <a:bodyPr/>
                    <a:lstStyle/>
                    <a:p>
                      <a:endParaRPr lang="es-ES"/>
                    </a:p>
                  </a:txBody>
                  <a:tcPr/>
                </a:tc>
                <a:extLst>
                  <a:ext uri="{0D108BD9-81ED-4DB2-BD59-A6C34878D82A}">
                    <a16:rowId xmlns:a16="http://schemas.microsoft.com/office/drawing/2014/main" xmlns="" val="10000"/>
                  </a:ext>
                </a:extLst>
              </a:tr>
              <a:tr h="340463">
                <a:tc vMerge="1">
                  <a:txBody>
                    <a:bodyPr/>
                    <a:lstStyle/>
                    <a:p>
                      <a:endParaRPr lang="es-ES"/>
                    </a:p>
                  </a:txBody>
                  <a:tcPr/>
                </a:tc>
                <a:tc gridSpan="2">
                  <a:txBody>
                    <a:bodyPr/>
                    <a:lstStyle/>
                    <a:p>
                      <a:pPr algn="ctr" rtl="0" fontAlgn="ctr"/>
                      <a:r>
                        <a:rPr lang="es-ES" sz="1800" b="1" i="0" u="none" strike="noStrike" dirty="0">
                          <a:solidFill>
                            <a:schemeClr val="bg1"/>
                          </a:solidFill>
                          <a:latin typeface="Arial"/>
                        </a:rPr>
                        <a:t>(Mill. de $) </a:t>
                      </a:r>
                    </a:p>
                  </a:txBody>
                  <a:tcPr marL="5383" marR="5383"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5">
                        <a:lumMod val="50000"/>
                      </a:schemeClr>
                    </a:solidFill>
                  </a:tcPr>
                </a:tc>
                <a:tc hMerge="1">
                  <a:txBody>
                    <a:bodyPr/>
                    <a:lstStyle/>
                    <a:p>
                      <a:endParaRPr lang="es-ES"/>
                    </a:p>
                  </a:txBody>
                  <a:tcPr/>
                </a:tc>
                <a:extLst>
                  <a:ext uri="{0D108BD9-81ED-4DB2-BD59-A6C34878D82A}">
                    <a16:rowId xmlns:a16="http://schemas.microsoft.com/office/drawing/2014/main" xmlns="" val="10001"/>
                  </a:ext>
                </a:extLst>
              </a:tr>
              <a:tr h="340463">
                <a:tc vMerge="1">
                  <a:txBody>
                    <a:bodyPr/>
                    <a:lstStyle/>
                    <a:p>
                      <a:endParaRPr lang="es-ES"/>
                    </a:p>
                  </a:txBody>
                  <a:tcPr/>
                </a:tc>
                <a:tc>
                  <a:txBody>
                    <a:bodyPr/>
                    <a:lstStyle/>
                    <a:p>
                      <a:pPr algn="ctr" rtl="0" fontAlgn="ctr"/>
                      <a:r>
                        <a:rPr lang="es-ES" sz="1800" b="1" i="0" u="none" strike="noStrike" dirty="0" smtClean="0">
                          <a:solidFill>
                            <a:schemeClr val="bg1"/>
                          </a:solidFill>
                          <a:latin typeface="Arial"/>
                        </a:rPr>
                        <a:t>2019</a:t>
                      </a:r>
                      <a:endParaRPr lang="es-ES" sz="1800" b="1" i="0" u="none" strike="noStrike" dirty="0">
                        <a:solidFill>
                          <a:schemeClr val="bg1"/>
                        </a:solidFill>
                        <a:latin typeface="Arial"/>
                      </a:endParaRPr>
                    </a:p>
                  </a:txBody>
                  <a:tcPr marL="5383" marR="5383"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rtl="0" fontAlgn="ctr"/>
                      <a:r>
                        <a:rPr lang="es-ES" sz="1800" b="1" i="0" u="none" strike="noStrike" dirty="0" smtClean="0">
                          <a:solidFill>
                            <a:schemeClr val="bg1"/>
                          </a:solidFill>
                          <a:latin typeface="Arial"/>
                        </a:rPr>
                        <a:t>2020</a:t>
                      </a:r>
                      <a:endParaRPr lang="es-ES" sz="1800" b="1" i="0" u="none" strike="noStrike" dirty="0">
                        <a:solidFill>
                          <a:schemeClr val="bg1"/>
                        </a:solidFill>
                        <a:latin typeface="Arial"/>
                      </a:endParaRPr>
                    </a:p>
                  </a:txBody>
                  <a:tcPr marL="5383" marR="5383"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xmlns="" val="10002"/>
                  </a:ext>
                </a:extLst>
              </a:tr>
              <a:tr h="340463">
                <a:tc>
                  <a:txBody>
                    <a:bodyPr/>
                    <a:lstStyle/>
                    <a:p>
                      <a:pPr algn="l" rtl="0" fontAlgn="b"/>
                      <a:r>
                        <a:rPr lang="es-ES" sz="1800" b="0" i="0" u="none" strike="noStrike" dirty="0">
                          <a:solidFill>
                            <a:srgbClr val="000000"/>
                          </a:solidFill>
                          <a:latin typeface="Arial"/>
                        </a:rPr>
                        <a:t>Bienes muebles  en bodega  </a:t>
                      </a: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ES" sz="1800" b="0" i="0" u="none" strike="noStrike" dirty="0" smtClean="0">
                          <a:solidFill>
                            <a:srgbClr val="000000"/>
                          </a:solidFill>
                          <a:latin typeface="Arial"/>
                        </a:rPr>
                        <a:t>0</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ES" sz="1800" b="0" i="0" u="none" strike="noStrike" dirty="0" smtClean="0">
                          <a:solidFill>
                            <a:srgbClr val="000000"/>
                          </a:solidFill>
                          <a:latin typeface="Arial"/>
                        </a:rPr>
                        <a:t>0</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03"/>
                  </a:ext>
                </a:extLst>
              </a:tr>
              <a:tr h="340463">
                <a:tc>
                  <a:txBody>
                    <a:bodyPr/>
                    <a:lstStyle/>
                    <a:p>
                      <a:pPr algn="l" rtl="0" fontAlgn="b"/>
                      <a:r>
                        <a:rPr lang="es-ES" sz="1800" b="0" i="0" u="none" strike="noStrike" dirty="0" smtClean="0">
                          <a:solidFill>
                            <a:srgbClr val="000000"/>
                          </a:solidFill>
                          <a:latin typeface="Arial"/>
                        </a:rPr>
                        <a:t>Terrenos  </a:t>
                      </a:r>
                      <a:endParaRPr lang="es-ES" sz="1800" b="0" i="0" u="none" strike="noStrike" dirty="0">
                        <a:solidFill>
                          <a:srgbClr val="000000"/>
                        </a:solidFill>
                        <a:latin typeface="Arial"/>
                      </a:endParaRP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1.270</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1.270</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04"/>
                  </a:ext>
                </a:extLst>
              </a:tr>
              <a:tr h="340463">
                <a:tc>
                  <a:txBody>
                    <a:bodyPr/>
                    <a:lstStyle/>
                    <a:p>
                      <a:pPr algn="l" rtl="0" fontAlgn="b"/>
                      <a:r>
                        <a:rPr lang="es-ES" sz="1800" b="0" i="0" u="none" strike="noStrike" dirty="0">
                          <a:solidFill>
                            <a:srgbClr val="000000"/>
                          </a:solidFill>
                          <a:latin typeface="Arial"/>
                        </a:rPr>
                        <a:t>Redes, líneas y cables  </a:t>
                      </a: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118</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118</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05"/>
                  </a:ext>
                </a:extLst>
              </a:tr>
              <a:tr h="340463">
                <a:tc>
                  <a:txBody>
                    <a:bodyPr/>
                    <a:lstStyle/>
                    <a:p>
                      <a:pPr algn="l" rtl="0" fontAlgn="b"/>
                      <a:r>
                        <a:rPr lang="es-ES" sz="1800" b="0" i="0" u="none" strike="noStrike" dirty="0">
                          <a:solidFill>
                            <a:srgbClr val="000000"/>
                          </a:solidFill>
                          <a:latin typeface="Arial"/>
                        </a:rPr>
                        <a:t>Maquinaria y equipo </a:t>
                      </a: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157</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159</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06"/>
                  </a:ext>
                </a:extLst>
              </a:tr>
              <a:tr h="442848">
                <a:tc>
                  <a:txBody>
                    <a:bodyPr/>
                    <a:lstStyle/>
                    <a:p>
                      <a:pPr algn="l" rtl="0" fontAlgn="b"/>
                      <a:r>
                        <a:rPr lang="es-ES" sz="1800" b="0" i="0" u="none" strike="noStrike" dirty="0">
                          <a:solidFill>
                            <a:srgbClr val="000000"/>
                          </a:solidFill>
                          <a:latin typeface="Arial"/>
                        </a:rPr>
                        <a:t>Muebles, enseres y equipos de oficina  </a:t>
                      </a: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smtClean="0">
                          <a:solidFill>
                            <a:srgbClr val="000000"/>
                          </a:solidFill>
                          <a:latin typeface="Arial"/>
                        </a:rPr>
                        <a:t> 507</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smtClean="0">
                          <a:solidFill>
                            <a:srgbClr val="000000"/>
                          </a:solidFill>
                          <a:latin typeface="Arial"/>
                        </a:rPr>
                        <a:t>478</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07"/>
                  </a:ext>
                </a:extLst>
              </a:tr>
              <a:tr h="442848">
                <a:tc>
                  <a:txBody>
                    <a:bodyPr/>
                    <a:lstStyle/>
                    <a:p>
                      <a:pPr algn="l" rtl="0" fontAlgn="b"/>
                      <a:r>
                        <a:rPr lang="es-ES" sz="1800" b="0" i="0" u="none" strike="noStrike" dirty="0">
                          <a:solidFill>
                            <a:srgbClr val="000000"/>
                          </a:solidFill>
                          <a:latin typeface="Arial"/>
                        </a:rPr>
                        <a:t>Equipo de comunicación y computo </a:t>
                      </a: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smtClean="0">
                          <a:solidFill>
                            <a:srgbClr val="000000"/>
                          </a:solidFill>
                          <a:latin typeface="Arial"/>
                        </a:rPr>
                        <a:t>331</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smtClean="0">
                          <a:solidFill>
                            <a:srgbClr val="000000"/>
                          </a:solidFill>
                          <a:latin typeface="Arial"/>
                        </a:rPr>
                        <a:t>325</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08"/>
                  </a:ext>
                </a:extLst>
              </a:tr>
              <a:tr h="675019">
                <a:tc>
                  <a:txBody>
                    <a:bodyPr/>
                    <a:lstStyle/>
                    <a:p>
                      <a:pPr algn="l" rtl="0" fontAlgn="b"/>
                      <a:r>
                        <a:rPr lang="es-ES" sz="1800" b="0" i="0" u="none" strike="noStrike" dirty="0">
                          <a:solidFill>
                            <a:srgbClr val="000000"/>
                          </a:solidFill>
                          <a:latin typeface="Arial"/>
                        </a:rPr>
                        <a:t>Equipo de transporte, tracción y elevación  </a:t>
                      </a: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smtClean="0">
                          <a:solidFill>
                            <a:srgbClr val="000000"/>
                          </a:solidFill>
                          <a:latin typeface="Arial"/>
                        </a:rPr>
                        <a:t>1.293</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1.293</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09"/>
                  </a:ext>
                </a:extLst>
              </a:tr>
              <a:tr h="442848">
                <a:tc>
                  <a:txBody>
                    <a:bodyPr/>
                    <a:lstStyle/>
                    <a:p>
                      <a:pPr algn="l" rtl="0" fontAlgn="b"/>
                      <a:r>
                        <a:rPr lang="es-ES" sz="1800" b="0" i="0" u="none" strike="noStrike" dirty="0" smtClean="0">
                          <a:solidFill>
                            <a:srgbClr val="000000"/>
                          </a:solidFill>
                          <a:latin typeface="Arial"/>
                        </a:rPr>
                        <a:t>Equipo</a:t>
                      </a:r>
                      <a:r>
                        <a:rPr lang="es-ES" sz="1800" b="0" i="0" u="none" strike="noStrike" baseline="0" dirty="0" smtClean="0">
                          <a:solidFill>
                            <a:srgbClr val="000000"/>
                          </a:solidFill>
                          <a:latin typeface="Arial"/>
                        </a:rPr>
                        <a:t> restaurante y cafetería</a:t>
                      </a:r>
                      <a:endParaRPr lang="es-ES" sz="1800" b="0" i="0" u="none" strike="noStrike" dirty="0">
                        <a:solidFill>
                          <a:srgbClr val="000000"/>
                        </a:solidFill>
                        <a:latin typeface="Arial"/>
                      </a:endParaRP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smtClean="0">
                          <a:solidFill>
                            <a:srgbClr val="000000"/>
                          </a:solidFill>
                          <a:latin typeface="Arial"/>
                        </a:rPr>
                        <a:t>334</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smtClean="0">
                          <a:solidFill>
                            <a:srgbClr val="000000"/>
                          </a:solidFill>
                          <a:latin typeface="Arial"/>
                        </a:rPr>
                        <a:t>332</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10"/>
                  </a:ext>
                </a:extLst>
              </a:tr>
              <a:tr h="340463">
                <a:tc>
                  <a:txBody>
                    <a:bodyPr/>
                    <a:lstStyle/>
                    <a:p>
                      <a:pPr algn="l" rtl="0" fontAlgn="b"/>
                      <a:r>
                        <a:rPr lang="es-ES" sz="1800" b="0" i="0" u="none" strike="noStrike" dirty="0">
                          <a:solidFill>
                            <a:srgbClr val="000000"/>
                          </a:solidFill>
                          <a:latin typeface="Arial"/>
                        </a:rPr>
                        <a:t>Intangibles  </a:t>
                      </a: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27</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r" rtl="0" fontAlgn="ctr"/>
                      <a:r>
                        <a:rPr lang="es-CO" sz="1800" b="0" i="0" u="none" strike="noStrike" dirty="0">
                          <a:solidFill>
                            <a:srgbClr val="000000"/>
                          </a:solidFill>
                          <a:latin typeface="Arial"/>
                        </a:rPr>
                        <a:t>27</a:t>
                      </a:r>
                      <a:endParaRPr lang="es-ES" sz="1800" b="0" i="0" u="none" strike="noStrike" dirty="0">
                        <a:solidFill>
                          <a:srgbClr val="000000"/>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xmlns="" val="10011"/>
                  </a:ext>
                </a:extLst>
              </a:tr>
              <a:tr h="340463">
                <a:tc>
                  <a:txBody>
                    <a:bodyPr/>
                    <a:lstStyle/>
                    <a:p>
                      <a:pPr algn="ctr" rtl="0" fontAlgn="b"/>
                      <a:r>
                        <a:rPr lang="es-ES" sz="1800" b="1" i="0" u="none" strike="noStrike" dirty="0">
                          <a:solidFill>
                            <a:schemeClr val="bg1"/>
                          </a:solidFill>
                          <a:latin typeface="Arial"/>
                        </a:rPr>
                        <a:t>Total </a:t>
                      </a:r>
                    </a:p>
                  </a:txBody>
                  <a:tcPr marL="5383" marR="5383"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r" rtl="0" fontAlgn="b"/>
                      <a:r>
                        <a:rPr lang="es-ES" sz="1800" b="1" i="0" u="none" strike="noStrike" dirty="0" smtClean="0">
                          <a:solidFill>
                            <a:schemeClr val="bg1"/>
                          </a:solidFill>
                          <a:latin typeface="Arial"/>
                        </a:rPr>
                        <a:t>4.037</a:t>
                      </a:r>
                      <a:endParaRPr lang="es-ES" sz="1800" b="1" i="0" u="none" strike="noStrike" dirty="0">
                        <a:solidFill>
                          <a:schemeClr val="bg1"/>
                        </a:solidFill>
                        <a:latin typeface="Arial"/>
                      </a:endParaRPr>
                    </a:p>
                  </a:txBody>
                  <a:tcPr marL="5383" marR="756000" marT="53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r" rtl="0" fontAlgn="ctr"/>
                      <a:r>
                        <a:rPr lang="es-ES" sz="1800" b="1" i="0" u="none" strike="noStrike" dirty="0" smtClean="0">
                          <a:solidFill>
                            <a:schemeClr val="bg1"/>
                          </a:solidFill>
                          <a:latin typeface="Arial"/>
                        </a:rPr>
                        <a:t>4.002</a:t>
                      </a:r>
                      <a:endParaRPr lang="es-ES" sz="1800" b="1" i="0" u="none" strike="noStrike" dirty="0">
                        <a:solidFill>
                          <a:schemeClr val="bg1"/>
                        </a:solidFill>
                        <a:latin typeface="Arial"/>
                      </a:endParaRPr>
                    </a:p>
                  </a:txBody>
                  <a:tcPr marL="5383" marR="756000" marT="53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xmlns="" val="10012"/>
                  </a:ext>
                </a:extLst>
              </a:tr>
            </a:tbl>
          </a:graphicData>
        </a:graphic>
      </p:graphicFrame>
      <p:sp>
        <p:nvSpPr>
          <p:cNvPr id="22" name="object 22">
            <a:extLst>
              <a:ext uri="{FF2B5EF4-FFF2-40B4-BE49-F238E27FC236}">
                <a16:creationId xmlns:a16="http://schemas.microsoft.com/office/drawing/2014/main" xmlns="" id="{A9592DA3-C5B8-874C-94E2-EA23B0909692}"/>
              </a:ext>
            </a:extLst>
          </p:cNvPr>
          <p:cNvSpPr txBox="1"/>
          <p:nvPr/>
        </p:nvSpPr>
        <p:spPr>
          <a:xfrm>
            <a:off x="10206012" y="6443625"/>
            <a:ext cx="1738153" cy="166725"/>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599210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5784052" cy="566822"/>
          </a:xfrm>
          <a:prstGeom prst="rect">
            <a:avLst/>
          </a:prstGeom>
        </p:spPr>
        <p:txBody>
          <a:bodyPr vert="horz" wrap="square" lIns="0" tIns="12700" rIns="0" bIns="0" rtlCol="0">
            <a:spAutoFit/>
          </a:bodyPr>
          <a:lstStyle/>
          <a:p>
            <a:pPr marL="12700">
              <a:spcBef>
                <a:spcPts val="100"/>
              </a:spcBef>
            </a:pPr>
            <a:r>
              <a:rPr lang="es-CO" spc="-15" dirty="0" smtClean="0">
                <a:latin typeface="Arial Black" panose="020B0A04020102020204" pitchFamily="34" charset="0"/>
              </a:rPr>
              <a:t>SITUACIÓN ARCHIVO DOCUMENTAL</a:t>
            </a:r>
            <a:r>
              <a:rPr lang="es-CO" dirty="0"/>
              <a:t/>
            </a:r>
            <a:br>
              <a:rPr lang="es-CO" dirty="0"/>
            </a:b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3"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932" y="1214690"/>
            <a:ext cx="3245036" cy="2638170"/>
          </a:xfrm>
          <a:prstGeom prst="rect">
            <a:avLst/>
          </a:prstGeom>
        </p:spPr>
      </p:pic>
      <p:pic>
        <p:nvPicPr>
          <p:cNvPr id="14"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3402" y="1240071"/>
            <a:ext cx="3359786" cy="2477689"/>
          </a:xfrm>
          <a:prstGeom prst="rect">
            <a:avLst/>
          </a:prstGeom>
        </p:spPr>
      </p:pic>
      <p:pic>
        <p:nvPicPr>
          <p:cNvPr id="15" name="Imagen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40070"/>
            <a:ext cx="3429000" cy="2472985"/>
          </a:xfrm>
          <a:prstGeom prst="rect">
            <a:avLst/>
          </a:prstGeom>
        </p:spPr>
      </p:pic>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877" y="3953832"/>
            <a:ext cx="3245036" cy="2448910"/>
          </a:xfrm>
          <a:prstGeom prst="rect">
            <a:avLst/>
          </a:prstGeom>
        </p:spPr>
      </p:pic>
      <p:pic>
        <p:nvPicPr>
          <p:cNvPr id="17" name="Imagen 4"/>
          <p:cNvPicPr>
            <a:picLocks noChangeAspect="1" noChangeArrowheads="1"/>
          </p:cNvPicPr>
          <p:nvPr/>
        </p:nvPicPr>
        <p:blipFill>
          <a:blip r:embed="rId9">
            <a:extLst>
              <a:ext uri="{28A0092B-C50C-407E-A947-70E740481C1C}">
                <a14:useLocalDpi xmlns:a14="http://schemas.microsoft.com/office/drawing/2010/main" val="0"/>
              </a:ext>
            </a:extLst>
          </a:blip>
          <a:srcRect l="13187" t="29272" r="31837" b="27318"/>
          <a:stretch>
            <a:fillRect/>
          </a:stretch>
        </p:blipFill>
        <p:spPr bwMode="auto">
          <a:xfrm>
            <a:off x="4297680" y="3852859"/>
            <a:ext cx="6979920" cy="2549883"/>
          </a:xfrm>
          <a:prstGeom prst="rect">
            <a:avLst/>
          </a:prstGeom>
          <a:noFill/>
          <a:extLst>
            <a:ext uri="{909E8E84-426E-40DD-AFC4-6F175D3DCCD1}">
              <a14:hiddenFill xmlns:a14="http://schemas.microsoft.com/office/drawing/2010/main">
                <a:solidFill>
                  <a:srgbClr val="FFFFFF"/>
                </a:solidFill>
              </a14:hiddenFill>
            </a:ext>
          </a:extLst>
        </p:spPr>
      </p:pic>
      <p:sp>
        <p:nvSpPr>
          <p:cNvPr id="18" name="object 22">
            <a:extLst>
              <a:ext uri="{FF2B5EF4-FFF2-40B4-BE49-F238E27FC236}">
                <a16:creationId xmlns:a16="http://schemas.microsoft.com/office/drawing/2014/main" xmlns="" id="{A9592DA3-C5B8-874C-94E2-EA23B0909692}"/>
              </a:ext>
            </a:extLst>
          </p:cNvPr>
          <p:cNvSpPr txBox="1"/>
          <p:nvPr/>
        </p:nvSpPr>
        <p:spPr>
          <a:xfrm>
            <a:off x="10206012" y="6443625"/>
            <a:ext cx="1738153" cy="166725"/>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854409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5784052" cy="566822"/>
          </a:xfrm>
          <a:prstGeom prst="rect">
            <a:avLst/>
          </a:prstGeom>
        </p:spPr>
        <p:txBody>
          <a:bodyPr vert="horz" wrap="square" lIns="0" tIns="12700" rIns="0" bIns="0" rtlCol="0">
            <a:spAutoFit/>
          </a:bodyPr>
          <a:lstStyle/>
          <a:p>
            <a:pPr marL="12700">
              <a:spcBef>
                <a:spcPts val="100"/>
              </a:spcBef>
            </a:pPr>
            <a:r>
              <a:rPr lang="es-CO" spc="-15" dirty="0" smtClean="0">
                <a:latin typeface="Arial Black" panose="020B0A04020102020204" pitchFamily="34" charset="0"/>
              </a:rPr>
              <a:t>SITUACIÓN TECNOLOGÍA</a:t>
            </a:r>
            <a:r>
              <a:rPr lang="es-CO" dirty="0"/>
              <a:t/>
            </a:r>
            <a:br>
              <a:rPr lang="es-CO" dirty="0"/>
            </a:b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8" name="table">
            <a:extLst>
              <a:ext uri="{FF2B5EF4-FFF2-40B4-BE49-F238E27FC236}">
                <a16:creationId xmlns:a16="http://schemas.microsoft.com/office/drawing/2014/main" xmlns="" id="{5B6A3C10-4A97-44A3-A718-8F9085DEF800}"/>
              </a:ext>
            </a:extLst>
          </p:cNvPr>
          <p:cNvPicPr>
            <a:picLocks noChangeAspect="1"/>
          </p:cNvPicPr>
          <p:nvPr/>
        </p:nvPicPr>
        <p:blipFill>
          <a:blip r:embed="rId5"/>
          <a:stretch>
            <a:fillRect/>
          </a:stretch>
        </p:blipFill>
        <p:spPr>
          <a:xfrm>
            <a:off x="893339" y="980051"/>
            <a:ext cx="10174711" cy="5511967"/>
          </a:xfrm>
          <a:prstGeom prst="rect">
            <a:avLst/>
          </a:prstGeom>
        </p:spPr>
      </p:pic>
      <p:sp>
        <p:nvSpPr>
          <p:cNvPr id="19" name="object 22">
            <a:extLst>
              <a:ext uri="{FF2B5EF4-FFF2-40B4-BE49-F238E27FC236}">
                <a16:creationId xmlns:a16="http://schemas.microsoft.com/office/drawing/2014/main" xmlns="" id="{A9592DA3-C5B8-874C-94E2-EA23B0909692}"/>
              </a:ext>
            </a:extLst>
          </p:cNvPr>
          <p:cNvSpPr txBox="1"/>
          <p:nvPr/>
        </p:nvSpPr>
        <p:spPr>
          <a:xfrm>
            <a:off x="10206012" y="6443625"/>
            <a:ext cx="1738153" cy="166725"/>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638338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0878" y="0"/>
            <a:ext cx="2021839" cy="1595120"/>
          </a:xfrm>
          <a:custGeom>
            <a:avLst/>
            <a:gdLst/>
            <a:ahLst/>
            <a:cxnLst/>
            <a:rect l="l" t="t" r="r" b="b"/>
            <a:pathLst>
              <a:path w="2021839" h="1595120">
                <a:moveTo>
                  <a:pt x="2021293" y="0"/>
                </a:moveTo>
                <a:lnTo>
                  <a:pt x="904773" y="0"/>
                </a:lnTo>
                <a:lnTo>
                  <a:pt x="0" y="1594713"/>
                </a:lnTo>
                <a:lnTo>
                  <a:pt x="1078014" y="1594713"/>
                </a:lnTo>
                <a:lnTo>
                  <a:pt x="2021293" y="0"/>
                </a:lnTo>
                <a:close/>
              </a:path>
            </a:pathLst>
          </a:custGeom>
          <a:solidFill>
            <a:srgbClr val="D1D3D4"/>
          </a:solidFill>
        </p:spPr>
        <p:txBody>
          <a:bodyPr wrap="square" lIns="0" tIns="0" rIns="0" bIns="0" rtlCol="0"/>
          <a:lstStyle/>
          <a:p>
            <a:endParaRPr/>
          </a:p>
        </p:txBody>
      </p:sp>
      <p:sp>
        <p:nvSpPr>
          <p:cNvPr id="3" name="object 3"/>
          <p:cNvSpPr/>
          <p:nvPr/>
        </p:nvSpPr>
        <p:spPr>
          <a:xfrm>
            <a:off x="1264522" y="0"/>
            <a:ext cx="2772410" cy="2874645"/>
          </a:xfrm>
          <a:custGeom>
            <a:avLst/>
            <a:gdLst/>
            <a:ahLst/>
            <a:cxnLst/>
            <a:rect l="l" t="t" r="r" b="b"/>
            <a:pathLst>
              <a:path w="2772410" h="2874645">
                <a:moveTo>
                  <a:pt x="2772067" y="0"/>
                </a:moveTo>
                <a:lnTo>
                  <a:pt x="1655533" y="0"/>
                </a:lnTo>
                <a:lnTo>
                  <a:pt x="0" y="2874251"/>
                </a:lnTo>
                <a:lnTo>
                  <a:pt x="1078026" y="2874251"/>
                </a:lnTo>
                <a:lnTo>
                  <a:pt x="2772067" y="0"/>
                </a:lnTo>
                <a:close/>
              </a:path>
            </a:pathLst>
          </a:custGeom>
          <a:solidFill>
            <a:srgbClr val="27AAE1"/>
          </a:solidFill>
        </p:spPr>
        <p:txBody>
          <a:bodyPr wrap="square" lIns="0" tIns="0" rIns="0" bIns="0" rtlCol="0"/>
          <a:lstStyle/>
          <a:p>
            <a:endParaRPr/>
          </a:p>
        </p:txBody>
      </p:sp>
      <p:sp>
        <p:nvSpPr>
          <p:cNvPr id="4" name="object 4"/>
          <p:cNvSpPr/>
          <p:nvPr/>
        </p:nvSpPr>
        <p:spPr>
          <a:xfrm>
            <a:off x="4383102" y="18242"/>
            <a:ext cx="2656840" cy="2908300"/>
          </a:xfrm>
          <a:custGeom>
            <a:avLst/>
            <a:gdLst/>
            <a:ahLst/>
            <a:cxnLst/>
            <a:rect l="l" t="t" r="r" b="b"/>
            <a:pathLst>
              <a:path w="2656840" h="2908300">
                <a:moveTo>
                  <a:pt x="2656573" y="0"/>
                </a:moveTo>
                <a:lnTo>
                  <a:pt x="1540052" y="0"/>
                </a:lnTo>
                <a:lnTo>
                  <a:pt x="0" y="2907817"/>
                </a:lnTo>
                <a:lnTo>
                  <a:pt x="1078039" y="2907817"/>
                </a:lnTo>
                <a:lnTo>
                  <a:pt x="2656573" y="0"/>
                </a:lnTo>
                <a:close/>
              </a:path>
            </a:pathLst>
          </a:custGeom>
          <a:solidFill>
            <a:srgbClr val="27AAE1">
              <a:alpha val="16998"/>
            </a:srgbClr>
          </a:solidFill>
        </p:spPr>
        <p:txBody>
          <a:bodyPr wrap="square" lIns="0" tIns="0" rIns="0" bIns="0" rtlCol="0"/>
          <a:lstStyle/>
          <a:p>
            <a:endParaRPr/>
          </a:p>
        </p:txBody>
      </p:sp>
      <p:sp>
        <p:nvSpPr>
          <p:cNvPr id="5" name="object 5"/>
          <p:cNvSpPr/>
          <p:nvPr/>
        </p:nvSpPr>
        <p:spPr>
          <a:xfrm>
            <a:off x="581130" y="4453425"/>
            <a:ext cx="2464435" cy="2397125"/>
          </a:xfrm>
          <a:custGeom>
            <a:avLst/>
            <a:gdLst/>
            <a:ahLst/>
            <a:cxnLst/>
            <a:rect l="l" t="t" r="r" b="b"/>
            <a:pathLst>
              <a:path w="2464435" h="2397125">
                <a:moveTo>
                  <a:pt x="2464079" y="0"/>
                </a:moveTo>
                <a:lnTo>
                  <a:pt x="1347533" y="0"/>
                </a:lnTo>
                <a:lnTo>
                  <a:pt x="0" y="2396693"/>
                </a:lnTo>
                <a:lnTo>
                  <a:pt x="1078026" y="2396693"/>
                </a:lnTo>
                <a:lnTo>
                  <a:pt x="2464079" y="0"/>
                </a:lnTo>
                <a:close/>
              </a:path>
            </a:pathLst>
          </a:custGeom>
          <a:solidFill>
            <a:srgbClr val="E6E7E8"/>
          </a:solidFill>
        </p:spPr>
        <p:txBody>
          <a:bodyPr wrap="square" lIns="0" tIns="0" rIns="0" bIns="0" rtlCol="0"/>
          <a:lstStyle/>
          <a:p>
            <a:endParaRPr/>
          </a:p>
        </p:txBody>
      </p:sp>
      <p:sp>
        <p:nvSpPr>
          <p:cNvPr id="6" name="object 6"/>
          <p:cNvSpPr/>
          <p:nvPr/>
        </p:nvSpPr>
        <p:spPr>
          <a:xfrm>
            <a:off x="2024908" y="6838961"/>
            <a:ext cx="6350" cy="11430"/>
          </a:xfrm>
          <a:custGeom>
            <a:avLst/>
            <a:gdLst/>
            <a:ahLst/>
            <a:cxnLst/>
            <a:rect l="l" t="t" r="r" b="b"/>
            <a:pathLst>
              <a:path w="6350" h="11429">
                <a:moveTo>
                  <a:pt x="0" y="11150"/>
                </a:moveTo>
                <a:lnTo>
                  <a:pt x="6083" y="0"/>
                </a:lnTo>
              </a:path>
            </a:pathLst>
          </a:custGeom>
          <a:ln w="38100">
            <a:solidFill>
              <a:srgbClr val="A7A9AC"/>
            </a:solidFill>
          </a:ln>
        </p:spPr>
        <p:txBody>
          <a:bodyPr wrap="square" lIns="0" tIns="0" rIns="0" bIns="0" rtlCol="0"/>
          <a:lstStyle/>
          <a:p>
            <a:endParaRPr/>
          </a:p>
        </p:txBody>
      </p:sp>
      <p:sp>
        <p:nvSpPr>
          <p:cNvPr id="7" name="object 7"/>
          <p:cNvSpPr/>
          <p:nvPr/>
        </p:nvSpPr>
        <p:spPr>
          <a:xfrm>
            <a:off x="2067373" y="44514"/>
            <a:ext cx="3668395" cy="6727825"/>
          </a:xfrm>
          <a:custGeom>
            <a:avLst/>
            <a:gdLst/>
            <a:ahLst/>
            <a:cxnLst/>
            <a:rect l="l" t="t" r="r" b="b"/>
            <a:pathLst>
              <a:path w="3668395" h="6727825">
                <a:moveTo>
                  <a:pt x="0" y="6727723"/>
                </a:moveTo>
                <a:lnTo>
                  <a:pt x="3667874" y="0"/>
                </a:lnTo>
              </a:path>
            </a:pathLst>
          </a:custGeom>
          <a:ln w="38099">
            <a:solidFill>
              <a:srgbClr val="A7A9AC"/>
            </a:solidFill>
            <a:prstDash val="dot"/>
          </a:ln>
        </p:spPr>
        <p:txBody>
          <a:bodyPr wrap="square" lIns="0" tIns="0" rIns="0" bIns="0" rtlCol="0"/>
          <a:lstStyle/>
          <a:p>
            <a:endParaRPr/>
          </a:p>
        </p:txBody>
      </p:sp>
      <p:sp>
        <p:nvSpPr>
          <p:cNvPr id="8" name="object 8"/>
          <p:cNvSpPr/>
          <p:nvPr/>
        </p:nvSpPr>
        <p:spPr>
          <a:xfrm>
            <a:off x="5753437" y="0"/>
            <a:ext cx="6350" cy="11430"/>
          </a:xfrm>
          <a:custGeom>
            <a:avLst/>
            <a:gdLst/>
            <a:ahLst/>
            <a:cxnLst/>
            <a:rect l="l" t="t" r="r" b="b"/>
            <a:pathLst>
              <a:path w="6350" h="11430">
                <a:moveTo>
                  <a:pt x="0" y="11150"/>
                </a:moveTo>
                <a:lnTo>
                  <a:pt x="6083" y="0"/>
                </a:lnTo>
              </a:path>
            </a:pathLst>
          </a:custGeom>
          <a:ln w="38100">
            <a:solidFill>
              <a:srgbClr val="A7A9AC"/>
            </a:solidFill>
          </a:ln>
        </p:spPr>
        <p:txBody>
          <a:bodyPr wrap="square" lIns="0" tIns="0" rIns="0" bIns="0" rtlCol="0"/>
          <a:lstStyle/>
          <a:p>
            <a:endParaRPr/>
          </a:p>
        </p:txBody>
      </p:sp>
      <p:sp>
        <p:nvSpPr>
          <p:cNvPr id="9" name="object 9"/>
          <p:cNvSpPr/>
          <p:nvPr/>
        </p:nvSpPr>
        <p:spPr>
          <a:xfrm>
            <a:off x="6260035" y="1305958"/>
            <a:ext cx="3436620" cy="288925"/>
          </a:xfrm>
          <a:custGeom>
            <a:avLst/>
            <a:gdLst/>
            <a:ahLst/>
            <a:cxnLst/>
            <a:rect l="l" t="t" r="r" b="b"/>
            <a:pathLst>
              <a:path w="3436620" h="288925">
                <a:moveTo>
                  <a:pt x="3436213" y="0"/>
                </a:moveTo>
                <a:lnTo>
                  <a:pt x="192493" y="0"/>
                </a:lnTo>
                <a:lnTo>
                  <a:pt x="0" y="288759"/>
                </a:lnTo>
                <a:lnTo>
                  <a:pt x="3234080" y="288759"/>
                </a:lnTo>
                <a:lnTo>
                  <a:pt x="3436213" y="0"/>
                </a:lnTo>
                <a:close/>
              </a:path>
            </a:pathLst>
          </a:custGeom>
          <a:solidFill>
            <a:srgbClr val="E6E7E8"/>
          </a:solidFill>
        </p:spPr>
        <p:txBody>
          <a:bodyPr wrap="square" lIns="0" tIns="0" rIns="0" bIns="0" rtlCol="0"/>
          <a:lstStyle/>
          <a:p>
            <a:endParaRPr/>
          </a:p>
        </p:txBody>
      </p:sp>
      <p:sp>
        <p:nvSpPr>
          <p:cNvPr id="10" name="object 10"/>
          <p:cNvSpPr/>
          <p:nvPr/>
        </p:nvSpPr>
        <p:spPr>
          <a:xfrm>
            <a:off x="7973332" y="1241952"/>
            <a:ext cx="2059939" cy="3640454"/>
          </a:xfrm>
          <a:custGeom>
            <a:avLst/>
            <a:gdLst/>
            <a:ahLst/>
            <a:cxnLst/>
            <a:rect l="l" t="t" r="r" b="b"/>
            <a:pathLst>
              <a:path w="2059940" h="3640454">
                <a:moveTo>
                  <a:pt x="1672183" y="0"/>
                </a:moveTo>
                <a:lnTo>
                  <a:pt x="0" y="3639896"/>
                </a:lnTo>
                <a:lnTo>
                  <a:pt x="413880" y="3635273"/>
                </a:lnTo>
                <a:lnTo>
                  <a:pt x="2059800" y="44754"/>
                </a:lnTo>
                <a:lnTo>
                  <a:pt x="1672183" y="0"/>
                </a:lnTo>
                <a:close/>
              </a:path>
            </a:pathLst>
          </a:custGeom>
          <a:solidFill>
            <a:srgbClr val="27AAE1"/>
          </a:solidFill>
        </p:spPr>
        <p:txBody>
          <a:bodyPr wrap="square" lIns="0" tIns="0" rIns="0" bIns="0" rtlCol="0"/>
          <a:lstStyle/>
          <a:p>
            <a:endParaRPr/>
          </a:p>
        </p:txBody>
      </p:sp>
      <p:sp>
        <p:nvSpPr>
          <p:cNvPr id="11" name="object 11"/>
          <p:cNvSpPr/>
          <p:nvPr/>
        </p:nvSpPr>
        <p:spPr>
          <a:xfrm>
            <a:off x="9166865" y="1241952"/>
            <a:ext cx="478790" cy="353060"/>
          </a:xfrm>
          <a:custGeom>
            <a:avLst/>
            <a:gdLst/>
            <a:ahLst/>
            <a:cxnLst/>
            <a:rect l="l" t="t" r="r" b="b"/>
            <a:pathLst>
              <a:path w="478790" h="353059">
                <a:moveTo>
                  <a:pt x="478650" y="0"/>
                </a:moveTo>
                <a:lnTo>
                  <a:pt x="0" y="352767"/>
                </a:lnTo>
                <a:lnTo>
                  <a:pt x="327253" y="352767"/>
                </a:lnTo>
                <a:lnTo>
                  <a:pt x="478650" y="0"/>
                </a:lnTo>
                <a:close/>
              </a:path>
            </a:pathLst>
          </a:custGeom>
          <a:solidFill>
            <a:srgbClr val="939598"/>
          </a:solidFill>
        </p:spPr>
        <p:txBody>
          <a:bodyPr wrap="square" lIns="0" tIns="0" rIns="0" bIns="0" rtlCol="0"/>
          <a:lstStyle/>
          <a:p>
            <a:endParaRPr/>
          </a:p>
        </p:txBody>
      </p:sp>
      <p:sp>
        <p:nvSpPr>
          <p:cNvPr id="12" name="object 12"/>
          <p:cNvSpPr/>
          <p:nvPr/>
        </p:nvSpPr>
        <p:spPr>
          <a:xfrm>
            <a:off x="7153574" y="5698152"/>
            <a:ext cx="935355" cy="1160145"/>
          </a:xfrm>
          <a:custGeom>
            <a:avLst/>
            <a:gdLst/>
            <a:ahLst/>
            <a:cxnLst/>
            <a:rect l="l" t="t" r="r" b="b"/>
            <a:pathLst>
              <a:path w="935354" h="1160145">
                <a:moveTo>
                  <a:pt x="935266" y="0"/>
                </a:moveTo>
                <a:lnTo>
                  <a:pt x="521373" y="0"/>
                </a:lnTo>
                <a:lnTo>
                  <a:pt x="0" y="1159852"/>
                </a:lnTo>
                <a:lnTo>
                  <a:pt x="406653" y="1159852"/>
                </a:lnTo>
                <a:lnTo>
                  <a:pt x="935266" y="0"/>
                </a:lnTo>
                <a:close/>
              </a:path>
            </a:pathLst>
          </a:custGeom>
          <a:solidFill>
            <a:srgbClr val="E6E7E8"/>
          </a:solidFill>
        </p:spPr>
        <p:txBody>
          <a:bodyPr wrap="square" lIns="0" tIns="0" rIns="0" bIns="0" rtlCol="0"/>
          <a:lstStyle/>
          <a:p>
            <a:endParaRPr/>
          </a:p>
        </p:txBody>
      </p:sp>
      <p:sp>
        <p:nvSpPr>
          <p:cNvPr id="13" name="object 13"/>
          <p:cNvSpPr/>
          <p:nvPr/>
        </p:nvSpPr>
        <p:spPr>
          <a:xfrm>
            <a:off x="3372444" y="4925053"/>
            <a:ext cx="5982970" cy="727075"/>
          </a:xfrm>
          <a:custGeom>
            <a:avLst/>
            <a:gdLst/>
            <a:ahLst/>
            <a:cxnLst/>
            <a:rect l="l" t="t" r="r" b="b"/>
            <a:pathLst>
              <a:path w="5982970" h="727075">
                <a:moveTo>
                  <a:pt x="5982830" y="0"/>
                </a:moveTo>
                <a:lnTo>
                  <a:pt x="317639" y="0"/>
                </a:lnTo>
                <a:lnTo>
                  <a:pt x="0" y="726719"/>
                </a:lnTo>
                <a:lnTo>
                  <a:pt x="5651627" y="726719"/>
                </a:lnTo>
                <a:lnTo>
                  <a:pt x="5982830" y="0"/>
                </a:lnTo>
                <a:close/>
              </a:path>
            </a:pathLst>
          </a:custGeom>
          <a:solidFill>
            <a:srgbClr val="E6E7E8">
              <a:alpha val="46998"/>
            </a:srgbClr>
          </a:solidFill>
        </p:spPr>
        <p:txBody>
          <a:bodyPr wrap="square" lIns="0" tIns="0" rIns="0" bIns="0" rtlCol="0"/>
          <a:lstStyle/>
          <a:p>
            <a:endParaRPr/>
          </a:p>
        </p:txBody>
      </p:sp>
      <p:sp>
        <p:nvSpPr>
          <p:cNvPr id="14" name="object 14"/>
          <p:cNvSpPr txBox="1"/>
          <p:nvPr/>
        </p:nvSpPr>
        <p:spPr>
          <a:xfrm>
            <a:off x="3873263" y="4950490"/>
            <a:ext cx="4666615" cy="891911"/>
          </a:xfrm>
          <a:prstGeom prst="rect">
            <a:avLst/>
          </a:prstGeom>
        </p:spPr>
        <p:txBody>
          <a:bodyPr vert="horz" wrap="square" lIns="0" tIns="34925" rIns="0" bIns="0" rtlCol="0">
            <a:spAutoFit/>
          </a:bodyPr>
          <a:lstStyle/>
          <a:p>
            <a:pPr marL="12700">
              <a:lnSpc>
                <a:spcPct val="100000"/>
              </a:lnSpc>
              <a:spcBef>
                <a:spcPts val="275"/>
              </a:spcBef>
            </a:pPr>
            <a:r>
              <a:rPr lang="es-CO" spc="-5" dirty="0" smtClean="0">
                <a:solidFill>
                  <a:srgbClr val="21A8E0"/>
                </a:solidFill>
                <a:latin typeface="Arial Black"/>
                <a:cs typeface="Arial Black"/>
              </a:rPr>
              <a:t>PD. FLOR Maria Murillo Mendoza Líder Seguridad y Salud en el Trabajo</a:t>
            </a:r>
            <a:endParaRPr sz="1800" dirty="0">
              <a:latin typeface="Arial Black"/>
              <a:cs typeface="Arial Black"/>
            </a:endParaRPr>
          </a:p>
          <a:p>
            <a:pPr marL="17145">
              <a:lnSpc>
                <a:spcPct val="100000"/>
              </a:lnSpc>
              <a:spcBef>
                <a:spcPts val="175"/>
              </a:spcBef>
            </a:pPr>
            <a:r>
              <a:rPr lang="es-CO" sz="1800" spc="-5" dirty="0" smtClean="0">
                <a:solidFill>
                  <a:srgbClr val="A7A9AC"/>
                </a:solidFill>
                <a:latin typeface="Arial"/>
                <a:cs typeface="Arial"/>
              </a:rPr>
              <a:t>Informe detallado SST Vigencia 2020</a:t>
            </a:r>
            <a:endParaRPr sz="1800" dirty="0">
              <a:latin typeface="Arial"/>
              <a:cs typeface="Arial"/>
            </a:endParaRPr>
          </a:p>
        </p:txBody>
      </p:sp>
      <p:sp>
        <p:nvSpPr>
          <p:cNvPr id="15" name="object 15"/>
          <p:cNvSpPr/>
          <p:nvPr/>
        </p:nvSpPr>
        <p:spPr>
          <a:xfrm>
            <a:off x="11373796" y="115341"/>
            <a:ext cx="608012" cy="361805"/>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10133783" y="227004"/>
            <a:ext cx="1014898" cy="210984"/>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 y="2350201"/>
            <a:ext cx="1813560" cy="4326890"/>
          </a:xfrm>
          <a:custGeom>
            <a:avLst/>
            <a:gdLst/>
            <a:ahLst/>
            <a:cxnLst/>
            <a:rect l="l" t="t" r="r" b="b"/>
            <a:pathLst>
              <a:path w="1813560" h="4326890">
                <a:moveTo>
                  <a:pt x="937260" y="1188821"/>
                </a:moveTo>
                <a:lnTo>
                  <a:pt x="0" y="2861157"/>
                </a:lnTo>
                <a:lnTo>
                  <a:pt x="0" y="4326648"/>
                </a:lnTo>
                <a:lnTo>
                  <a:pt x="1813166" y="1217688"/>
                </a:lnTo>
                <a:lnTo>
                  <a:pt x="937260" y="1188821"/>
                </a:lnTo>
                <a:close/>
              </a:path>
              <a:path w="1813560" h="4326890">
                <a:moveTo>
                  <a:pt x="0" y="0"/>
                </a:moveTo>
                <a:lnTo>
                  <a:pt x="0" y="1801533"/>
                </a:lnTo>
                <a:lnTo>
                  <a:pt x="889139" y="88201"/>
                </a:lnTo>
                <a:lnTo>
                  <a:pt x="0" y="0"/>
                </a:lnTo>
                <a:close/>
              </a:path>
            </a:pathLst>
          </a:custGeom>
          <a:solidFill>
            <a:srgbClr val="27AAE1">
              <a:alpha val="25999"/>
            </a:srgbClr>
          </a:solidFill>
        </p:spPr>
        <p:txBody>
          <a:bodyPr wrap="square" lIns="0" tIns="0" rIns="0" bIns="0" rtlCol="0"/>
          <a:lstStyle/>
          <a:p>
            <a:endParaRPr/>
          </a:p>
        </p:txBody>
      </p:sp>
      <p:sp>
        <p:nvSpPr>
          <p:cNvPr id="18" name="object 18"/>
          <p:cNvSpPr/>
          <p:nvPr/>
        </p:nvSpPr>
        <p:spPr>
          <a:xfrm>
            <a:off x="2" y="2797876"/>
            <a:ext cx="3982085" cy="1331595"/>
          </a:xfrm>
          <a:custGeom>
            <a:avLst/>
            <a:gdLst/>
            <a:ahLst/>
            <a:cxnLst/>
            <a:rect l="l" t="t" r="r" b="b"/>
            <a:pathLst>
              <a:path w="3982085" h="1331595">
                <a:moveTo>
                  <a:pt x="0" y="0"/>
                </a:moveTo>
                <a:lnTo>
                  <a:pt x="2650553" y="0"/>
                </a:lnTo>
                <a:lnTo>
                  <a:pt x="3981996" y="1331442"/>
                </a:lnTo>
              </a:path>
            </a:pathLst>
          </a:custGeom>
          <a:ln w="12700">
            <a:solidFill>
              <a:srgbClr val="27AAE1"/>
            </a:solidFill>
          </a:ln>
        </p:spPr>
        <p:txBody>
          <a:bodyPr wrap="square" lIns="0" tIns="0" rIns="0" bIns="0" rtlCol="0"/>
          <a:lstStyle/>
          <a:p>
            <a:endParaRPr/>
          </a:p>
        </p:txBody>
      </p:sp>
      <p:sp>
        <p:nvSpPr>
          <p:cNvPr id="19" name="object 19"/>
          <p:cNvSpPr/>
          <p:nvPr/>
        </p:nvSpPr>
        <p:spPr>
          <a:xfrm>
            <a:off x="2" y="3287585"/>
            <a:ext cx="3498850" cy="915669"/>
          </a:xfrm>
          <a:custGeom>
            <a:avLst/>
            <a:gdLst/>
            <a:ahLst/>
            <a:cxnLst/>
            <a:rect l="l" t="t" r="r" b="b"/>
            <a:pathLst>
              <a:path w="3498850" h="915670">
                <a:moveTo>
                  <a:pt x="0" y="915581"/>
                </a:moveTo>
                <a:lnTo>
                  <a:pt x="2583167" y="915581"/>
                </a:lnTo>
                <a:lnTo>
                  <a:pt x="3498748" y="0"/>
                </a:lnTo>
              </a:path>
            </a:pathLst>
          </a:custGeom>
          <a:ln w="12699">
            <a:solidFill>
              <a:srgbClr val="6D6E71"/>
            </a:solidFill>
          </a:ln>
        </p:spPr>
        <p:txBody>
          <a:bodyPr wrap="square" lIns="0" tIns="0" rIns="0" bIns="0" rtlCol="0"/>
          <a:lstStyle/>
          <a:p>
            <a:endParaRPr/>
          </a:p>
        </p:txBody>
      </p:sp>
      <p:pic>
        <p:nvPicPr>
          <p:cNvPr id="20" name="Imagen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630" y="1076318"/>
            <a:ext cx="3126086" cy="3651335"/>
          </a:xfrm>
          <a:prstGeom prst="rect">
            <a:avLst/>
          </a:prstGeom>
        </p:spPr>
      </p:pic>
    </p:spTree>
    <p:extLst>
      <p:ext uri="{BB962C8B-B14F-4D97-AF65-F5344CB8AC3E}">
        <p14:creationId xmlns:p14="http://schemas.microsoft.com/office/powerpoint/2010/main" val="516904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240348"/>
            <a:ext cx="6035040" cy="909637"/>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4662174" cy="566822"/>
          </a:xfrm>
          <a:prstGeom prst="rect">
            <a:avLst/>
          </a:prstGeom>
        </p:spPr>
        <p:txBody>
          <a:bodyPr vert="horz" wrap="square" lIns="0" tIns="12700" rIns="0" bIns="0" rtlCol="0">
            <a:spAutoFit/>
          </a:bodyPr>
          <a:lstStyle/>
          <a:p>
            <a:pPr marL="12700">
              <a:spcBef>
                <a:spcPts val="100"/>
              </a:spcBef>
            </a:pPr>
            <a:r>
              <a:rPr lang="es-CO" spc="-10" dirty="0" smtClean="0"/>
              <a:t>EVALUACIÓN DE SG-SST 2020.</a:t>
            </a:r>
            <a:r>
              <a:rPr lang="es-CO" dirty="0"/>
              <a:t/>
            </a:r>
            <a:br>
              <a:rPr lang="es-CO" dirty="0"/>
            </a:b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graphicFrame>
        <p:nvGraphicFramePr>
          <p:cNvPr id="14" name="Gráfico 13">
            <a:extLst>
              <a:ext uri="{FF2B5EF4-FFF2-40B4-BE49-F238E27FC236}">
                <a16:creationId xmlns:a16="http://schemas.microsoft.com/office/drawing/2014/main" xmlns="" id="{06A83307-9495-408D-A6D6-6D01486F4496}"/>
              </a:ext>
            </a:extLst>
          </p:cNvPr>
          <p:cNvGraphicFramePr/>
          <p:nvPr>
            <p:extLst>
              <p:ext uri="{D42A27DB-BD31-4B8C-83A1-F6EECF244321}">
                <p14:modId xmlns:p14="http://schemas.microsoft.com/office/powerpoint/2010/main" val="3631186997"/>
              </p:ext>
            </p:extLst>
          </p:nvPr>
        </p:nvGraphicFramePr>
        <p:xfrm>
          <a:off x="4477487" y="1172302"/>
          <a:ext cx="7218844" cy="5302949"/>
        </p:xfrm>
        <a:graphic>
          <a:graphicData uri="http://schemas.openxmlformats.org/drawingml/2006/chart">
            <c:chart xmlns:c="http://schemas.openxmlformats.org/drawingml/2006/chart" xmlns:r="http://schemas.openxmlformats.org/officeDocument/2006/relationships" r:id="rId5"/>
          </a:graphicData>
        </a:graphic>
      </p:graphicFrame>
      <p:sp>
        <p:nvSpPr>
          <p:cNvPr id="16" name="CuadroTexto 15">
            <a:extLst>
              <a:ext uri="{FF2B5EF4-FFF2-40B4-BE49-F238E27FC236}">
                <a16:creationId xmlns:a16="http://schemas.microsoft.com/office/drawing/2014/main" xmlns="" id="{51EC1EEA-F0AE-4E2D-8F4D-83FED26C93EE}"/>
              </a:ext>
            </a:extLst>
          </p:cNvPr>
          <p:cNvSpPr txBox="1"/>
          <p:nvPr/>
        </p:nvSpPr>
        <p:spPr>
          <a:xfrm>
            <a:off x="364574" y="1196510"/>
            <a:ext cx="4051375" cy="5416868"/>
          </a:xfrm>
          <a:prstGeom prst="rect">
            <a:avLst/>
          </a:prstGeom>
          <a:noFill/>
        </p:spPr>
        <p:txBody>
          <a:bodyPr wrap="square" rtlCol="0">
            <a:spAutoFit/>
          </a:bodyPr>
          <a:lstStyle/>
          <a:p>
            <a:pPr algn="just"/>
            <a:r>
              <a:rPr lang="es-CO" sz="2300" dirty="0">
                <a:latin typeface="Arial" panose="020B0604020202020204" pitchFamily="34" charset="0"/>
                <a:cs typeface="Arial" panose="020B0604020202020204" pitchFamily="34" charset="0"/>
              </a:rPr>
              <a:t>Para el año 2020, se cumplió con un porcentaje de avance en el SG-SST obteniendo un puntaje de 97%, siendo este un resultado </a:t>
            </a:r>
            <a:r>
              <a:rPr lang="es-CO" sz="2300" b="1" dirty="0">
                <a:latin typeface="Arial" panose="020B0604020202020204" pitchFamily="34" charset="0"/>
                <a:cs typeface="Arial" panose="020B0604020202020204" pitchFamily="34" charset="0"/>
              </a:rPr>
              <a:t>FAVORABLE</a:t>
            </a:r>
            <a:r>
              <a:rPr lang="es-CO" sz="2300" dirty="0">
                <a:latin typeface="Arial" panose="020B0604020202020204" pitchFamily="34" charset="0"/>
                <a:cs typeface="Arial" panose="020B0604020202020204" pitchFamily="34" charset="0"/>
              </a:rPr>
              <a:t>  para la Entidad; lo cual permite continuar con la mejora continua del sistema previendo accidentes de trabajo y enfermedades laborales a nuestros trabajadores y evitando traumatismos para la Organización</a:t>
            </a:r>
            <a:r>
              <a:rPr lang="es-CO" sz="2000" dirty="0">
                <a:latin typeface="Arial" panose="020B0604020202020204" pitchFamily="34" charset="0"/>
                <a:cs typeface="Arial" panose="020B0604020202020204" pitchFamily="34" charset="0"/>
              </a:rPr>
              <a:t>. </a:t>
            </a:r>
          </a:p>
          <a:p>
            <a:pPr algn="just"/>
            <a:endParaRPr lang="es-CO" sz="2400" dirty="0"/>
          </a:p>
        </p:txBody>
      </p:sp>
    </p:spTree>
    <p:extLst>
      <p:ext uri="{BB962C8B-B14F-4D97-AF65-F5344CB8AC3E}">
        <p14:creationId xmlns:p14="http://schemas.microsoft.com/office/powerpoint/2010/main" val="2049993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25775" y="118019"/>
            <a:ext cx="6035040" cy="1006798"/>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976374" cy="289823"/>
          </a:xfrm>
          <a:prstGeom prst="rect">
            <a:avLst/>
          </a:prstGeom>
        </p:spPr>
        <p:txBody>
          <a:bodyPr vert="horz" wrap="square" lIns="0" tIns="12700" rIns="0" bIns="0" rtlCol="0">
            <a:spAutoFit/>
          </a:bodyPr>
          <a:lstStyle/>
          <a:p>
            <a:pPr marL="12700">
              <a:lnSpc>
                <a:spcPct val="100000"/>
              </a:lnSpc>
              <a:spcBef>
                <a:spcPts val="100"/>
              </a:spcBef>
            </a:pPr>
            <a:r>
              <a:rPr lang="es-CO" spc="-10" dirty="0" smtClean="0"/>
              <a:t>PLAN DE TRABAJO 2020</a:t>
            </a:r>
            <a:endParaRPr lang="es-CO" spc="-10"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8194" name="Imagen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238" y="1143167"/>
            <a:ext cx="10398479" cy="535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998670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11435150" y="228600"/>
            <a:ext cx="608037" cy="36180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195158" y="278793"/>
            <a:ext cx="1014903" cy="21131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608578" y="4686721"/>
            <a:ext cx="3837304" cy="1092200"/>
          </a:xfrm>
          <a:prstGeom prst="rect">
            <a:avLst/>
          </a:prstGeom>
        </p:spPr>
        <p:txBody>
          <a:bodyPr vert="horz" wrap="square" lIns="0" tIns="12700" rIns="0" bIns="0" rtlCol="0">
            <a:spAutoFit/>
          </a:bodyPr>
          <a:lstStyle/>
          <a:p>
            <a:pPr marL="12700">
              <a:lnSpc>
                <a:spcPct val="100000"/>
              </a:lnSpc>
              <a:spcBef>
                <a:spcPts val="100"/>
              </a:spcBef>
            </a:pPr>
            <a:r>
              <a:rPr sz="1400" spc="-20" dirty="0">
                <a:solidFill>
                  <a:srgbClr val="FFFFFF"/>
                </a:solidFill>
                <a:latin typeface="Trebuchet MS" panose="020B0603020202020204" pitchFamily="34" charset="0"/>
                <a:cs typeface="Lato"/>
              </a:rPr>
              <a:t>Café</a:t>
            </a:r>
            <a:endParaRPr sz="1400" dirty="0">
              <a:latin typeface="Trebuchet MS" panose="020B0603020202020204" pitchFamily="34" charset="0"/>
              <a:cs typeface="Lato"/>
            </a:endParaRPr>
          </a:p>
          <a:p>
            <a:pPr marL="12700">
              <a:lnSpc>
                <a:spcPct val="100000"/>
              </a:lnSpc>
            </a:pPr>
            <a:r>
              <a:rPr sz="1400" spc="-5" dirty="0">
                <a:solidFill>
                  <a:srgbClr val="FFFFFF"/>
                </a:solidFill>
                <a:latin typeface="Trebuchet MS" panose="020B0603020202020204" pitchFamily="34" charset="0"/>
                <a:cs typeface="Lato"/>
              </a:rPr>
              <a:t>Paniﬁcadora</a:t>
            </a:r>
            <a:endParaRPr sz="1400" dirty="0">
              <a:latin typeface="Trebuchet MS" panose="020B0603020202020204" pitchFamily="34" charset="0"/>
              <a:cs typeface="Lato"/>
            </a:endParaRPr>
          </a:p>
          <a:p>
            <a:pPr marL="12700" marR="2106295">
              <a:lnSpc>
                <a:spcPct val="100000"/>
              </a:lnSpc>
            </a:pPr>
            <a:r>
              <a:rPr sz="1400" spc="-5" dirty="0">
                <a:solidFill>
                  <a:srgbClr val="FFFFFF"/>
                </a:solidFill>
                <a:latin typeface="Trebuchet MS" panose="020B0603020202020204" pitchFamily="34" charset="0"/>
                <a:cs typeface="Lato"/>
              </a:rPr>
              <a:t>Raciones </a:t>
            </a:r>
            <a:r>
              <a:rPr sz="1400" dirty="0">
                <a:solidFill>
                  <a:srgbClr val="FFFFFF"/>
                </a:solidFill>
                <a:latin typeface="Trebuchet MS" panose="020B0603020202020204" pitchFamily="34" charset="0"/>
                <a:cs typeface="Lato"/>
              </a:rPr>
              <a:t>de</a:t>
            </a:r>
            <a:r>
              <a:rPr sz="1400" spc="-70" dirty="0">
                <a:solidFill>
                  <a:srgbClr val="FFFFFF"/>
                </a:solidFill>
                <a:latin typeface="Trebuchet MS" panose="020B0603020202020204" pitchFamily="34" charset="0"/>
                <a:cs typeface="Lato"/>
              </a:rPr>
              <a:t> </a:t>
            </a:r>
            <a:r>
              <a:rPr sz="1400" dirty="0">
                <a:solidFill>
                  <a:srgbClr val="FFFFFF"/>
                </a:solidFill>
                <a:latin typeface="Trebuchet MS" panose="020B0603020202020204" pitchFamily="34" charset="0"/>
                <a:cs typeface="Lato"/>
              </a:rPr>
              <a:t>Campaña  </a:t>
            </a:r>
            <a:r>
              <a:rPr sz="1400" spc="-5" dirty="0">
                <a:solidFill>
                  <a:srgbClr val="FFFFFF"/>
                </a:solidFill>
                <a:latin typeface="Trebuchet MS" panose="020B0603020202020204" pitchFamily="34" charset="0"/>
                <a:cs typeface="Lato"/>
              </a:rPr>
              <a:t>Comedores</a:t>
            </a:r>
            <a:r>
              <a:rPr sz="1400" spc="-60" dirty="0">
                <a:solidFill>
                  <a:srgbClr val="FFFFFF"/>
                </a:solidFill>
                <a:latin typeface="Trebuchet MS" panose="020B0603020202020204" pitchFamily="34" charset="0"/>
                <a:cs typeface="Lato"/>
              </a:rPr>
              <a:t> </a:t>
            </a:r>
            <a:r>
              <a:rPr sz="1400" dirty="0">
                <a:solidFill>
                  <a:srgbClr val="FFFFFF"/>
                </a:solidFill>
                <a:latin typeface="Trebuchet MS" panose="020B0603020202020204" pitchFamily="34" charset="0"/>
                <a:cs typeface="Lato"/>
              </a:rPr>
              <a:t>Aglo</a:t>
            </a:r>
            <a:endParaRPr sz="1400" dirty="0">
              <a:latin typeface="Trebuchet MS" panose="020B0603020202020204" pitchFamily="34" charset="0"/>
              <a:cs typeface="Lato"/>
            </a:endParaRPr>
          </a:p>
          <a:p>
            <a:pPr marL="12700">
              <a:lnSpc>
                <a:spcPct val="100000"/>
              </a:lnSpc>
            </a:pPr>
            <a:r>
              <a:rPr sz="1400" dirty="0">
                <a:solidFill>
                  <a:srgbClr val="FFFFFF"/>
                </a:solidFill>
                <a:latin typeface="Trebuchet MS" panose="020B0603020202020204" pitchFamily="34" charset="0"/>
                <a:cs typeface="Lato"/>
              </a:rPr>
              <a:t>CAD´s </a:t>
            </a:r>
            <a:r>
              <a:rPr sz="1400" spc="-10" dirty="0">
                <a:solidFill>
                  <a:srgbClr val="FFFFFF"/>
                </a:solidFill>
                <a:latin typeface="Trebuchet MS" panose="020B0603020202020204" pitchFamily="34" charset="0"/>
                <a:cs typeface="Lato"/>
              </a:rPr>
              <a:t>Centro </a:t>
            </a:r>
            <a:r>
              <a:rPr sz="1400" dirty="0">
                <a:solidFill>
                  <a:srgbClr val="FFFFFF"/>
                </a:solidFill>
                <a:latin typeface="Trebuchet MS" panose="020B0603020202020204" pitchFamily="34" charset="0"/>
                <a:cs typeface="Lato"/>
              </a:rPr>
              <a:t>de </a:t>
            </a:r>
            <a:r>
              <a:rPr sz="1400" spc="-5" dirty="0">
                <a:solidFill>
                  <a:srgbClr val="FFFFFF"/>
                </a:solidFill>
                <a:latin typeface="Trebuchet MS" panose="020B0603020202020204" pitchFamily="34" charset="0"/>
                <a:cs typeface="Lato"/>
              </a:rPr>
              <a:t>Almacenamiento </a:t>
            </a:r>
            <a:r>
              <a:rPr sz="1400" dirty="0">
                <a:solidFill>
                  <a:srgbClr val="FFFFFF"/>
                </a:solidFill>
                <a:latin typeface="Trebuchet MS" panose="020B0603020202020204" pitchFamily="34" charset="0"/>
                <a:cs typeface="Lato"/>
              </a:rPr>
              <a:t>y</a:t>
            </a:r>
            <a:r>
              <a:rPr sz="1400" spc="-125" dirty="0">
                <a:solidFill>
                  <a:srgbClr val="FFFFFF"/>
                </a:solidFill>
                <a:latin typeface="Trebuchet MS" panose="020B0603020202020204" pitchFamily="34" charset="0"/>
                <a:cs typeface="Lato"/>
              </a:rPr>
              <a:t> </a:t>
            </a:r>
            <a:r>
              <a:rPr sz="1400" spc="-5" dirty="0">
                <a:solidFill>
                  <a:srgbClr val="FFFFFF"/>
                </a:solidFill>
                <a:latin typeface="Trebuchet MS" panose="020B0603020202020204" pitchFamily="34" charset="0"/>
                <a:cs typeface="Lato"/>
              </a:rPr>
              <a:t>Distribución</a:t>
            </a:r>
            <a:endParaRPr sz="1400" dirty="0">
              <a:latin typeface="Trebuchet MS" panose="020B0603020202020204" pitchFamily="34" charset="0"/>
              <a:cs typeface="Lato"/>
            </a:endParaRPr>
          </a:p>
        </p:txBody>
      </p:sp>
      <p:sp>
        <p:nvSpPr>
          <p:cNvPr id="6" name="object 6"/>
          <p:cNvSpPr txBox="1"/>
          <p:nvPr/>
        </p:nvSpPr>
        <p:spPr>
          <a:xfrm>
            <a:off x="7193684" y="4695078"/>
            <a:ext cx="1950316" cy="1090042"/>
          </a:xfrm>
          <a:prstGeom prst="rect">
            <a:avLst/>
          </a:prstGeom>
        </p:spPr>
        <p:txBody>
          <a:bodyPr vert="horz" wrap="square" lIns="0" tIns="12700" rIns="0" bIns="0" rtlCol="0">
            <a:spAutoFit/>
          </a:bodyPr>
          <a:lstStyle/>
          <a:p>
            <a:pPr marL="12700" marR="545465">
              <a:lnSpc>
                <a:spcPct val="100000"/>
              </a:lnSpc>
              <a:spcBef>
                <a:spcPts val="100"/>
              </a:spcBef>
            </a:pPr>
            <a:r>
              <a:rPr sz="1400" spc="-15" dirty="0">
                <a:solidFill>
                  <a:srgbClr val="FFFFFF"/>
                </a:solidFill>
                <a:latin typeface="Trebuchet MS" panose="020B0603020202020204" pitchFamily="34" charset="0"/>
                <a:cs typeface="Lato"/>
              </a:rPr>
              <a:t>In</a:t>
            </a:r>
            <a:r>
              <a:rPr sz="1400" spc="-5" dirty="0">
                <a:solidFill>
                  <a:srgbClr val="FFFFFF"/>
                </a:solidFill>
                <a:latin typeface="Trebuchet MS" panose="020B0603020202020204" pitchFamily="34" charset="0"/>
                <a:cs typeface="Lato"/>
              </a:rPr>
              <a:t>f</a:t>
            </a:r>
            <a:r>
              <a:rPr sz="1400" spc="-15" dirty="0">
                <a:solidFill>
                  <a:srgbClr val="FFFFFF"/>
                </a:solidFill>
                <a:latin typeface="Trebuchet MS" panose="020B0603020202020204" pitchFamily="34" charset="0"/>
                <a:cs typeface="Lato"/>
              </a:rPr>
              <a:t>r</a:t>
            </a:r>
            <a:r>
              <a:rPr sz="1400" dirty="0">
                <a:solidFill>
                  <a:srgbClr val="FFFFFF"/>
                </a:solidFill>
                <a:latin typeface="Trebuchet MS" panose="020B0603020202020204" pitchFamily="34" charset="0"/>
                <a:cs typeface="Lato"/>
              </a:rPr>
              <a:t>aestructu</a:t>
            </a:r>
            <a:r>
              <a:rPr sz="1400" spc="-15" dirty="0">
                <a:solidFill>
                  <a:srgbClr val="FFFFFF"/>
                </a:solidFill>
                <a:latin typeface="Trebuchet MS" panose="020B0603020202020204" pitchFamily="34" charset="0"/>
                <a:cs typeface="Lato"/>
              </a:rPr>
              <a:t>r</a:t>
            </a:r>
            <a:r>
              <a:rPr sz="1400" dirty="0">
                <a:solidFill>
                  <a:srgbClr val="FFFFFF"/>
                </a:solidFill>
                <a:latin typeface="Trebuchet MS" panose="020B0603020202020204" pitchFamily="34" charset="0"/>
                <a:cs typeface="Lato"/>
              </a:rPr>
              <a:t>a  Combustible</a:t>
            </a:r>
            <a:endParaRPr sz="1400" dirty="0">
              <a:latin typeface="Trebuchet MS" panose="020B0603020202020204" pitchFamily="34" charset="0"/>
              <a:cs typeface="Lato"/>
            </a:endParaRPr>
          </a:p>
          <a:p>
            <a:pPr marL="12700" marR="5080">
              <a:lnSpc>
                <a:spcPct val="100000"/>
              </a:lnSpc>
            </a:pPr>
            <a:r>
              <a:rPr sz="1400" spc="-5" dirty="0">
                <a:solidFill>
                  <a:srgbClr val="FFFFFF"/>
                </a:solidFill>
                <a:latin typeface="Trebuchet MS" panose="020B0603020202020204" pitchFamily="34" charset="0"/>
                <a:cs typeface="Lato"/>
              </a:rPr>
              <a:t>Grasas </a:t>
            </a:r>
            <a:r>
              <a:rPr sz="1400" dirty="0">
                <a:solidFill>
                  <a:srgbClr val="FFFFFF"/>
                </a:solidFill>
                <a:latin typeface="Trebuchet MS" panose="020B0603020202020204" pitchFamily="34" charset="0"/>
                <a:cs typeface="Lato"/>
              </a:rPr>
              <a:t>y </a:t>
            </a:r>
            <a:r>
              <a:rPr sz="1400" spc="-10" dirty="0">
                <a:solidFill>
                  <a:srgbClr val="FFFFFF"/>
                </a:solidFill>
                <a:latin typeface="Trebuchet MS" panose="020B0603020202020204" pitchFamily="34" charset="0"/>
                <a:cs typeface="Lato"/>
              </a:rPr>
              <a:t>Lubricantes  Buceo </a:t>
            </a:r>
            <a:r>
              <a:rPr sz="1400" dirty="0">
                <a:solidFill>
                  <a:srgbClr val="FFFFFF"/>
                </a:solidFill>
                <a:latin typeface="Trebuchet MS" panose="020B0603020202020204" pitchFamily="34" charset="0"/>
                <a:cs typeface="Lato"/>
              </a:rPr>
              <a:t>y </a:t>
            </a:r>
            <a:r>
              <a:rPr sz="1400" spc="-5" dirty="0">
                <a:solidFill>
                  <a:srgbClr val="FFFFFF"/>
                </a:solidFill>
                <a:latin typeface="Trebuchet MS" panose="020B0603020202020204" pitchFamily="34" charset="0"/>
                <a:cs typeface="Lato"/>
              </a:rPr>
              <a:t>Salvamento  </a:t>
            </a:r>
            <a:r>
              <a:rPr sz="1400" spc="-10" dirty="0">
                <a:solidFill>
                  <a:srgbClr val="FFFFFF"/>
                </a:solidFill>
                <a:latin typeface="Trebuchet MS" panose="020B0603020202020204" pitchFamily="34" charset="0"/>
                <a:cs typeface="Lato"/>
              </a:rPr>
              <a:t>Otros</a:t>
            </a:r>
            <a:r>
              <a:rPr sz="1400" spc="-95" dirty="0">
                <a:solidFill>
                  <a:srgbClr val="FFFFFF"/>
                </a:solidFill>
                <a:latin typeface="Trebuchet MS" panose="020B0603020202020204" pitchFamily="34" charset="0"/>
                <a:cs typeface="Lato"/>
              </a:rPr>
              <a:t> </a:t>
            </a:r>
            <a:r>
              <a:rPr sz="1400" spc="-5" dirty="0">
                <a:solidFill>
                  <a:srgbClr val="FFFFFF"/>
                </a:solidFill>
                <a:latin typeface="Trebuchet MS" panose="020B0603020202020204" pitchFamily="34" charset="0"/>
                <a:cs typeface="Lato"/>
              </a:rPr>
              <a:t>Abastecimiento</a:t>
            </a:r>
            <a:endParaRPr sz="1400" dirty="0">
              <a:latin typeface="Trebuchet MS" panose="020B0603020202020204" pitchFamily="34" charset="0"/>
              <a:cs typeface="Lato"/>
            </a:endParaRPr>
          </a:p>
        </p:txBody>
      </p:sp>
      <p:sp>
        <p:nvSpPr>
          <p:cNvPr id="7" name="object 7"/>
          <p:cNvSpPr txBox="1"/>
          <p:nvPr/>
        </p:nvSpPr>
        <p:spPr>
          <a:xfrm>
            <a:off x="2583879" y="4009566"/>
            <a:ext cx="2978721"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Trebuchet MS" panose="020B0603020202020204" pitchFamily="34" charset="0"/>
                <a:cs typeface="Arial Black"/>
              </a:rPr>
              <a:t>Portafolio</a:t>
            </a:r>
            <a:r>
              <a:rPr sz="1800" b="1" spc="-90" dirty="0">
                <a:solidFill>
                  <a:srgbClr val="FFFFFF"/>
                </a:solidFill>
                <a:latin typeface="Trebuchet MS" panose="020B0603020202020204" pitchFamily="34" charset="0"/>
                <a:cs typeface="Arial Black"/>
              </a:rPr>
              <a:t> </a:t>
            </a:r>
            <a:r>
              <a:rPr sz="1800" b="1" dirty="0">
                <a:solidFill>
                  <a:srgbClr val="FFFFFF"/>
                </a:solidFill>
                <a:latin typeface="Trebuchet MS" panose="020B0603020202020204" pitchFamily="34" charset="0"/>
                <a:cs typeface="Arial"/>
              </a:rPr>
              <a:t>Servicios</a:t>
            </a:r>
            <a:endParaRPr sz="1800" b="1" dirty="0">
              <a:latin typeface="Trebuchet MS" panose="020B0603020202020204" pitchFamily="34" charset="0"/>
              <a:cs typeface="Arial"/>
            </a:endParaRPr>
          </a:p>
        </p:txBody>
      </p:sp>
      <p:sp>
        <p:nvSpPr>
          <p:cNvPr id="8" name="object 8"/>
          <p:cNvSpPr/>
          <p:nvPr/>
        </p:nvSpPr>
        <p:spPr>
          <a:xfrm>
            <a:off x="2494941" y="5378275"/>
            <a:ext cx="0" cy="452120"/>
          </a:xfrm>
          <a:custGeom>
            <a:avLst/>
            <a:gdLst/>
            <a:ahLst/>
            <a:cxnLst/>
            <a:rect l="l" t="t" r="r" b="b"/>
            <a:pathLst>
              <a:path h="452120">
                <a:moveTo>
                  <a:pt x="0" y="0"/>
                </a:moveTo>
                <a:lnTo>
                  <a:pt x="0" y="451992"/>
                </a:lnTo>
              </a:path>
            </a:pathLst>
          </a:custGeom>
          <a:ln w="25400">
            <a:solidFill>
              <a:srgbClr val="155D97"/>
            </a:solidFill>
          </a:ln>
        </p:spPr>
        <p:txBody>
          <a:bodyPr wrap="square" lIns="0" tIns="0" rIns="0" bIns="0" rtlCol="0"/>
          <a:lstStyle/>
          <a:p>
            <a:endParaRPr/>
          </a:p>
        </p:txBody>
      </p:sp>
      <p:sp>
        <p:nvSpPr>
          <p:cNvPr id="9" name="object 9"/>
          <p:cNvSpPr/>
          <p:nvPr/>
        </p:nvSpPr>
        <p:spPr>
          <a:xfrm>
            <a:off x="2494941" y="4925888"/>
            <a:ext cx="0" cy="452120"/>
          </a:xfrm>
          <a:custGeom>
            <a:avLst/>
            <a:gdLst/>
            <a:ahLst/>
            <a:cxnLst/>
            <a:rect l="l" t="t" r="r" b="b"/>
            <a:pathLst>
              <a:path h="452120">
                <a:moveTo>
                  <a:pt x="0" y="0"/>
                </a:moveTo>
                <a:lnTo>
                  <a:pt x="0" y="451993"/>
                </a:lnTo>
              </a:path>
            </a:pathLst>
          </a:custGeom>
          <a:ln w="25400">
            <a:solidFill>
              <a:srgbClr val="5279BC"/>
            </a:solidFill>
          </a:ln>
        </p:spPr>
        <p:txBody>
          <a:bodyPr wrap="square" lIns="0" tIns="0" rIns="0" bIns="0" rtlCol="0"/>
          <a:lstStyle/>
          <a:p>
            <a:endParaRPr/>
          </a:p>
        </p:txBody>
      </p:sp>
      <p:sp>
        <p:nvSpPr>
          <p:cNvPr id="10" name="object 10"/>
          <p:cNvSpPr/>
          <p:nvPr/>
        </p:nvSpPr>
        <p:spPr>
          <a:xfrm>
            <a:off x="2494941" y="4483125"/>
            <a:ext cx="0" cy="452120"/>
          </a:xfrm>
          <a:custGeom>
            <a:avLst/>
            <a:gdLst/>
            <a:ahLst/>
            <a:cxnLst/>
            <a:rect l="l" t="t" r="r" b="b"/>
            <a:pathLst>
              <a:path h="452120">
                <a:moveTo>
                  <a:pt x="0" y="0"/>
                </a:moveTo>
                <a:lnTo>
                  <a:pt x="0" y="451993"/>
                </a:lnTo>
              </a:path>
            </a:pathLst>
          </a:custGeom>
          <a:ln w="25400">
            <a:solidFill>
              <a:srgbClr val="00BFF3"/>
            </a:solidFill>
          </a:ln>
        </p:spPr>
        <p:txBody>
          <a:bodyPr wrap="square" lIns="0" tIns="0" rIns="0" bIns="0" rtlCol="0"/>
          <a:lstStyle/>
          <a:p>
            <a:endParaRPr/>
          </a:p>
        </p:txBody>
      </p:sp>
      <p:sp>
        <p:nvSpPr>
          <p:cNvPr id="11" name="object 11"/>
          <p:cNvSpPr/>
          <p:nvPr/>
        </p:nvSpPr>
        <p:spPr>
          <a:xfrm>
            <a:off x="7018821" y="5430030"/>
            <a:ext cx="0" cy="376555"/>
          </a:xfrm>
          <a:custGeom>
            <a:avLst/>
            <a:gdLst/>
            <a:ahLst/>
            <a:cxnLst/>
            <a:rect l="l" t="t" r="r" b="b"/>
            <a:pathLst>
              <a:path h="376554">
                <a:moveTo>
                  <a:pt x="0" y="0"/>
                </a:moveTo>
                <a:lnTo>
                  <a:pt x="0" y="376173"/>
                </a:lnTo>
              </a:path>
            </a:pathLst>
          </a:custGeom>
          <a:ln w="25400">
            <a:solidFill>
              <a:srgbClr val="155D97"/>
            </a:solidFill>
          </a:ln>
        </p:spPr>
        <p:txBody>
          <a:bodyPr wrap="square" lIns="0" tIns="0" rIns="0" bIns="0" rtlCol="0"/>
          <a:lstStyle/>
          <a:p>
            <a:endParaRPr/>
          </a:p>
        </p:txBody>
      </p:sp>
      <p:sp>
        <p:nvSpPr>
          <p:cNvPr id="12" name="object 12"/>
          <p:cNvSpPr/>
          <p:nvPr/>
        </p:nvSpPr>
        <p:spPr>
          <a:xfrm>
            <a:off x="7018821" y="5053545"/>
            <a:ext cx="0" cy="376555"/>
          </a:xfrm>
          <a:custGeom>
            <a:avLst/>
            <a:gdLst/>
            <a:ahLst/>
            <a:cxnLst/>
            <a:rect l="l" t="t" r="r" b="b"/>
            <a:pathLst>
              <a:path h="376554">
                <a:moveTo>
                  <a:pt x="0" y="0"/>
                </a:moveTo>
                <a:lnTo>
                  <a:pt x="0" y="376161"/>
                </a:lnTo>
              </a:path>
            </a:pathLst>
          </a:custGeom>
          <a:ln w="25400">
            <a:solidFill>
              <a:srgbClr val="5279BC"/>
            </a:solidFill>
          </a:ln>
        </p:spPr>
        <p:txBody>
          <a:bodyPr wrap="square" lIns="0" tIns="0" rIns="0" bIns="0" rtlCol="0"/>
          <a:lstStyle/>
          <a:p>
            <a:endParaRPr/>
          </a:p>
        </p:txBody>
      </p:sp>
      <p:sp>
        <p:nvSpPr>
          <p:cNvPr id="13" name="object 13"/>
          <p:cNvSpPr/>
          <p:nvPr/>
        </p:nvSpPr>
        <p:spPr>
          <a:xfrm>
            <a:off x="7018821" y="4685059"/>
            <a:ext cx="0" cy="376555"/>
          </a:xfrm>
          <a:custGeom>
            <a:avLst/>
            <a:gdLst/>
            <a:ahLst/>
            <a:cxnLst/>
            <a:rect l="l" t="t" r="r" b="b"/>
            <a:pathLst>
              <a:path h="376554">
                <a:moveTo>
                  <a:pt x="0" y="0"/>
                </a:moveTo>
                <a:lnTo>
                  <a:pt x="0" y="376161"/>
                </a:lnTo>
              </a:path>
            </a:pathLst>
          </a:custGeom>
          <a:ln w="25400">
            <a:solidFill>
              <a:srgbClr val="00BFF3"/>
            </a:solidFill>
          </a:ln>
        </p:spPr>
        <p:txBody>
          <a:bodyPr wrap="square" lIns="0" tIns="0" rIns="0" bIns="0" rtlCol="0"/>
          <a:lstStyle/>
          <a:p>
            <a:endParaRPr/>
          </a:p>
        </p:txBody>
      </p:sp>
    </p:spTree>
    <p:extLst>
      <p:ext uri="{BB962C8B-B14F-4D97-AF65-F5344CB8AC3E}">
        <p14:creationId xmlns:p14="http://schemas.microsoft.com/office/powerpoint/2010/main" val="2012457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289823"/>
          </a:xfrm>
          <a:prstGeom prst="rect">
            <a:avLst/>
          </a:prstGeom>
        </p:spPr>
        <p:txBody>
          <a:bodyPr vert="horz" wrap="square" lIns="0" tIns="12700" rIns="0" bIns="0" rtlCol="0">
            <a:spAutoFit/>
          </a:bodyPr>
          <a:lstStyle/>
          <a:p>
            <a:pPr marL="12700">
              <a:lnSpc>
                <a:spcPct val="100000"/>
              </a:lnSpc>
              <a:spcBef>
                <a:spcPts val="100"/>
              </a:spcBef>
            </a:pPr>
            <a:r>
              <a:rPr lang="es-CO" spc="-10" dirty="0"/>
              <a:t>PLAN DE TRABAJO 2020</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3" name="Imagen 12"/>
          <p:cNvPicPr/>
          <p:nvPr/>
        </p:nvPicPr>
        <p:blipFill rotWithShape="1">
          <a:blip r:embed="rId5"/>
          <a:srcRect t="16469"/>
          <a:stretch/>
        </p:blipFill>
        <p:spPr>
          <a:xfrm>
            <a:off x="75891" y="1143000"/>
            <a:ext cx="12040218" cy="5715000"/>
          </a:xfrm>
          <a:prstGeom prst="rect">
            <a:avLst/>
          </a:prstGeom>
        </p:spPr>
      </p:pic>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1986384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25775" y="525430"/>
            <a:ext cx="6063656" cy="62455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r>
              <a:rPr lang="es-CO" b="1" spc="-10" dirty="0">
                <a:solidFill>
                  <a:schemeClr val="bg1"/>
                </a:solidFill>
                <a:latin typeface="Arial Black" panose="020B0A04020102020204" pitchFamily="34" charset="0"/>
              </a:rPr>
              <a:t>PLAN DE TRABAJO 2020</a:t>
            </a:r>
            <a:endParaRPr b="1" dirty="0">
              <a:solidFill>
                <a:schemeClr val="bg1"/>
              </a:solidFill>
              <a:latin typeface="Arial Black" panose="020B0A04020102020204" pitchFamily="34" charset="0"/>
            </a:endParaRP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2" name="Imagen 11"/>
          <p:cNvPicPr/>
          <p:nvPr/>
        </p:nvPicPr>
        <p:blipFill rotWithShape="1">
          <a:blip r:embed="rId5"/>
          <a:srcRect t="18065"/>
          <a:stretch/>
        </p:blipFill>
        <p:spPr>
          <a:xfrm>
            <a:off x="228600" y="990599"/>
            <a:ext cx="11884576" cy="4540371"/>
          </a:xfrm>
          <a:prstGeom prst="rect">
            <a:avLst/>
          </a:prstGeom>
        </p:spPr>
      </p:pic>
      <p:sp>
        <p:nvSpPr>
          <p:cNvPr id="15" name="object 7"/>
          <p:cNvSpPr txBox="1">
            <a:spLocks/>
          </p:cNvSpPr>
          <p:nvPr/>
        </p:nvSpPr>
        <p:spPr>
          <a:xfrm>
            <a:off x="483038" y="5647800"/>
            <a:ext cx="11213291" cy="566822"/>
          </a:xfrm>
          <a:prstGeom prst="rect">
            <a:avLst/>
          </a:prstGeom>
        </p:spPr>
        <p:txBody>
          <a:bodyPr vert="horz" wrap="square" lIns="0" tIns="12700" rIns="0" bIns="0" rtlCol="0">
            <a:spAutoFit/>
          </a:bodyPr>
          <a:lstStyle>
            <a:lvl1pPr>
              <a:defRPr sz="1800" b="0" i="0">
                <a:solidFill>
                  <a:schemeClr val="bg1"/>
                </a:solidFill>
                <a:latin typeface="Arial Black"/>
                <a:ea typeface="+mj-ea"/>
                <a:cs typeface="Arial Black"/>
              </a:defRPr>
            </a:lvl1pPr>
          </a:lstStyle>
          <a:p>
            <a:pPr algn="just"/>
            <a:r>
              <a:rPr lang="es-CO" b="1" kern="0" dirty="0" smtClean="0">
                <a:solidFill>
                  <a:schemeClr val="tx1"/>
                </a:solidFill>
              </a:rPr>
              <a:t>Para el año 2020, de las 114 actividades planeadas, se ejecutaron 114, por lo tanto, se cumplió con el 100% con el indicador.  </a:t>
            </a:r>
            <a:endParaRPr lang="es-CO" b="1" kern="0" dirty="0">
              <a:solidFill>
                <a:schemeClr val="tx1"/>
              </a:solidFill>
            </a:endParaRPr>
          </a:p>
        </p:txBody>
      </p:sp>
      <p:sp>
        <p:nvSpPr>
          <p:cNvPr id="13"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054992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9"/>
            <a:ext cx="4585974" cy="843821"/>
          </a:xfrm>
          <a:prstGeom prst="rect">
            <a:avLst/>
          </a:prstGeom>
        </p:spPr>
        <p:txBody>
          <a:bodyPr vert="horz" wrap="square" lIns="0" tIns="12700" rIns="0" bIns="0" rtlCol="0">
            <a:spAutoFit/>
          </a:bodyPr>
          <a:lstStyle/>
          <a:p>
            <a:pPr marL="12700">
              <a:spcBef>
                <a:spcPts val="100"/>
              </a:spcBef>
            </a:pPr>
            <a:r>
              <a:rPr lang="es-CO" spc="-10" dirty="0" smtClean="0"/>
              <a:t>INDICADORES ACCIDENTALIDAD 2020</a:t>
            </a:r>
            <a:r>
              <a:rPr lang="es-CO" dirty="0"/>
              <a:t/>
            </a:r>
            <a:br>
              <a:rPr lang="es-CO" dirty="0"/>
            </a:b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graphicFrame>
        <p:nvGraphicFramePr>
          <p:cNvPr id="12" name="Gráfico 11"/>
          <p:cNvGraphicFramePr/>
          <p:nvPr>
            <p:extLst>
              <p:ext uri="{D42A27DB-BD31-4B8C-83A1-F6EECF244321}">
                <p14:modId xmlns:p14="http://schemas.microsoft.com/office/powerpoint/2010/main" val="1667076798"/>
              </p:ext>
            </p:extLst>
          </p:nvPr>
        </p:nvGraphicFramePr>
        <p:xfrm>
          <a:off x="4787657" y="1149985"/>
          <a:ext cx="6981096" cy="5325266"/>
        </p:xfrm>
        <a:graphic>
          <a:graphicData uri="http://schemas.openxmlformats.org/drawingml/2006/chart">
            <c:chart xmlns:c="http://schemas.openxmlformats.org/drawingml/2006/chart" xmlns:r="http://schemas.openxmlformats.org/officeDocument/2006/relationships" r:id="rId5"/>
          </a:graphicData>
        </a:graphic>
      </p:graphicFrame>
      <p:sp>
        <p:nvSpPr>
          <p:cNvPr id="13" name="CuadroTexto 12">
            <a:extLst>
              <a:ext uri="{FF2B5EF4-FFF2-40B4-BE49-F238E27FC236}">
                <a16:creationId xmlns:a16="http://schemas.microsoft.com/office/drawing/2014/main" xmlns="" id="{51EC1EEA-F0AE-4E2D-8F4D-83FED26C93EE}"/>
              </a:ext>
            </a:extLst>
          </p:cNvPr>
          <p:cNvSpPr txBox="1"/>
          <p:nvPr/>
        </p:nvSpPr>
        <p:spPr>
          <a:xfrm>
            <a:off x="550105" y="1801070"/>
            <a:ext cx="3868877" cy="4154984"/>
          </a:xfrm>
          <a:prstGeom prst="rect">
            <a:avLst/>
          </a:prstGeom>
          <a:noFill/>
        </p:spPr>
        <p:txBody>
          <a:bodyPr wrap="square" rtlCol="0">
            <a:spAutoFit/>
          </a:bodyPr>
          <a:lstStyle/>
          <a:p>
            <a:pPr algn="just"/>
            <a:r>
              <a:rPr lang="es-CO" sz="2400" dirty="0">
                <a:latin typeface="Arial" panose="020B0604020202020204" pitchFamily="34" charset="0"/>
                <a:cs typeface="Arial" panose="020B0604020202020204" pitchFamily="34" charset="0"/>
              </a:rPr>
              <a:t>Para el año 2020, se disminuyó la accidentalidad laboral comparada con los años 2018 y 2019; evidenciando en un </a:t>
            </a:r>
            <a:r>
              <a:rPr lang="es-CO" sz="2400" dirty="0" smtClean="0">
                <a:latin typeface="Arial" panose="020B0604020202020204" pitchFamily="34" charset="0"/>
                <a:cs typeface="Arial" panose="020B0604020202020204" pitchFamily="34" charset="0"/>
              </a:rPr>
              <a:t>80%, </a:t>
            </a:r>
            <a:r>
              <a:rPr lang="es-CO" sz="2400" dirty="0">
                <a:latin typeface="Arial" panose="020B0604020202020204" pitchFamily="34" charset="0"/>
                <a:cs typeface="Arial" panose="020B0604020202020204" pitchFamily="34" charset="0"/>
              </a:rPr>
              <a:t>que las medidas de intervención son controles efectivos en la prevención de accidentalidad laboral. </a:t>
            </a:r>
          </a:p>
          <a:p>
            <a:pPr algn="just"/>
            <a:endParaRPr lang="es-CO" sz="2400" dirty="0"/>
          </a:p>
        </p:txBody>
      </p:sp>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100426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289823"/>
          </a:xfrm>
          <a:prstGeom prst="rect">
            <a:avLst/>
          </a:prstGeom>
        </p:spPr>
        <p:txBody>
          <a:bodyPr vert="horz" wrap="square" lIns="0" tIns="12700" rIns="0" bIns="0" rtlCol="0">
            <a:spAutoFit/>
          </a:bodyPr>
          <a:lstStyle/>
          <a:p>
            <a:pPr marL="12700">
              <a:lnSpc>
                <a:spcPct val="100000"/>
              </a:lnSpc>
              <a:spcBef>
                <a:spcPts val="100"/>
              </a:spcBef>
            </a:pPr>
            <a:r>
              <a:rPr lang="es-CO" spc="-10" dirty="0" smtClean="0"/>
              <a:t>MORTALIDAD </a:t>
            </a:r>
            <a:endParaRPr lang="es-CO" spc="-10"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2" name="Imagen 11"/>
          <p:cNvPicPr/>
          <p:nvPr/>
        </p:nvPicPr>
        <p:blipFill rotWithShape="1">
          <a:blip r:embed="rId5" cstate="print">
            <a:extLst>
              <a:ext uri="{28A0092B-C50C-407E-A947-70E740481C1C}">
                <a14:useLocalDpi xmlns:a14="http://schemas.microsoft.com/office/drawing/2010/main" val="0"/>
              </a:ext>
            </a:extLst>
          </a:blip>
          <a:srcRect l="19703" t="20210" r="20233" b="43403"/>
          <a:stretch/>
        </p:blipFill>
        <p:spPr bwMode="auto">
          <a:xfrm>
            <a:off x="3733800" y="1219200"/>
            <a:ext cx="7811625" cy="5044128"/>
          </a:xfrm>
          <a:prstGeom prst="rect">
            <a:avLst/>
          </a:prstGeom>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xmlns="" id="{51EC1EEA-F0AE-4E2D-8F4D-83FED26C93EE}"/>
              </a:ext>
            </a:extLst>
          </p:cNvPr>
          <p:cNvSpPr txBox="1"/>
          <p:nvPr/>
        </p:nvSpPr>
        <p:spPr>
          <a:xfrm>
            <a:off x="451939" y="2633008"/>
            <a:ext cx="3205662" cy="2308324"/>
          </a:xfrm>
          <a:prstGeom prst="rect">
            <a:avLst/>
          </a:prstGeom>
          <a:noFill/>
        </p:spPr>
        <p:txBody>
          <a:bodyPr wrap="square" rtlCol="0">
            <a:spAutoFit/>
          </a:bodyPr>
          <a:lstStyle/>
          <a:p>
            <a:pPr algn="just"/>
            <a:r>
              <a:rPr lang="es-CO" sz="2400" b="1" dirty="0">
                <a:latin typeface="Arial" panose="020B0604020202020204" pitchFamily="34" charset="0"/>
                <a:cs typeface="Arial" panose="020B0604020202020204" pitchFamily="34" charset="0"/>
              </a:rPr>
              <a:t>Para el año 2020, no se presentaron accidentes mortales, cumpliendo con la meta establecida 0</a:t>
            </a:r>
            <a:r>
              <a:rPr lang="es-CO" sz="2400" b="1" dirty="0"/>
              <a:t>.</a:t>
            </a:r>
            <a:endParaRPr lang="es-CO" sz="2400" dirty="0"/>
          </a:p>
          <a:p>
            <a:pPr algn="just"/>
            <a:endParaRPr lang="es-CO" sz="2400" dirty="0"/>
          </a:p>
        </p:txBody>
      </p:sp>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02213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30856" y="362754"/>
            <a:ext cx="4403143" cy="843821"/>
          </a:xfrm>
          <a:prstGeom prst="rect">
            <a:avLst/>
          </a:prstGeom>
        </p:spPr>
        <p:txBody>
          <a:bodyPr vert="horz" wrap="square" lIns="0" tIns="12700" rIns="0" bIns="0" rtlCol="0">
            <a:spAutoFit/>
          </a:bodyPr>
          <a:lstStyle/>
          <a:p>
            <a:pPr marL="12700">
              <a:spcBef>
                <a:spcPts val="100"/>
              </a:spcBef>
            </a:pPr>
            <a:r>
              <a:rPr lang="es-CO" dirty="0" smtClean="0"/>
              <a:t>COMITES </a:t>
            </a:r>
            <a:r>
              <a:rPr lang="es-CO" dirty="0"/>
              <a:t>DE SEGURIDAD Y SALUD EN EL TRABAJO</a:t>
            </a:r>
            <a:br>
              <a:rPr lang="es-CO" dirty="0"/>
            </a:br>
            <a:endParaRPr spc="-15" dirty="0"/>
          </a:p>
        </p:txBody>
      </p:sp>
      <p:sp>
        <p:nvSpPr>
          <p:cNvPr id="8" name="object 8"/>
          <p:cNvSpPr/>
          <p:nvPr/>
        </p:nvSpPr>
        <p:spPr>
          <a:xfrm>
            <a:off x="550247" y="613069"/>
            <a:ext cx="202133" cy="20213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5" cstate="print"/>
            <a:stretch>
              <a:fillRect/>
            </a:stretch>
          </a:blipFill>
        </p:spPr>
        <p:txBody>
          <a:bodyPr wrap="square" lIns="0" tIns="0" rIns="0" bIns="0" rtlCol="0"/>
          <a:lstStyle/>
          <a:p>
            <a:endParaRPr/>
          </a:p>
        </p:txBody>
      </p:sp>
      <p:sp>
        <p:nvSpPr>
          <p:cNvPr id="12" name="CuadroTexto 11">
            <a:extLst>
              <a:ext uri="{FF2B5EF4-FFF2-40B4-BE49-F238E27FC236}">
                <a16:creationId xmlns:a16="http://schemas.microsoft.com/office/drawing/2014/main" xmlns="" id="{51EC1EEA-F0AE-4E2D-8F4D-83FED26C93EE}"/>
              </a:ext>
            </a:extLst>
          </p:cNvPr>
          <p:cNvSpPr txBox="1"/>
          <p:nvPr/>
        </p:nvSpPr>
        <p:spPr>
          <a:xfrm>
            <a:off x="483039" y="1250957"/>
            <a:ext cx="5528116" cy="5170646"/>
          </a:xfrm>
          <a:prstGeom prst="rect">
            <a:avLst/>
          </a:prstGeom>
          <a:noFill/>
        </p:spPr>
        <p:txBody>
          <a:bodyPr wrap="square" rtlCol="0">
            <a:spAutoFit/>
          </a:bodyPr>
          <a:lstStyle/>
          <a:p>
            <a:pPr algn="just"/>
            <a:endParaRPr lang="es-CO" dirty="0" smtClean="0"/>
          </a:p>
          <a:p>
            <a:pPr algn="just"/>
            <a:endParaRPr lang="es-CO" dirty="0"/>
          </a:p>
          <a:p>
            <a:pPr algn="just"/>
            <a:r>
              <a:rPr lang="es-CO" dirty="0" smtClean="0">
                <a:latin typeface="Arial" panose="020B0604020202020204" pitchFamily="34" charset="0"/>
                <a:cs typeface="Arial" panose="020B0604020202020204" pitchFamily="34" charset="0"/>
              </a:rPr>
              <a:t>Se </a:t>
            </a:r>
            <a:r>
              <a:rPr lang="es-CO" dirty="0">
                <a:latin typeface="Arial" panose="020B0604020202020204" pitchFamily="34" charset="0"/>
                <a:cs typeface="Arial" panose="020B0604020202020204" pitchFamily="34" charset="0"/>
              </a:rPr>
              <a:t>renovó el COPASST para el periodo 2020 – 2022, y de acuerdo al acto administrativo Resolución  N</a:t>
            </a:r>
            <a:r>
              <a:rPr lang="es-CO" dirty="0" smtClean="0">
                <a:latin typeface="Arial" panose="020B0604020202020204" pitchFamily="34" charset="0"/>
                <a:cs typeface="Arial" panose="020B0604020202020204" pitchFamily="34" charset="0"/>
              </a:rPr>
              <a:t>° 003 del 16 de junio de  2020, </a:t>
            </a:r>
            <a:r>
              <a:rPr lang="es-CO" dirty="0">
                <a:latin typeface="Arial" panose="020B0604020202020204" pitchFamily="34" charset="0"/>
                <a:cs typeface="Arial" panose="020B0604020202020204" pitchFamily="34" charset="0"/>
              </a:rPr>
              <a:t>quedo conformado el comité  con la cantidad de funcionarios como lo establece la normatividad en Colombia. Total 8 funcionarios (4 Principales y 4 Suplentes</a:t>
            </a:r>
            <a:r>
              <a:rPr lang="es-CO" dirty="0" smtClean="0">
                <a:latin typeface="Arial" panose="020B0604020202020204" pitchFamily="34" charset="0"/>
                <a:cs typeface="Arial" panose="020B0604020202020204" pitchFamily="34" charset="0"/>
              </a:rPr>
              <a:t>).</a:t>
            </a:r>
          </a:p>
          <a:p>
            <a:pPr algn="just"/>
            <a:endParaRPr lang="es-CO" dirty="0"/>
          </a:p>
          <a:p>
            <a:pPr algn="just"/>
            <a:endParaRPr lang="es-CO" dirty="0" smtClean="0"/>
          </a:p>
          <a:p>
            <a:pPr algn="just"/>
            <a:endParaRPr lang="es-CO" dirty="0" smtClean="0">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De las 12 reuniones programadas en el año 2020, se ejecutaron 12 reuniones, por lo tanto, el indicador de cumplimiento del comité de seguridad y salud en el trabajo es del 100%</a:t>
            </a:r>
          </a:p>
          <a:p>
            <a:pPr algn="just"/>
            <a:endParaRPr lang="es-CO" dirty="0"/>
          </a:p>
          <a:p>
            <a:pPr algn="just"/>
            <a:endParaRPr lang="es-CO" sz="2400" dirty="0"/>
          </a:p>
        </p:txBody>
      </p:sp>
      <p:pic>
        <p:nvPicPr>
          <p:cNvPr id="13" name="Imagen 12" descr="D:\SST-GA\2020\JUNIO\COPASST 2020\EVIDENCIAS FOTOGRAFICAS\IMG_20200616_142805.jpg"/>
          <p:cNvPicPr/>
          <p:nvPr/>
        </p:nvPicPr>
        <p:blipFill rotWithShape="1">
          <a:blip r:embed="rId6" cstate="print">
            <a:extLst>
              <a:ext uri="{28A0092B-C50C-407E-A947-70E740481C1C}">
                <a14:useLocalDpi xmlns:a14="http://schemas.microsoft.com/office/drawing/2010/main" val="0"/>
              </a:ext>
            </a:extLst>
          </a:blip>
          <a:srcRect t="22379" r="31689"/>
          <a:stretch/>
        </p:blipFill>
        <p:spPr bwMode="auto">
          <a:xfrm>
            <a:off x="6388009" y="1250957"/>
            <a:ext cx="4974044" cy="2784976"/>
          </a:xfrm>
          <a:prstGeom prst="rect">
            <a:avLst/>
          </a:prstGeom>
          <a:noFill/>
          <a:ln>
            <a:noFill/>
          </a:ln>
          <a:extLst>
            <a:ext uri="{53640926-AAD7-44D8-BBD7-CCE9431645EC}">
              <a14:shadowObscured xmlns:a14="http://schemas.microsoft.com/office/drawing/2010/main"/>
            </a:ext>
          </a:extLst>
        </p:spPr>
      </p:pic>
      <p:pic>
        <p:nvPicPr>
          <p:cNvPr id="14" name="Imagen 13" descr="C:\Users\flor.murillo\AppData\Local\Microsoft\Windows\INetCache\Content.Word\IMG_20210218_142434.jpg"/>
          <p:cNvPicPr/>
          <p:nvPr/>
        </p:nvPicPr>
        <p:blipFill rotWithShape="1">
          <a:blip r:embed="rId7" cstate="print">
            <a:extLst>
              <a:ext uri="{28A0092B-C50C-407E-A947-70E740481C1C}">
                <a14:useLocalDpi xmlns:a14="http://schemas.microsoft.com/office/drawing/2010/main" val="0"/>
              </a:ext>
            </a:extLst>
          </a:blip>
          <a:srcRect b="23068"/>
          <a:stretch/>
        </p:blipFill>
        <p:spPr bwMode="auto">
          <a:xfrm>
            <a:off x="6388009" y="4107291"/>
            <a:ext cx="4974044" cy="2234169"/>
          </a:xfrm>
          <a:prstGeom prst="rect">
            <a:avLst/>
          </a:prstGeom>
          <a:noFill/>
          <a:ln>
            <a:noFill/>
          </a:ln>
          <a:extLst>
            <a:ext uri="{53640926-AAD7-44D8-BBD7-CCE9431645EC}">
              <a14:shadowObscured xmlns:a14="http://schemas.microsoft.com/office/drawing/2010/main"/>
            </a:ext>
          </a:extLst>
        </p:spPr>
      </p:pic>
      <p:sp>
        <p:nvSpPr>
          <p:cNvPr id="15" name="object 7"/>
          <p:cNvSpPr txBox="1">
            <a:spLocks/>
          </p:cNvSpPr>
          <p:nvPr/>
        </p:nvSpPr>
        <p:spPr>
          <a:xfrm>
            <a:off x="6305286" y="530730"/>
            <a:ext cx="5097069" cy="1133644"/>
          </a:xfrm>
          <a:prstGeom prst="rect">
            <a:avLst/>
          </a:prstGeom>
        </p:spPr>
        <p:txBody>
          <a:bodyPr vert="horz" wrap="square" lIns="0" tIns="12700" rIns="0" bIns="0" rtlCol="0">
            <a:spAutoFit/>
          </a:bodyPr>
          <a:lstStyle>
            <a:lvl1pPr>
              <a:defRPr sz="1800" b="0" i="0">
                <a:solidFill>
                  <a:schemeClr val="bg1"/>
                </a:solidFill>
                <a:latin typeface="Arial Black"/>
                <a:ea typeface="+mj-ea"/>
                <a:cs typeface="Arial Black"/>
              </a:defRPr>
            </a:lvl1pPr>
          </a:lstStyle>
          <a:p>
            <a:pPr marL="12700" algn="just">
              <a:spcBef>
                <a:spcPts val="100"/>
              </a:spcBef>
            </a:pPr>
            <a:r>
              <a:rPr lang="es-CO" b="1" dirty="0" smtClean="0">
                <a:solidFill>
                  <a:schemeClr val="accent6">
                    <a:lumMod val="75000"/>
                  </a:schemeClr>
                </a:solidFill>
              </a:rPr>
              <a:t>COPASST </a:t>
            </a:r>
            <a:r>
              <a:rPr lang="es-CO" b="1" dirty="0">
                <a:solidFill>
                  <a:schemeClr val="accent6">
                    <a:lumMod val="75000"/>
                  </a:schemeClr>
                </a:solidFill>
              </a:rPr>
              <a:t>(COMITÉ PARITARIO DE SEGURIDAD Y SALUD EN EL </a:t>
            </a:r>
            <a:r>
              <a:rPr lang="es-CO" b="1" dirty="0" smtClean="0">
                <a:solidFill>
                  <a:schemeClr val="accent6">
                    <a:lumMod val="75000"/>
                  </a:schemeClr>
                </a:solidFill>
              </a:rPr>
              <a:t>TRABAJO</a:t>
            </a:r>
            <a:r>
              <a:rPr lang="es-CO" b="1" dirty="0">
                <a:solidFill>
                  <a:schemeClr val="accent6">
                    <a:lumMod val="75000"/>
                  </a:schemeClr>
                </a:solidFill>
              </a:rPr>
              <a:t>)</a:t>
            </a:r>
            <a:endParaRPr lang="es-CO" dirty="0">
              <a:solidFill>
                <a:schemeClr val="accent6">
                  <a:lumMod val="75000"/>
                </a:schemeClr>
              </a:solidFill>
            </a:endParaRPr>
          </a:p>
          <a:p>
            <a:pPr marL="12700">
              <a:spcBef>
                <a:spcPts val="100"/>
              </a:spcBef>
            </a:pPr>
            <a:r>
              <a:rPr lang="es-CO" kern="0" dirty="0" smtClean="0">
                <a:solidFill>
                  <a:schemeClr val="tx1"/>
                </a:solidFill>
              </a:rPr>
              <a:t/>
            </a:r>
            <a:br>
              <a:rPr lang="es-CO" kern="0" dirty="0" smtClean="0">
                <a:solidFill>
                  <a:schemeClr val="tx1"/>
                </a:solidFill>
              </a:rPr>
            </a:br>
            <a:endParaRPr lang="es-CO" kern="0" spc="-15" dirty="0">
              <a:solidFill>
                <a:schemeClr val="tx1"/>
              </a:solidFill>
            </a:endParaRPr>
          </a:p>
        </p:txBody>
      </p:sp>
      <p:sp>
        <p:nvSpPr>
          <p:cNvPr id="16"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75176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5" y="593918"/>
            <a:ext cx="4589691" cy="566822"/>
          </a:xfrm>
          <a:prstGeom prst="rect">
            <a:avLst/>
          </a:prstGeom>
        </p:spPr>
        <p:txBody>
          <a:bodyPr vert="horz" wrap="square" lIns="0" tIns="12700" rIns="0" bIns="0" rtlCol="0">
            <a:spAutoFit/>
          </a:bodyPr>
          <a:lstStyle/>
          <a:p>
            <a:pPr marL="12700">
              <a:lnSpc>
                <a:spcPct val="100000"/>
              </a:lnSpc>
              <a:spcBef>
                <a:spcPts val="100"/>
              </a:spcBef>
            </a:pPr>
            <a:r>
              <a:rPr lang="es-CO" dirty="0"/>
              <a:t>COMITES DE SEGURIDAD Y SALUD EN EL TRABAJO</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2" name="CuadroTexto 11">
            <a:extLst>
              <a:ext uri="{FF2B5EF4-FFF2-40B4-BE49-F238E27FC236}">
                <a16:creationId xmlns:a16="http://schemas.microsoft.com/office/drawing/2014/main" xmlns="" id="{51EC1EEA-F0AE-4E2D-8F4D-83FED26C93EE}"/>
              </a:ext>
            </a:extLst>
          </p:cNvPr>
          <p:cNvSpPr txBox="1"/>
          <p:nvPr/>
        </p:nvSpPr>
        <p:spPr>
          <a:xfrm>
            <a:off x="433383" y="1171756"/>
            <a:ext cx="3148017" cy="461665"/>
          </a:xfrm>
          <a:prstGeom prst="rect">
            <a:avLst/>
          </a:prstGeom>
          <a:noFill/>
        </p:spPr>
        <p:txBody>
          <a:bodyPr wrap="square" rtlCol="0">
            <a:spAutoFit/>
          </a:bodyPr>
          <a:lstStyle/>
          <a:p>
            <a:pPr algn="just"/>
            <a:endParaRPr lang="es-CO" sz="2400" dirty="0"/>
          </a:p>
        </p:txBody>
      </p:sp>
      <p:graphicFrame>
        <p:nvGraphicFramePr>
          <p:cNvPr id="13" name="Tabla 12"/>
          <p:cNvGraphicFramePr>
            <a:graphicFrameLocks noGrp="1"/>
          </p:cNvGraphicFramePr>
          <p:nvPr>
            <p:extLst>
              <p:ext uri="{D42A27DB-BD31-4B8C-83A1-F6EECF244321}">
                <p14:modId xmlns:p14="http://schemas.microsoft.com/office/powerpoint/2010/main" val="2325297005"/>
              </p:ext>
            </p:extLst>
          </p:nvPr>
        </p:nvGraphicFramePr>
        <p:xfrm>
          <a:off x="5568895" y="1289788"/>
          <a:ext cx="6013505" cy="4958612"/>
        </p:xfrm>
        <a:graphic>
          <a:graphicData uri="http://schemas.openxmlformats.org/drawingml/2006/table">
            <a:tbl>
              <a:tblPr firstRow="1" firstCol="1" bandRow="1">
                <a:tableStyleId>{5C22544A-7EE6-4342-B048-85BDC9FD1C3A}</a:tableStyleId>
              </a:tblPr>
              <a:tblGrid>
                <a:gridCol w="2533248">
                  <a:extLst>
                    <a:ext uri="{9D8B030D-6E8A-4147-A177-3AD203B41FA5}">
                      <a16:colId xmlns:a16="http://schemas.microsoft.com/office/drawing/2014/main" xmlns="" val="20000"/>
                    </a:ext>
                  </a:extLst>
                </a:gridCol>
                <a:gridCol w="3480257">
                  <a:extLst>
                    <a:ext uri="{9D8B030D-6E8A-4147-A177-3AD203B41FA5}">
                      <a16:colId xmlns:a16="http://schemas.microsoft.com/office/drawing/2014/main" xmlns="" val="20001"/>
                    </a:ext>
                  </a:extLst>
                </a:gridCol>
              </a:tblGrid>
              <a:tr h="708373">
                <a:tc>
                  <a:txBody>
                    <a:bodyPr/>
                    <a:lstStyle/>
                    <a:p>
                      <a:pPr algn="ctr">
                        <a:lnSpc>
                          <a:spcPct val="107000"/>
                        </a:lnSpc>
                        <a:spcAft>
                          <a:spcPts val="0"/>
                        </a:spcAft>
                      </a:pPr>
                      <a:r>
                        <a:rPr lang="es-CO" sz="2400" dirty="0">
                          <a:effectLst/>
                          <a:latin typeface="Arial" panose="020B0604020202020204" pitchFamily="34" charset="0"/>
                          <a:cs typeface="Arial" panose="020B0604020202020204" pitchFamily="34" charset="0"/>
                        </a:rPr>
                        <a:t>Tema</a:t>
                      </a:r>
                      <a:endParaRPr lang="es-CO" sz="2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CO" sz="2400" dirty="0">
                          <a:effectLst/>
                          <a:latin typeface="Arial" panose="020B0604020202020204" pitchFamily="34" charset="0"/>
                          <a:cs typeface="Arial" panose="020B0604020202020204" pitchFamily="34" charset="0"/>
                        </a:rPr>
                        <a:t>Fecha</a:t>
                      </a:r>
                      <a:endParaRPr lang="es-CO" sz="2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xmlns="" val="10000"/>
                  </a:ext>
                </a:extLst>
              </a:tr>
              <a:tr h="1416747">
                <a:tc>
                  <a:txBody>
                    <a:bodyPr/>
                    <a:lstStyle/>
                    <a:p>
                      <a:pPr>
                        <a:lnSpc>
                          <a:spcPct val="107000"/>
                        </a:lnSpc>
                        <a:spcAft>
                          <a:spcPts val="0"/>
                        </a:spcAft>
                      </a:pPr>
                      <a:r>
                        <a:rPr lang="es-CO" sz="2400" dirty="0">
                          <a:effectLst/>
                          <a:latin typeface="Arial" panose="020B0604020202020204" pitchFamily="34" charset="0"/>
                          <a:cs typeface="Arial" panose="020B0604020202020204" pitchFamily="34" charset="0"/>
                        </a:rPr>
                        <a:t>Funciones del </a:t>
                      </a:r>
                      <a:r>
                        <a:rPr lang="es-CO" sz="2400" dirty="0" smtClean="0">
                          <a:effectLst/>
                          <a:latin typeface="Arial" panose="020B0604020202020204" pitchFamily="34" charset="0"/>
                          <a:cs typeface="Arial" panose="020B0604020202020204" pitchFamily="34" charset="0"/>
                        </a:rPr>
                        <a:t>COPASST. </a:t>
                      </a:r>
                      <a:endParaRPr lang="es-CO" sz="2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0"/>
                        </a:spcAft>
                      </a:pPr>
                      <a:r>
                        <a:rPr lang="es-CO" sz="2400" dirty="0">
                          <a:effectLst/>
                          <a:latin typeface="Arial" panose="020B0604020202020204" pitchFamily="34" charset="0"/>
                          <a:cs typeface="Arial" panose="020B0604020202020204" pitchFamily="34" charset="0"/>
                        </a:rPr>
                        <a:t>febrero de 2020</a:t>
                      </a:r>
                      <a:endParaRPr lang="es-CO" sz="2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xmlns="" val="10001"/>
                  </a:ext>
                </a:extLst>
              </a:tr>
              <a:tr h="2833492">
                <a:tc>
                  <a:txBody>
                    <a:bodyPr/>
                    <a:lstStyle/>
                    <a:p>
                      <a:pPr>
                        <a:lnSpc>
                          <a:spcPct val="107000"/>
                        </a:lnSpc>
                        <a:spcAft>
                          <a:spcPts val="0"/>
                        </a:spcAft>
                      </a:pPr>
                      <a:r>
                        <a:rPr lang="es-CO" sz="2400" dirty="0">
                          <a:effectLst/>
                          <a:latin typeface="Arial" panose="020B0604020202020204" pitchFamily="34" charset="0"/>
                          <a:cs typeface="Arial" panose="020B0604020202020204" pitchFamily="34" charset="0"/>
                        </a:rPr>
                        <a:t>Inspecciones planeadas e investigación de accidentes.</a:t>
                      </a:r>
                      <a:endParaRPr lang="es-CO" sz="2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0"/>
                        </a:spcAft>
                      </a:pPr>
                      <a:r>
                        <a:rPr lang="es-CO" sz="2400" dirty="0">
                          <a:effectLst/>
                          <a:latin typeface="Arial" panose="020B0604020202020204" pitchFamily="34" charset="0"/>
                          <a:cs typeface="Arial" panose="020B0604020202020204" pitchFamily="34" charset="0"/>
                        </a:rPr>
                        <a:t>octubre de 2020</a:t>
                      </a:r>
                      <a:endParaRPr lang="es-CO" sz="2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xmlns="" val="10002"/>
                  </a:ext>
                </a:extLst>
              </a:tr>
            </a:tbl>
          </a:graphicData>
        </a:graphic>
      </p:graphicFrame>
      <p:sp>
        <p:nvSpPr>
          <p:cNvPr id="14" name="CuadroTexto 13">
            <a:extLst>
              <a:ext uri="{FF2B5EF4-FFF2-40B4-BE49-F238E27FC236}">
                <a16:creationId xmlns:a16="http://schemas.microsoft.com/office/drawing/2014/main" xmlns="" id="{51EC1EEA-F0AE-4E2D-8F4D-83FED26C93EE}"/>
              </a:ext>
            </a:extLst>
          </p:cNvPr>
          <p:cNvSpPr txBox="1"/>
          <p:nvPr/>
        </p:nvSpPr>
        <p:spPr>
          <a:xfrm>
            <a:off x="483039" y="1250957"/>
            <a:ext cx="4899503" cy="3939540"/>
          </a:xfrm>
          <a:prstGeom prst="rect">
            <a:avLst/>
          </a:prstGeom>
          <a:noFill/>
        </p:spPr>
        <p:txBody>
          <a:bodyPr wrap="square" rtlCol="0">
            <a:spAutoFit/>
          </a:bodyPr>
          <a:lstStyle/>
          <a:p>
            <a:endParaRPr lang="es-CO" dirty="0" smtClean="0"/>
          </a:p>
          <a:p>
            <a:endParaRPr lang="es-CO" dirty="0"/>
          </a:p>
          <a:p>
            <a:endParaRPr lang="es-CO" dirty="0" smtClean="0"/>
          </a:p>
          <a:p>
            <a:pPr algn="just"/>
            <a:endParaRPr lang="es-CO" sz="2800" dirty="0" smtClean="0"/>
          </a:p>
          <a:p>
            <a:pPr algn="just"/>
            <a:r>
              <a:rPr lang="es-CO" sz="2800" dirty="0" smtClean="0">
                <a:latin typeface="Arial" panose="020B0604020202020204" pitchFamily="34" charset="0"/>
                <a:cs typeface="Arial" panose="020B0604020202020204" pitchFamily="34" charset="0"/>
              </a:rPr>
              <a:t>En </a:t>
            </a:r>
            <a:r>
              <a:rPr lang="es-CO" sz="2800" dirty="0">
                <a:latin typeface="Arial" panose="020B0604020202020204" pitchFamily="34" charset="0"/>
                <a:cs typeface="Arial" panose="020B0604020202020204" pitchFamily="34" charset="0"/>
              </a:rPr>
              <a:t>el 2020, se ejecutaron todas las capacitaciones programadas con respecto al COPASST. El cumplimiento en ejecución de actividades es del 100%.</a:t>
            </a:r>
          </a:p>
        </p:txBody>
      </p:sp>
      <p:sp>
        <p:nvSpPr>
          <p:cNvPr id="15"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541533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289823"/>
          </a:xfrm>
          <a:prstGeom prst="rect">
            <a:avLst/>
          </a:prstGeom>
        </p:spPr>
        <p:txBody>
          <a:bodyPr vert="horz" wrap="square" lIns="0" tIns="12700" rIns="0" bIns="0" rtlCol="0">
            <a:spAutoFit/>
          </a:bodyPr>
          <a:lstStyle/>
          <a:p>
            <a:r>
              <a:rPr lang="es-CO" b="1" dirty="0"/>
              <a:t>COMITÉ DE CONVIVENCIA</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2" name="CuadroTexto 11">
            <a:extLst>
              <a:ext uri="{FF2B5EF4-FFF2-40B4-BE49-F238E27FC236}">
                <a16:creationId xmlns:a16="http://schemas.microsoft.com/office/drawing/2014/main" xmlns="" id="{51EC1EEA-F0AE-4E2D-8F4D-83FED26C93EE}"/>
              </a:ext>
            </a:extLst>
          </p:cNvPr>
          <p:cNvSpPr txBox="1"/>
          <p:nvPr/>
        </p:nvSpPr>
        <p:spPr>
          <a:xfrm>
            <a:off x="483039" y="1250957"/>
            <a:ext cx="4920141" cy="4955203"/>
          </a:xfrm>
          <a:prstGeom prst="rect">
            <a:avLst/>
          </a:prstGeom>
          <a:noFill/>
        </p:spPr>
        <p:txBody>
          <a:bodyPr wrap="square" rtlCol="0">
            <a:spAutoFit/>
          </a:bodyPr>
          <a:lstStyle/>
          <a:p>
            <a:pPr algn="just"/>
            <a:r>
              <a:rPr lang="es-CO" sz="2000" dirty="0" smtClean="0">
                <a:latin typeface="Arial" panose="020B0604020202020204" pitchFamily="34" charset="0"/>
                <a:cs typeface="Arial" panose="020B0604020202020204" pitchFamily="34" charset="0"/>
              </a:rPr>
              <a:t>Se </a:t>
            </a:r>
            <a:r>
              <a:rPr lang="es-CO" sz="2000" dirty="0">
                <a:latin typeface="Arial" panose="020B0604020202020204" pitchFamily="34" charset="0"/>
                <a:cs typeface="Arial" panose="020B0604020202020204" pitchFamily="34" charset="0"/>
              </a:rPr>
              <a:t>renovó el COMITÉ DE CONVIVENCIA LABORAL  para el periodo 2020 – 2022,  de acuerdo al acto administrativo Resolución  N°821  del 28 de septiembre 2020, quedo conformado el comité  con la cantidad de funcionarios como lo establece la normatividad en Colombia. Total 8 funcionarios (4 Principales y 4 Suplentes</a:t>
            </a:r>
            <a:r>
              <a:rPr lang="es-CO" sz="2000" dirty="0" smtClean="0">
                <a:latin typeface="Arial" panose="020B0604020202020204" pitchFamily="34" charset="0"/>
                <a:cs typeface="Arial" panose="020B0604020202020204" pitchFamily="34" charset="0"/>
              </a:rPr>
              <a:t>).</a:t>
            </a:r>
          </a:p>
          <a:p>
            <a:pPr algn="just"/>
            <a:endParaRPr lang="es-CO" sz="2000" b="1" dirty="0">
              <a:latin typeface="Arial" panose="020B0604020202020204" pitchFamily="34" charset="0"/>
              <a:cs typeface="Arial" panose="020B0604020202020204" pitchFamily="34" charset="0"/>
            </a:endParaRPr>
          </a:p>
          <a:p>
            <a:pPr algn="just"/>
            <a:endParaRPr lang="es-CO" sz="2000" b="1" dirty="0" smtClean="0">
              <a:latin typeface="Arial" panose="020B0604020202020204" pitchFamily="34" charset="0"/>
              <a:cs typeface="Arial" panose="020B0604020202020204" pitchFamily="34" charset="0"/>
            </a:endParaRPr>
          </a:p>
          <a:p>
            <a:pPr algn="just"/>
            <a:r>
              <a:rPr lang="es-CO" sz="2000" dirty="0">
                <a:latin typeface="Arial" panose="020B0604020202020204" pitchFamily="34" charset="0"/>
                <a:cs typeface="Arial" panose="020B0604020202020204" pitchFamily="34" charset="0"/>
              </a:rPr>
              <a:t>De las 4 reuniones programadas en el año, se ejecutaron 4 reuniones, por lo tanto, el indicador de cumplimiento del comité convivencia laboral es del 100%</a:t>
            </a:r>
          </a:p>
          <a:p>
            <a:pPr algn="just"/>
            <a:endParaRPr lang="es-CO" sz="1600" dirty="0">
              <a:latin typeface="Arial" panose="020B0604020202020204" pitchFamily="34" charset="0"/>
              <a:cs typeface="Arial" panose="020B0604020202020204" pitchFamily="34"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3721366721"/>
              </p:ext>
            </p:extLst>
          </p:nvPr>
        </p:nvGraphicFramePr>
        <p:xfrm>
          <a:off x="5568895" y="1218300"/>
          <a:ext cx="6199858" cy="5123160"/>
        </p:xfrm>
        <a:graphic>
          <a:graphicData uri="http://schemas.openxmlformats.org/drawingml/2006/table">
            <a:tbl>
              <a:tblPr firstRow="1" firstCol="1" bandRow="1">
                <a:tableStyleId>{5C22544A-7EE6-4342-B048-85BDC9FD1C3A}</a:tableStyleId>
              </a:tblPr>
              <a:tblGrid>
                <a:gridCol w="2611751">
                  <a:extLst>
                    <a:ext uri="{9D8B030D-6E8A-4147-A177-3AD203B41FA5}">
                      <a16:colId xmlns:a16="http://schemas.microsoft.com/office/drawing/2014/main" xmlns="" val="20000"/>
                    </a:ext>
                  </a:extLst>
                </a:gridCol>
                <a:gridCol w="3588107">
                  <a:extLst>
                    <a:ext uri="{9D8B030D-6E8A-4147-A177-3AD203B41FA5}">
                      <a16:colId xmlns:a16="http://schemas.microsoft.com/office/drawing/2014/main" xmlns="" val="20001"/>
                    </a:ext>
                  </a:extLst>
                </a:gridCol>
              </a:tblGrid>
              <a:tr h="540970">
                <a:tc>
                  <a:txBody>
                    <a:bodyPr/>
                    <a:lstStyle/>
                    <a:p>
                      <a:pPr marL="0" algn="ctr">
                        <a:lnSpc>
                          <a:spcPct val="107000"/>
                        </a:lnSpc>
                        <a:spcAft>
                          <a:spcPts val="0"/>
                        </a:spcAft>
                      </a:pPr>
                      <a:r>
                        <a:rPr lang="es-CO" sz="2400" dirty="0">
                          <a:solidFill>
                            <a:schemeClr val="bg1"/>
                          </a:solidFill>
                          <a:effectLst/>
                          <a:latin typeface="Arial" panose="020B0604020202020204" pitchFamily="34" charset="0"/>
                          <a:ea typeface="+mn-ea"/>
                          <a:cs typeface="Arial" panose="020B0604020202020204" pitchFamily="34" charset="0"/>
                        </a:rPr>
                        <a:t>Tema</a:t>
                      </a:r>
                    </a:p>
                  </a:txBody>
                  <a:tcPr marL="44450" marR="44450" marT="0" marB="0" anchor="ctr"/>
                </a:tc>
                <a:tc>
                  <a:txBody>
                    <a:bodyPr/>
                    <a:lstStyle/>
                    <a:p>
                      <a:pPr marL="0" algn="ctr">
                        <a:lnSpc>
                          <a:spcPct val="107000"/>
                        </a:lnSpc>
                        <a:spcAft>
                          <a:spcPts val="0"/>
                        </a:spcAft>
                      </a:pPr>
                      <a:r>
                        <a:rPr lang="es-CO" sz="2400" b="1" dirty="0">
                          <a:solidFill>
                            <a:schemeClr val="bg1"/>
                          </a:solidFill>
                          <a:effectLst/>
                          <a:latin typeface="Arial" panose="020B0604020202020204" pitchFamily="34" charset="0"/>
                          <a:ea typeface="+mn-ea"/>
                          <a:cs typeface="Arial" panose="020B0604020202020204" pitchFamily="34" charset="0"/>
                        </a:rPr>
                        <a:t>Fecha</a:t>
                      </a:r>
                    </a:p>
                  </a:txBody>
                  <a:tcPr marL="44450" marR="44450" marT="0" marB="0" anchor="ctr"/>
                </a:tc>
                <a:extLst>
                  <a:ext uri="{0D108BD9-81ED-4DB2-BD59-A6C34878D82A}">
                    <a16:rowId xmlns:a16="http://schemas.microsoft.com/office/drawing/2014/main" xmlns="" val="10000"/>
                  </a:ext>
                </a:extLst>
              </a:tr>
              <a:tr h="1124344">
                <a:tc>
                  <a:txBody>
                    <a:bodyPr/>
                    <a:lstStyle/>
                    <a:p>
                      <a:pPr marL="0">
                        <a:lnSpc>
                          <a:spcPct val="107000"/>
                        </a:lnSpc>
                        <a:spcAft>
                          <a:spcPts val="0"/>
                        </a:spcAft>
                      </a:pPr>
                      <a:r>
                        <a:rPr lang="es-CO" sz="2400">
                          <a:solidFill>
                            <a:schemeClr val="bg1"/>
                          </a:solidFill>
                          <a:effectLst/>
                          <a:latin typeface="Arial" panose="020B0604020202020204" pitchFamily="34" charset="0"/>
                          <a:ea typeface="+mn-ea"/>
                          <a:cs typeface="Arial" panose="020B0604020202020204" pitchFamily="34" charset="0"/>
                        </a:rPr>
                        <a:t>Acoso Laboral</a:t>
                      </a:r>
                    </a:p>
                  </a:txBody>
                  <a:tcPr marL="44450" marR="44450" marT="0" marB="0" anchor="ctr"/>
                </a:tc>
                <a:tc>
                  <a:txBody>
                    <a:bodyPr/>
                    <a:lstStyle/>
                    <a:p>
                      <a:pPr marL="0">
                        <a:lnSpc>
                          <a:spcPct val="107000"/>
                        </a:lnSpc>
                        <a:spcAft>
                          <a:spcPts val="0"/>
                        </a:spcAft>
                      </a:pPr>
                      <a:r>
                        <a:rPr lang="es-CO" sz="2400" b="1" dirty="0">
                          <a:solidFill>
                            <a:schemeClr val="tx1"/>
                          </a:solidFill>
                          <a:effectLst/>
                          <a:latin typeface="Arial" panose="020B0604020202020204" pitchFamily="34" charset="0"/>
                          <a:ea typeface="+mn-ea"/>
                          <a:cs typeface="Arial" panose="020B0604020202020204" pitchFamily="34" charset="0"/>
                        </a:rPr>
                        <a:t>febrero de 2020</a:t>
                      </a:r>
                    </a:p>
                  </a:txBody>
                  <a:tcPr marL="44450" marR="44450" marT="0" marB="0" anchor="ctr"/>
                </a:tc>
                <a:extLst>
                  <a:ext uri="{0D108BD9-81ED-4DB2-BD59-A6C34878D82A}">
                    <a16:rowId xmlns:a16="http://schemas.microsoft.com/office/drawing/2014/main" xmlns="" val="10001"/>
                  </a:ext>
                </a:extLst>
              </a:tr>
              <a:tr h="3457846">
                <a:tc>
                  <a:txBody>
                    <a:bodyPr/>
                    <a:lstStyle/>
                    <a:p>
                      <a:pPr marL="0">
                        <a:lnSpc>
                          <a:spcPct val="107000"/>
                        </a:lnSpc>
                        <a:spcAft>
                          <a:spcPts val="0"/>
                        </a:spcAft>
                      </a:pPr>
                      <a:r>
                        <a:rPr lang="es-CO" sz="2400" dirty="0">
                          <a:solidFill>
                            <a:schemeClr val="bg1"/>
                          </a:solidFill>
                          <a:effectLst/>
                          <a:latin typeface="Arial" panose="020B0604020202020204" pitchFamily="34" charset="0"/>
                          <a:ea typeface="+mn-ea"/>
                          <a:cs typeface="Arial" panose="020B0604020202020204" pitchFamily="34" charset="0"/>
                        </a:rPr>
                        <a:t>Funciones del comité de convivencia</a:t>
                      </a:r>
                    </a:p>
                  </a:txBody>
                  <a:tcPr marL="44450" marR="44450" marT="0" marB="0" anchor="ctr"/>
                </a:tc>
                <a:tc>
                  <a:txBody>
                    <a:bodyPr/>
                    <a:lstStyle/>
                    <a:p>
                      <a:pPr marL="0">
                        <a:lnSpc>
                          <a:spcPct val="107000"/>
                        </a:lnSpc>
                        <a:spcAft>
                          <a:spcPts val="0"/>
                        </a:spcAft>
                      </a:pPr>
                      <a:r>
                        <a:rPr lang="es-CO" sz="2400" b="1" dirty="0">
                          <a:solidFill>
                            <a:schemeClr val="tx1"/>
                          </a:solidFill>
                          <a:effectLst/>
                          <a:latin typeface="Arial" panose="020B0604020202020204" pitchFamily="34" charset="0"/>
                          <a:ea typeface="+mn-ea"/>
                          <a:cs typeface="Arial" panose="020B0604020202020204" pitchFamily="34" charset="0"/>
                        </a:rPr>
                        <a:t>octubre de 2020</a:t>
                      </a:r>
                    </a:p>
                  </a:txBody>
                  <a:tcPr marL="44450" marR="44450" marT="0" marB="0" anchor="ctr"/>
                </a:tc>
                <a:extLst>
                  <a:ext uri="{0D108BD9-81ED-4DB2-BD59-A6C34878D82A}">
                    <a16:rowId xmlns:a16="http://schemas.microsoft.com/office/drawing/2014/main" xmlns="" val="10002"/>
                  </a:ext>
                </a:extLst>
              </a:tr>
            </a:tbl>
          </a:graphicData>
        </a:graphic>
      </p:graphicFrame>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470548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289823"/>
          </a:xfrm>
          <a:prstGeom prst="rect">
            <a:avLst/>
          </a:prstGeom>
        </p:spPr>
        <p:txBody>
          <a:bodyPr vert="horz" wrap="square" lIns="0" tIns="12700" rIns="0" bIns="0" rtlCol="0">
            <a:spAutoFit/>
          </a:bodyPr>
          <a:lstStyle/>
          <a:p>
            <a:r>
              <a:rPr lang="es-CO" b="1" dirty="0"/>
              <a:t>PREVENCIÓN COVID-19</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4" name="CuadroTexto 13">
            <a:extLst>
              <a:ext uri="{FF2B5EF4-FFF2-40B4-BE49-F238E27FC236}">
                <a16:creationId xmlns:a16="http://schemas.microsoft.com/office/drawing/2014/main" xmlns="" id="{51EC1EEA-F0AE-4E2D-8F4D-83FED26C93EE}"/>
              </a:ext>
            </a:extLst>
          </p:cNvPr>
          <p:cNvSpPr txBox="1"/>
          <p:nvPr/>
        </p:nvSpPr>
        <p:spPr>
          <a:xfrm>
            <a:off x="1600200" y="1783460"/>
            <a:ext cx="8898777" cy="3600986"/>
          </a:xfrm>
          <a:prstGeom prst="rect">
            <a:avLst/>
          </a:prstGeom>
          <a:noFill/>
        </p:spPr>
        <p:txBody>
          <a:bodyPr wrap="square" rtlCol="0">
            <a:spAutoFit/>
          </a:bodyPr>
          <a:lstStyle/>
          <a:p>
            <a:r>
              <a:rPr lang="es-CO" sz="1600" b="1" dirty="0"/>
              <a:t> </a:t>
            </a:r>
            <a:endParaRPr lang="es-CO" sz="1600" dirty="0"/>
          </a:p>
          <a:p>
            <a:pPr algn="just"/>
            <a:r>
              <a:rPr lang="es-CO" sz="2800" dirty="0">
                <a:latin typeface="Arial" panose="020B0604020202020204" pitchFamily="34" charset="0"/>
                <a:cs typeface="Arial" panose="020B0604020202020204" pitchFamily="34" charset="0"/>
              </a:rPr>
              <a:t>Para el año 2020, se presentaron 17 casos positivos para la </a:t>
            </a:r>
            <a:r>
              <a:rPr lang="es-CO" sz="2800" dirty="0" smtClean="0">
                <a:latin typeface="Arial" panose="020B0604020202020204" pitchFamily="34" charset="0"/>
                <a:cs typeface="Arial" panose="020B0604020202020204" pitchFamily="34" charset="0"/>
              </a:rPr>
              <a:t>COVID-19 </a:t>
            </a:r>
            <a:r>
              <a:rPr lang="es-CO" sz="2800" dirty="0">
                <a:latin typeface="Arial" panose="020B0604020202020204" pitchFamily="34" charset="0"/>
                <a:cs typeface="Arial" panose="020B0604020202020204" pitchFamily="34" charset="0"/>
              </a:rPr>
              <a:t>de 110 funcionarios que conforman la Regional Tolima Grande</a:t>
            </a:r>
            <a:r>
              <a:rPr lang="es-CO" sz="2800" dirty="0" smtClean="0">
                <a:latin typeface="Arial" panose="020B0604020202020204" pitchFamily="34" charset="0"/>
                <a:cs typeface="Arial" panose="020B0604020202020204" pitchFamily="34" charset="0"/>
              </a:rPr>
              <a:t>.</a:t>
            </a:r>
          </a:p>
          <a:p>
            <a:pPr algn="just"/>
            <a:endParaRPr lang="es-CO" sz="2800" dirty="0">
              <a:latin typeface="Arial" panose="020B0604020202020204" pitchFamily="34" charset="0"/>
              <a:cs typeface="Arial" panose="020B0604020202020204" pitchFamily="34" charset="0"/>
            </a:endParaRPr>
          </a:p>
          <a:p>
            <a:pPr algn="just"/>
            <a:r>
              <a:rPr lang="es-CO" sz="2800" dirty="0">
                <a:latin typeface="Arial" panose="020B0604020202020204" pitchFamily="34" charset="0"/>
                <a:cs typeface="Arial" panose="020B0604020202020204" pitchFamily="34" charset="0"/>
              </a:rPr>
              <a:t>La Entidad realiza diferentes campañas de prevención para evitar el contagio de la COVID-2019, de las cuales se nombran las más relevantes:</a:t>
            </a:r>
          </a:p>
          <a:p>
            <a:pPr algn="just"/>
            <a:endParaRPr lang="es-CO" sz="1600" dirty="0">
              <a:latin typeface="Arial" panose="020B0604020202020204" pitchFamily="34" charset="0"/>
              <a:cs typeface="Arial" panose="020B0604020202020204" pitchFamily="34" charset="0"/>
            </a:endParaRPr>
          </a:p>
        </p:txBody>
      </p:sp>
      <p:sp>
        <p:nvSpPr>
          <p:cNvPr id="13"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005302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15316" y="545861"/>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289823"/>
          </a:xfrm>
          <a:prstGeom prst="rect">
            <a:avLst/>
          </a:prstGeom>
        </p:spPr>
        <p:txBody>
          <a:bodyPr vert="horz" wrap="square" lIns="0" tIns="12700" rIns="0" bIns="0" rtlCol="0">
            <a:spAutoFit/>
          </a:bodyPr>
          <a:lstStyle/>
          <a:p>
            <a:r>
              <a:rPr lang="es-CO" b="1" dirty="0"/>
              <a:t>PREVENCIÓN COVID-19</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3" name="Imagen 12"/>
          <p:cNvPicPr/>
          <p:nvPr/>
        </p:nvPicPr>
        <p:blipFill rotWithShape="1">
          <a:blip r:embed="rId5"/>
          <a:srcRect l="2650" t="23532" r="5297" b="6687"/>
          <a:stretch/>
        </p:blipFill>
        <p:spPr>
          <a:xfrm>
            <a:off x="483039" y="1234518"/>
            <a:ext cx="11023161" cy="5167412"/>
          </a:xfrm>
          <a:prstGeom prst="rect">
            <a:avLst/>
          </a:prstGeom>
        </p:spPr>
      </p:pic>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40836899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289823"/>
          </a:xfrm>
          <a:prstGeom prst="rect">
            <a:avLst/>
          </a:prstGeom>
        </p:spPr>
        <p:txBody>
          <a:bodyPr vert="horz" wrap="square" lIns="0" tIns="12700" rIns="0" bIns="0" rtlCol="0">
            <a:spAutoFit/>
          </a:bodyPr>
          <a:lstStyle/>
          <a:p>
            <a:r>
              <a:rPr lang="es-CO" b="1" dirty="0"/>
              <a:t>PREVENCIÓN COVID-19</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4" name="Imagen 13"/>
          <p:cNvPicPr/>
          <p:nvPr/>
        </p:nvPicPr>
        <p:blipFill rotWithShape="1">
          <a:blip r:embed="rId5"/>
          <a:srcRect l="2646" t="16511" r="6745" b="11345"/>
          <a:stretch/>
        </p:blipFill>
        <p:spPr>
          <a:xfrm>
            <a:off x="553558" y="1250956"/>
            <a:ext cx="10876442" cy="5090503"/>
          </a:xfrm>
          <a:prstGeom prst="rect">
            <a:avLst/>
          </a:prstGeom>
        </p:spPr>
      </p:pic>
      <p:sp>
        <p:nvSpPr>
          <p:cNvPr id="13"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264924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0878" y="0"/>
            <a:ext cx="2021839" cy="1595120"/>
          </a:xfrm>
          <a:custGeom>
            <a:avLst/>
            <a:gdLst/>
            <a:ahLst/>
            <a:cxnLst/>
            <a:rect l="l" t="t" r="r" b="b"/>
            <a:pathLst>
              <a:path w="2021839" h="1595120">
                <a:moveTo>
                  <a:pt x="2021293" y="0"/>
                </a:moveTo>
                <a:lnTo>
                  <a:pt x="904773" y="0"/>
                </a:lnTo>
                <a:lnTo>
                  <a:pt x="0" y="1594713"/>
                </a:lnTo>
                <a:lnTo>
                  <a:pt x="1078014" y="1594713"/>
                </a:lnTo>
                <a:lnTo>
                  <a:pt x="2021293" y="0"/>
                </a:lnTo>
                <a:close/>
              </a:path>
            </a:pathLst>
          </a:custGeom>
          <a:solidFill>
            <a:srgbClr val="D1D3D4"/>
          </a:solidFill>
        </p:spPr>
        <p:txBody>
          <a:bodyPr wrap="square" lIns="0" tIns="0" rIns="0" bIns="0" rtlCol="0"/>
          <a:lstStyle/>
          <a:p>
            <a:endParaRPr/>
          </a:p>
        </p:txBody>
      </p:sp>
      <p:sp>
        <p:nvSpPr>
          <p:cNvPr id="3" name="object 3"/>
          <p:cNvSpPr/>
          <p:nvPr/>
        </p:nvSpPr>
        <p:spPr>
          <a:xfrm>
            <a:off x="1264522" y="0"/>
            <a:ext cx="2772410" cy="2874645"/>
          </a:xfrm>
          <a:custGeom>
            <a:avLst/>
            <a:gdLst/>
            <a:ahLst/>
            <a:cxnLst/>
            <a:rect l="l" t="t" r="r" b="b"/>
            <a:pathLst>
              <a:path w="2772410" h="2874645">
                <a:moveTo>
                  <a:pt x="2772067" y="0"/>
                </a:moveTo>
                <a:lnTo>
                  <a:pt x="1655533" y="0"/>
                </a:lnTo>
                <a:lnTo>
                  <a:pt x="0" y="2874251"/>
                </a:lnTo>
                <a:lnTo>
                  <a:pt x="1078026" y="2874251"/>
                </a:lnTo>
                <a:lnTo>
                  <a:pt x="2772067" y="0"/>
                </a:lnTo>
                <a:close/>
              </a:path>
            </a:pathLst>
          </a:custGeom>
          <a:solidFill>
            <a:srgbClr val="27AAE1"/>
          </a:solidFill>
        </p:spPr>
        <p:txBody>
          <a:bodyPr wrap="square" lIns="0" tIns="0" rIns="0" bIns="0" rtlCol="0"/>
          <a:lstStyle/>
          <a:p>
            <a:endParaRPr/>
          </a:p>
        </p:txBody>
      </p:sp>
      <p:sp>
        <p:nvSpPr>
          <p:cNvPr id="4" name="object 4"/>
          <p:cNvSpPr/>
          <p:nvPr/>
        </p:nvSpPr>
        <p:spPr>
          <a:xfrm>
            <a:off x="4383102" y="18242"/>
            <a:ext cx="2656840" cy="2908300"/>
          </a:xfrm>
          <a:custGeom>
            <a:avLst/>
            <a:gdLst/>
            <a:ahLst/>
            <a:cxnLst/>
            <a:rect l="l" t="t" r="r" b="b"/>
            <a:pathLst>
              <a:path w="2656840" h="2908300">
                <a:moveTo>
                  <a:pt x="2656573" y="0"/>
                </a:moveTo>
                <a:lnTo>
                  <a:pt x="1540052" y="0"/>
                </a:lnTo>
                <a:lnTo>
                  <a:pt x="0" y="2907817"/>
                </a:lnTo>
                <a:lnTo>
                  <a:pt x="1078039" y="2907817"/>
                </a:lnTo>
                <a:lnTo>
                  <a:pt x="2656573" y="0"/>
                </a:lnTo>
                <a:close/>
              </a:path>
            </a:pathLst>
          </a:custGeom>
          <a:solidFill>
            <a:srgbClr val="27AAE1">
              <a:alpha val="16998"/>
            </a:srgbClr>
          </a:solidFill>
        </p:spPr>
        <p:txBody>
          <a:bodyPr wrap="square" lIns="0" tIns="0" rIns="0" bIns="0" rtlCol="0"/>
          <a:lstStyle/>
          <a:p>
            <a:endParaRPr/>
          </a:p>
        </p:txBody>
      </p:sp>
      <p:sp>
        <p:nvSpPr>
          <p:cNvPr id="5" name="object 5"/>
          <p:cNvSpPr/>
          <p:nvPr/>
        </p:nvSpPr>
        <p:spPr>
          <a:xfrm>
            <a:off x="581130" y="4453425"/>
            <a:ext cx="2464435" cy="2397125"/>
          </a:xfrm>
          <a:custGeom>
            <a:avLst/>
            <a:gdLst/>
            <a:ahLst/>
            <a:cxnLst/>
            <a:rect l="l" t="t" r="r" b="b"/>
            <a:pathLst>
              <a:path w="2464435" h="2397125">
                <a:moveTo>
                  <a:pt x="2464079" y="0"/>
                </a:moveTo>
                <a:lnTo>
                  <a:pt x="1347533" y="0"/>
                </a:lnTo>
                <a:lnTo>
                  <a:pt x="0" y="2396693"/>
                </a:lnTo>
                <a:lnTo>
                  <a:pt x="1078026" y="2396693"/>
                </a:lnTo>
                <a:lnTo>
                  <a:pt x="2464079" y="0"/>
                </a:lnTo>
                <a:close/>
              </a:path>
            </a:pathLst>
          </a:custGeom>
          <a:solidFill>
            <a:srgbClr val="E6E7E8"/>
          </a:solidFill>
        </p:spPr>
        <p:txBody>
          <a:bodyPr wrap="square" lIns="0" tIns="0" rIns="0" bIns="0" rtlCol="0"/>
          <a:lstStyle/>
          <a:p>
            <a:endParaRPr/>
          </a:p>
        </p:txBody>
      </p:sp>
      <p:sp>
        <p:nvSpPr>
          <p:cNvPr id="6" name="object 6"/>
          <p:cNvSpPr/>
          <p:nvPr/>
        </p:nvSpPr>
        <p:spPr>
          <a:xfrm>
            <a:off x="2024908" y="6838961"/>
            <a:ext cx="6350" cy="11430"/>
          </a:xfrm>
          <a:custGeom>
            <a:avLst/>
            <a:gdLst/>
            <a:ahLst/>
            <a:cxnLst/>
            <a:rect l="l" t="t" r="r" b="b"/>
            <a:pathLst>
              <a:path w="6350" h="11429">
                <a:moveTo>
                  <a:pt x="0" y="11150"/>
                </a:moveTo>
                <a:lnTo>
                  <a:pt x="6083" y="0"/>
                </a:lnTo>
              </a:path>
            </a:pathLst>
          </a:custGeom>
          <a:ln w="38100">
            <a:solidFill>
              <a:srgbClr val="A7A9AC"/>
            </a:solidFill>
          </a:ln>
        </p:spPr>
        <p:txBody>
          <a:bodyPr wrap="square" lIns="0" tIns="0" rIns="0" bIns="0" rtlCol="0"/>
          <a:lstStyle/>
          <a:p>
            <a:endParaRPr/>
          </a:p>
        </p:txBody>
      </p:sp>
      <p:sp>
        <p:nvSpPr>
          <p:cNvPr id="7" name="object 7"/>
          <p:cNvSpPr/>
          <p:nvPr/>
        </p:nvSpPr>
        <p:spPr>
          <a:xfrm>
            <a:off x="2067373" y="44514"/>
            <a:ext cx="3668395" cy="6727825"/>
          </a:xfrm>
          <a:custGeom>
            <a:avLst/>
            <a:gdLst/>
            <a:ahLst/>
            <a:cxnLst/>
            <a:rect l="l" t="t" r="r" b="b"/>
            <a:pathLst>
              <a:path w="3668395" h="6727825">
                <a:moveTo>
                  <a:pt x="0" y="6727723"/>
                </a:moveTo>
                <a:lnTo>
                  <a:pt x="3667874" y="0"/>
                </a:lnTo>
              </a:path>
            </a:pathLst>
          </a:custGeom>
          <a:ln w="38099">
            <a:solidFill>
              <a:srgbClr val="A7A9AC"/>
            </a:solidFill>
            <a:prstDash val="dot"/>
          </a:ln>
        </p:spPr>
        <p:txBody>
          <a:bodyPr wrap="square" lIns="0" tIns="0" rIns="0" bIns="0" rtlCol="0"/>
          <a:lstStyle/>
          <a:p>
            <a:endParaRPr/>
          </a:p>
        </p:txBody>
      </p:sp>
      <p:sp>
        <p:nvSpPr>
          <p:cNvPr id="8" name="object 8"/>
          <p:cNvSpPr/>
          <p:nvPr/>
        </p:nvSpPr>
        <p:spPr>
          <a:xfrm>
            <a:off x="5753437" y="0"/>
            <a:ext cx="6350" cy="11430"/>
          </a:xfrm>
          <a:custGeom>
            <a:avLst/>
            <a:gdLst/>
            <a:ahLst/>
            <a:cxnLst/>
            <a:rect l="l" t="t" r="r" b="b"/>
            <a:pathLst>
              <a:path w="6350" h="11430">
                <a:moveTo>
                  <a:pt x="0" y="11150"/>
                </a:moveTo>
                <a:lnTo>
                  <a:pt x="6083" y="0"/>
                </a:lnTo>
              </a:path>
            </a:pathLst>
          </a:custGeom>
          <a:ln w="38100">
            <a:solidFill>
              <a:srgbClr val="A7A9AC"/>
            </a:solidFill>
          </a:ln>
        </p:spPr>
        <p:txBody>
          <a:bodyPr wrap="square" lIns="0" tIns="0" rIns="0" bIns="0" rtlCol="0"/>
          <a:lstStyle/>
          <a:p>
            <a:endParaRPr/>
          </a:p>
        </p:txBody>
      </p:sp>
      <p:sp>
        <p:nvSpPr>
          <p:cNvPr id="9" name="object 9"/>
          <p:cNvSpPr/>
          <p:nvPr/>
        </p:nvSpPr>
        <p:spPr>
          <a:xfrm>
            <a:off x="6260035" y="1305958"/>
            <a:ext cx="3436620" cy="288925"/>
          </a:xfrm>
          <a:custGeom>
            <a:avLst/>
            <a:gdLst/>
            <a:ahLst/>
            <a:cxnLst/>
            <a:rect l="l" t="t" r="r" b="b"/>
            <a:pathLst>
              <a:path w="3436620" h="288925">
                <a:moveTo>
                  <a:pt x="3436213" y="0"/>
                </a:moveTo>
                <a:lnTo>
                  <a:pt x="192493" y="0"/>
                </a:lnTo>
                <a:lnTo>
                  <a:pt x="0" y="288759"/>
                </a:lnTo>
                <a:lnTo>
                  <a:pt x="3234080" y="288759"/>
                </a:lnTo>
                <a:lnTo>
                  <a:pt x="3436213" y="0"/>
                </a:lnTo>
                <a:close/>
              </a:path>
            </a:pathLst>
          </a:custGeom>
          <a:solidFill>
            <a:srgbClr val="E6E7E8"/>
          </a:solidFill>
        </p:spPr>
        <p:txBody>
          <a:bodyPr wrap="square" lIns="0" tIns="0" rIns="0" bIns="0" rtlCol="0"/>
          <a:lstStyle/>
          <a:p>
            <a:endParaRPr/>
          </a:p>
        </p:txBody>
      </p:sp>
      <p:sp>
        <p:nvSpPr>
          <p:cNvPr id="10" name="object 10"/>
          <p:cNvSpPr/>
          <p:nvPr/>
        </p:nvSpPr>
        <p:spPr>
          <a:xfrm>
            <a:off x="7973332" y="1241952"/>
            <a:ext cx="2059939" cy="3640454"/>
          </a:xfrm>
          <a:custGeom>
            <a:avLst/>
            <a:gdLst/>
            <a:ahLst/>
            <a:cxnLst/>
            <a:rect l="l" t="t" r="r" b="b"/>
            <a:pathLst>
              <a:path w="2059940" h="3640454">
                <a:moveTo>
                  <a:pt x="1672183" y="0"/>
                </a:moveTo>
                <a:lnTo>
                  <a:pt x="0" y="3639896"/>
                </a:lnTo>
                <a:lnTo>
                  <a:pt x="413880" y="3635273"/>
                </a:lnTo>
                <a:lnTo>
                  <a:pt x="2059800" y="44754"/>
                </a:lnTo>
                <a:lnTo>
                  <a:pt x="1672183" y="0"/>
                </a:lnTo>
                <a:close/>
              </a:path>
            </a:pathLst>
          </a:custGeom>
          <a:solidFill>
            <a:srgbClr val="27AAE1"/>
          </a:solidFill>
        </p:spPr>
        <p:txBody>
          <a:bodyPr wrap="square" lIns="0" tIns="0" rIns="0" bIns="0" rtlCol="0"/>
          <a:lstStyle/>
          <a:p>
            <a:endParaRPr/>
          </a:p>
        </p:txBody>
      </p:sp>
      <p:sp>
        <p:nvSpPr>
          <p:cNvPr id="11" name="object 11"/>
          <p:cNvSpPr/>
          <p:nvPr/>
        </p:nvSpPr>
        <p:spPr>
          <a:xfrm>
            <a:off x="9166865" y="1241952"/>
            <a:ext cx="478790" cy="353060"/>
          </a:xfrm>
          <a:custGeom>
            <a:avLst/>
            <a:gdLst/>
            <a:ahLst/>
            <a:cxnLst/>
            <a:rect l="l" t="t" r="r" b="b"/>
            <a:pathLst>
              <a:path w="478790" h="353059">
                <a:moveTo>
                  <a:pt x="478650" y="0"/>
                </a:moveTo>
                <a:lnTo>
                  <a:pt x="0" y="352767"/>
                </a:lnTo>
                <a:lnTo>
                  <a:pt x="327253" y="352767"/>
                </a:lnTo>
                <a:lnTo>
                  <a:pt x="478650" y="0"/>
                </a:lnTo>
                <a:close/>
              </a:path>
            </a:pathLst>
          </a:custGeom>
          <a:solidFill>
            <a:srgbClr val="939598"/>
          </a:solidFill>
        </p:spPr>
        <p:txBody>
          <a:bodyPr wrap="square" lIns="0" tIns="0" rIns="0" bIns="0" rtlCol="0"/>
          <a:lstStyle/>
          <a:p>
            <a:endParaRPr/>
          </a:p>
        </p:txBody>
      </p:sp>
      <p:sp>
        <p:nvSpPr>
          <p:cNvPr id="12" name="object 12"/>
          <p:cNvSpPr/>
          <p:nvPr/>
        </p:nvSpPr>
        <p:spPr>
          <a:xfrm>
            <a:off x="7153574" y="5698152"/>
            <a:ext cx="935355" cy="1160145"/>
          </a:xfrm>
          <a:custGeom>
            <a:avLst/>
            <a:gdLst/>
            <a:ahLst/>
            <a:cxnLst/>
            <a:rect l="l" t="t" r="r" b="b"/>
            <a:pathLst>
              <a:path w="935354" h="1160145">
                <a:moveTo>
                  <a:pt x="935266" y="0"/>
                </a:moveTo>
                <a:lnTo>
                  <a:pt x="521373" y="0"/>
                </a:lnTo>
                <a:lnTo>
                  <a:pt x="0" y="1159852"/>
                </a:lnTo>
                <a:lnTo>
                  <a:pt x="406653" y="1159852"/>
                </a:lnTo>
                <a:lnTo>
                  <a:pt x="935266" y="0"/>
                </a:lnTo>
                <a:close/>
              </a:path>
            </a:pathLst>
          </a:custGeom>
          <a:solidFill>
            <a:srgbClr val="E6E7E8"/>
          </a:solidFill>
        </p:spPr>
        <p:txBody>
          <a:bodyPr wrap="square" lIns="0" tIns="0" rIns="0" bIns="0" rtlCol="0"/>
          <a:lstStyle/>
          <a:p>
            <a:endParaRPr/>
          </a:p>
        </p:txBody>
      </p:sp>
      <p:sp>
        <p:nvSpPr>
          <p:cNvPr id="13" name="object 13"/>
          <p:cNvSpPr/>
          <p:nvPr/>
        </p:nvSpPr>
        <p:spPr>
          <a:xfrm>
            <a:off x="3372444" y="4925053"/>
            <a:ext cx="5982970" cy="727075"/>
          </a:xfrm>
          <a:custGeom>
            <a:avLst/>
            <a:gdLst/>
            <a:ahLst/>
            <a:cxnLst/>
            <a:rect l="l" t="t" r="r" b="b"/>
            <a:pathLst>
              <a:path w="5982970" h="727075">
                <a:moveTo>
                  <a:pt x="5982830" y="0"/>
                </a:moveTo>
                <a:lnTo>
                  <a:pt x="317639" y="0"/>
                </a:lnTo>
                <a:lnTo>
                  <a:pt x="0" y="726719"/>
                </a:lnTo>
                <a:lnTo>
                  <a:pt x="5651627" y="726719"/>
                </a:lnTo>
                <a:lnTo>
                  <a:pt x="5982830" y="0"/>
                </a:lnTo>
                <a:close/>
              </a:path>
            </a:pathLst>
          </a:custGeom>
          <a:solidFill>
            <a:srgbClr val="E6E7E8">
              <a:alpha val="46998"/>
            </a:srgbClr>
          </a:solidFill>
        </p:spPr>
        <p:txBody>
          <a:bodyPr wrap="square" lIns="0" tIns="0" rIns="0" bIns="0" rtlCol="0"/>
          <a:lstStyle/>
          <a:p>
            <a:endParaRPr/>
          </a:p>
        </p:txBody>
      </p:sp>
      <p:sp>
        <p:nvSpPr>
          <p:cNvPr id="14" name="object 14"/>
          <p:cNvSpPr txBox="1"/>
          <p:nvPr/>
        </p:nvSpPr>
        <p:spPr>
          <a:xfrm>
            <a:off x="3873263" y="4950490"/>
            <a:ext cx="4666615" cy="589264"/>
          </a:xfrm>
          <a:prstGeom prst="rect">
            <a:avLst/>
          </a:prstGeom>
        </p:spPr>
        <p:txBody>
          <a:bodyPr vert="horz" wrap="square" lIns="0" tIns="34925" rIns="0" bIns="0" rtlCol="0">
            <a:spAutoFit/>
          </a:bodyPr>
          <a:lstStyle/>
          <a:p>
            <a:pPr marL="12700">
              <a:lnSpc>
                <a:spcPct val="100000"/>
              </a:lnSpc>
              <a:spcBef>
                <a:spcPts val="275"/>
              </a:spcBef>
            </a:pPr>
            <a:r>
              <a:rPr lang="es-CO" spc="-5" dirty="0" smtClean="0">
                <a:solidFill>
                  <a:srgbClr val="21A8E0"/>
                </a:solidFill>
                <a:latin typeface="Arial Black"/>
                <a:cs typeface="Arial Black"/>
              </a:rPr>
              <a:t>Coronel (RA) Ernesto Pinzón Uribe Director Regional Tolima Grande </a:t>
            </a:r>
            <a:endParaRPr sz="1800" dirty="0">
              <a:latin typeface="Arial Black"/>
              <a:cs typeface="Arial Black"/>
            </a:endParaRPr>
          </a:p>
        </p:txBody>
      </p:sp>
      <p:sp>
        <p:nvSpPr>
          <p:cNvPr id="15" name="object 15"/>
          <p:cNvSpPr/>
          <p:nvPr/>
        </p:nvSpPr>
        <p:spPr>
          <a:xfrm>
            <a:off x="11373796" y="115341"/>
            <a:ext cx="608012" cy="361805"/>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10133783" y="227004"/>
            <a:ext cx="1014898" cy="210984"/>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 y="2350201"/>
            <a:ext cx="1813560" cy="4326890"/>
          </a:xfrm>
          <a:custGeom>
            <a:avLst/>
            <a:gdLst/>
            <a:ahLst/>
            <a:cxnLst/>
            <a:rect l="l" t="t" r="r" b="b"/>
            <a:pathLst>
              <a:path w="1813560" h="4326890">
                <a:moveTo>
                  <a:pt x="937260" y="1188821"/>
                </a:moveTo>
                <a:lnTo>
                  <a:pt x="0" y="2861157"/>
                </a:lnTo>
                <a:lnTo>
                  <a:pt x="0" y="4326648"/>
                </a:lnTo>
                <a:lnTo>
                  <a:pt x="1813166" y="1217688"/>
                </a:lnTo>
                <a:lnTo>
                  <a:pt x="937260" y="1188821"/>
                </a:lnTo>
                <a:close/>
              </a:path>
              <a:path w="1813560" h="4326890">
                <a:moveTo>
                  <a:pt x="0" y="0"/>
                </a:moveTo>
                <a:lnTo>
                  <a:pt x="0" y="1801533"/>
                </a:lnTo>
                <a:lnTo>
                  <a:pt x="889139" y="88201"/>
                </a:lnTo>
                <a:lnTo>
                  <a:pt x="0" y="0"/>
                </a:lnTo>
                <a:close/>
              </a:path>
            </a:pathLst>
          </a:custGeom>
          <a:solidFill>
            <a:srgbClr val="27AAE1">
              <a:alpha val="25999"/>
            </a:srgbClr>
          </a:solidFill>
        </p:spPr>
        <p:txBody>
          <a:bodyPr wrap="square" lIns="0" tIns="0" rIns="0" bIns="0" rtlCol="0"/>
          <a:lstStyle/>
          <a:p>
            <a:endParaRPr/>
          </a:p>
        </p:txBody>
      </p:sp>
      <p:sp>
        <p:nvSpPr>
          <p:cNvPr id="18" name="object 18"/>
          <p:cNvSpPr/>
          <p:nvPr/>
        </p:nvSpPr>
        <p:spPr>
          <a:xfrm>
            <a:off x="2" y="2797876"/>
            <a:ext cx="3982085" cy="1331595"/>
          </a:xfrm>
          <a:custGeom>
            <a:avLst/>
            <a:gdLst/>
            <a:ahLst/>
            <a:cxnLst/>
            <a:rect l="l" t="t" r="r" b="b"/>
            <a:pathLst>
              <a:path w="3982085" h="1331595">
                <a:moveTo>
                  <a:pt x="0" y="0"/>
                </a:moveTo>
                <a:lnTo>
                  <a:pt x="2650553" y="0"/>
                </a:lnTo>
                <a:lnTo>
                  <a:pt x="3981996" y="1331442"/>
                </a:lnTo>
              </a:path>
            </a:pathLst>
          </a:custGeom>
          <a:ln w="12700">
            <a:solidFill>
              <a:srgbClr val="27AAE1"/>
            </a:solidFill>
          </a:ln>
        </p:spPr>
        <p:txBody>
          <a:bodyPr wrap="square" lIns="0" tIns="0" rIns="0" bIns="0" rtlCol="0"/>
          <a:lstStyle/>
          <a:p>
            <a:endParaRPr/>
          </a:p>
        </p:txBody>
      </p:sp>
      <p:sp>
        <p:nvSpPr>
          <p:cNvPr id="19" name="object 19"/>
          <p:cNvSpPr/>
          <p:nvPr/>
        </p:nvSpPr>
        <p:spPr>
          <a:xfrm>
            <a:off x="2" y="3287585"/>
            <a:ext cx="3498850" cy="915669"/>
          </a:xfrm>
          <a:custGeom>
            <a:avLst/>
            <a:gdLst/>
            <a:ahLst/>
            <a:cxnLst/>
            <a:rect l="l" t="t" r="r" b="b"/>
            <a:pathLst>
              <a:path w="3498850" h="915670">
                <a:moveTo>
                  <a:pt x="0" y="915581"/>
                </a:moveTo>
                <a:lnTo>
                  <a:pt x="2583167" y="915581"/>
                </a:lnTo>
                <a:lnTo>
                  <a:pt x="3498748" y="0"/>
                </a:lnTo>
              </a:path>
            </a:pathLst>
          </a:custGeom>
          <a:ln w="12699">
            <a:solidFill>
              <a:srgbClr val="6D6E71"/>
            </a:solidFill>
          </a:ln>
        </p:spPr>
        <p:txBody>
          <a:bodyPr wrap="square" lIns="0" tIns="0" rIns="0" bIns="0" rtlCol="0"/>
          <a:lstStyle/>
          <a:p>
            <a:endParaRPr/>
          </a:p>
        </p:txBody>
      </p:sp>
      <p:pic>
        <p:nvPicPr>
          <p:cNvPr id="9218" name="Imagen 3"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l="42469" t="33722" r="43031" b="34278"/>
          <a:stretch/>
        </p:blipFill>
        <p:spPr bwMode="auto">
          <a:xfrm>
            <a:off x="4506354" y="990600"/>
            <a:ext cx="3266045" cy="37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bject 22">
            <a:extLst>
              <a:ext uri="{FF2B5EF4-FFF2-40B4-BE49-F238E27FC236}">
                <a16:creationId xmlns:a16="http://schemas.microsoft.com/office/drawing/2014/main" xmlns="" id="{A9592DA3-C5B8-874C-94E2-EA23B0909692}"/>
              </a:ext>
            </a:extLst>
          </p:cNvPr>
          <p:cNvSpPr txBox="1"/>
          <p:nvPr/>
        </p:nvSpPr>
        <p:spPr>
          <a:xfrm>
            <a:off x="9988997" y="6278224"/>
            <a:ext cx="1738174" cy="166712"/>
          </a:xfrm>
          <a:prstGeom prst="rect">
            <a:avLst/>
          </a:prstGeom>
        </p:spPr>
        <p:txBody>
          <a:bodyPr vert="horz" wrap="square" lIns="0" tIns="12700" rIns="0" bIns="0" rtlCol="0">
            <a:spAutoFit/>
          </a:bodyPr>
          <a:lstStyle/>
          <a:p>
            <a:pPr marL="12700">
              <a:spcBef>
                <a:spcPts val="100"/>
              </a:spcBef>
            </a:pPr>
            <a:r>
              <a:rPr lang="es-CO" sz="1000" spc="-5" dirty="0">
                <a:solidFill>
                  <a:prstClr val="white">
                    <a:lumMod val="50000"/>
                  </a:prstClr>
                </a:solidFill>
                <a:latin typeface="Trebuchet MS" panose="020B0603020202020204" pitchFamily="34" charset="0"/>
                <a:cs typeface="Arial" panose="020B0604020202020204" pitchFamily="34" charset="0"/>
              </a:rPr>
              <a:t>Regional </a:t>
            </a:r>
            <a:r>
              <a:rPr lang="es-CO" sz="1000" spc="-5" dirty="0" smtClean="0">
                <a:solidFill>
                  <a:prstClr val="white">
                    <a:lumMod val="50000"/>
                  </a:prstClr>
                </a:solidFill>
                <a:latin typeface="Trebuchet MS" panose="020B0603020202020204" pitchFamily="34" charset="0"/>
                <a:cs typeface="Arial" panose="020B0604020202020204" pitchFamily="34" charset="0"/>
              </a:rPr>
              <a:t>Tolima Grande</a:t>
            </a:r>
            <a:endParaRPr sz="1000" dirty="0">
              <a:solidFill>
                <a:prstClr val="white">
                  <a:lumMod val="50000"/>
                </a:prst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919142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875768" y="244062"/>
            <a:ext cx="4610631" cy="566822"/>
          </a:xfrm>
          <a:prstGeom prst="rect">
            <a:avLst/>
          </a:prstGeom>
        </p:spPr>
        <p:txBody>
          <a:bodyPr vert="horz" wrap="square" lIns="0" tIns="12700" rIns="0" bIns="0" rtlCol="0">
            <a:spAutoFit/>
          </a:bodyPr>
          <a:lstStyle/>
          <a:p>
            <a:r>
              <a:rPr lang="es-CO" dirty="0"/>
              <a:t> </a:t>
            </a:r>
            <a:br>
              <a:rPr lang="es-CO" dirty="0"/>
            </a:br>
            <a:r>
              <a:rPr lang="es-CO" b="1" dirty="0" smtClean="0"/>
              <a:t>ACTIVIDADES DE PLAN AMBIENTAL</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4912399" y="1328948"/>
            <a:ext cx="3322207" cy="2685518"/>
          </a:xfrm>
          <a:prstGeom prst="rect">
            <a:avLst/>
          </a:prstGeom>
        </p:spPr>
      </p:pic>
      <p:pic>
        <p:nvPicPr>
          <p:cNvPr id="15" name="Marcador de contenido 10"/>
          <p:cNvPicPr/>
          <p:nvPr/>
        </p:nvPicPr>
        <p:blipFill>
          <a:blip r:embed="rId6" cstate="print">
            <a:extLst>
              <a:ext uri="{28A0092B-C50C-407E-A947-70E740481C1C}">
                <a14:useLocalDpi xmlns:a14="http://schemas.microsoft.com/office/drawing/2010/main" val="0"/>
              </a:ext>
            </a:extLst>
          </a:blip>
          <a:stretch>
            <a:fillRect/>
          </a:stretch>
        </p:blipFill>
        <p:spPr>
          <a:xfrm>
            <a:off x="8534400" y="1305861"/>
            <a:ext cx="2987673" cy="2580339"/>
          </a:xfrm>
          <a:prstGeom prst="rect">
            <a:avLst/>
          </a:prstGeom>
        </p:spPr>
      </p:pic>
      <p:pic>
        <p:nvPicPr>
          <p:cNvPr id="16" name="Imagen 15"/>
          <p:cNvPicPr/>
          <p:nvPr/>
        </p:nvPicPr>
        <p:blipFill rotWithShape="1">
          <a:blip r:embed="rId7" cstate="print">
            <a:extLst>
              <a:ext uri="{BEBA8EAE-BF5A-486C-A8C5-ECC9F3942E4B}">
                <a14:imgProps xmlns:a14="http://schemas.microsoft.com/office/drawing/2010/main">
                  <a14:imgLayer r:embed="rId8">
                    <a14:imgEffect>
                      <a14:backgroundRemoval t="13818" b="91152" l="12773" r="90000">
                        <a14:backgroundMark x1="16864" y1="38364" x2="29455" y2="32848"/>
                        <a14:backgroundMark x1="22864" y1="35758" x2="21955" y2="26485"/>
                        <a14:backgroundMark x1="23227" y1="35758" x2="23227" y2="30182"/>
                        <a14:backgroundMark x1="27864" y1="33636" x2="35727" y2="43030"/>
                      </a14:backgroundRemoval>
                    </a14:imgEffect>
                  </a14:imgLayer>
                </a14:imgProps>
              </a:ext>
              <a:ext uri="{28A0092B-C50C-407E-A947-70E740481C1C}">
                <a14:useLocalDpi xmlns:a14="http://schemas.microsoft.com/office/drawing/2010/main" val="0"/>
              </a:ext>
            </a:extLst>
          </a:blip>
          <a:srcRect l="15038" t="30454" r="32689" b="14243"/>
          <a:stretch/>
        </p:blipFill>
        <p:spPr>
          <a:xfrm>
            <a:off x="6567610" y="4121105"/>
            <a:ext cx="3172045" cy="2367921"/>
          </a:xfrm>
          <a:prstGeom prst="rect">
            <a:avLst/>
          </a:prstGeom>
        </p:spPr>
      </p:pic>
      <p:sp>
        <p:nvSpPr>
          <p:cNvPr id="17" name="CuadroTexto 16">
            <a:extLst>
              <a:ext uri="{FF2B5EF4-FFF2-40B4-BE49-F238E27FC236}">
                <a16:creationId xmlns:a16="http://schemas.microsoft.com/office/drawing/2014/main" xmlns="" id="{51EC1EEA-F0AE-4E2D-8F4D-83FED26C93EE}"/>
              </a:ext>
            </a:extLst>
          </p:cNvPr>
          <p:cNvSpPr txBox="1"/>
          <p:nvPr/>
        </p:nvSpPr>
        <p:spPr>
          <a:xfrm>
            <a:off x="466341" y="1066111"/>
            <a:ext cx="4072171" cy="5755422"/>
          </a:xfrm>
          <a:prstGeom prst="rect">
            <a:avLst/>
          </a:prstGeom>
          <a:noFill/>
        </p:spPr>
        <p:txBody>
          <a:bodyPr wrap="square" rtlCol="0">
            <a:spAutoFit/>
          </a:bodyPr>
          <a:lstStyle/>
          <a:p>
            <a:r>
              <a:rPr lang="es-CO" sz="1600" b="1" dirty="0"/>
              <a:t> </a:t>
            </a:r>
            <a:endParaRPr lang="es-CO" sz="1600" dirty="0"/>
          </a:p>
          <a:p>
            <a:pPr algn="just"/>
            <a:r>
              <a:rPr lang="es-CO" sz="2400" dirty="0">
                <a:latin typeface="Arial" panose="020B0604020202020204" pitchFamily="34" charset="0"/>
                <a:cs typeface="Arial" panose="020B0604020202020204" pitchFamily="34" charset="0"/>
              </a:rPr>
              <a:t>La Regional Tolima Grande junto con la Escuela Militar de Suboficiales desarrolla el proyecto de  compostaje por medio de un lombricultivo utilizando lombrices y residuos orgánicos generados en el Comedor de tropa de la EMSUB ubicado en el FMTOL, obteniendo HUMUS para el abono de las plantas del mismo vivero y Unidad Militar.</a:t>
            </a:r>
          </a:p>
          <a:p>
            <a:pPr algn="just"/>
            <a:endParaRPr lang="es-CO" sz="1600" dirty="0">
              <a:latin typeface="Arial" panose="020B0604020202020204" pitchFamily="34" charset="0"/>
              <a:cs typeface="Arial" panose="020B0604020202020204" pitchFamily="34" charset="0"/>
            </a:endParaRPr>
          </a:p>
        </p:txBody>
      </p:sp>
      <p:sp>
        <p:nvSpPr>
          <p:cNvPr id="18"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9862508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37087" y="525935"/>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4662174" cy="289823"/>
          </a:xfrm>
          <a:prstGeom prst="rect">
            <a:avLst/>
          </a:prstGeom>
        </p:spPr>
        <p:txBody>
          <a:bodyPr vert="horz" wrap="square" lIns="0" tIns="12700" rIns="0" bIns="0" rtlCol="0">
            <a:spAutoFit/>
          </a:bodyPr>
          <a:lstStyle/>
          <a:p>
            <a:r>
              <a:rPr lang="es-CO" b="1" dirty="0" smtClean="0"/>
              <a:t>ACTIVIDADES DE PLAN AMBIENTAL</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3" name="CuadroTexto 12">
            <a:extLst>
              <a:ext uri="{FF2B5EF4-FFF2-40B4-BE49-F238E27FC236}">
                <a16:creationId xmlns:a16="http://schemas.microsoft.com/office/drawing/2014/main" xmlns="" id="{51EC1EEA-F0AE-4E2D-8F4D-83FED26C93EE}"/>
              </a:ext>
            </a:extLst>
          </p:cNvPr>
          <p:cNvSpPr txBox="1"/>
          <p:nvPr/>
        </p:nvSpPr>
        <p:spPr>
          <a:xfrm>
            <a:off x="752238" y="1643263"/>
            <a:ext cx="4162277" cy="3662541"/>
          </a:xfrm>
          <a:prstGeom prst="rect">
            <a:avLst/>
          </a:prstGeom>
          <a:noFill/>
        </p:spPr>
        <p:txBody>
          <a:bodyPr wrap="square" rtlCol="0">
            <a:spAutoFit/>
          </a:bodyPr>
          <a:lstStyle/>
          <a:p>
            <a:r>
              <a:rPr lang="es-CO" sz="1600" b="1" dirty="0"/>
              <a:t> </a:t>
            </a:r>
            <a:endParaRPr lang="es-CO" sz="1600" dirty="0"/>
          </a:p>
          <a:p>
            <a:pPr algn="just"/>
            <a:r>
              <a:rPr lang="es-CO" sz="2400" dirty="0" smtClean="0">
                <a:latin typeface="Arial" panose="020B0604020202020204" pitchFamily="34" charset="0"/>
                <a:cs typeface="Arial" panose="020B0604020202020204" pitchFamily="34" charset="0"/>
              </a:rPr>
              <a:t>Adicional</a:t>
            </a:r>
            <a:r>
              <a:rPr lang="es-CO" sz="2400" dirty="0">
                <a:latin typeface="Arial" panose="020B0604020202020204" pitchFamily="34" charset="0"/>
                <a:cs typeface="Arial" panose="020B0604020202020204" pitchFamily="34" charset="0"/>
              </a:rPr>
              <a:t>, se realiza capacitaciones constantes en el manejo de residuos aprovechables (reciclaje), orgánicos y no aprovechables a todas las unidades de negocio, personal directo de la Entidad y Militar</a:t>
            </a:r>
            <a:endParaRPr lang="es-CO" sz="1600" dirty="0">
              <a:latin typeface="Arial" panose="020B0604020202020204" pitchFamily="34" charset="0"/>
              <a:cs typeface="Arial" panose="020B0604020202020204" pitchFamily="34" charset="0"/>
            </a:endParaRPr>
          </a:p>
        </p:txBody>
      </p:sp>
      <p:pic>
        <p:nvPicPr>
          <p:cNvPr id="15" name="Imagen 14"/>
          <p:cNvPicPr/>
          <p:nvPr/>
        </p:nvPicPr>
        <p:blipFill rotWithShape="1">
          <a:blip r:embed="rId5" cstate="print">
            <a:extLst>
              <a:ext uri="{28A0092B-C50C-407E-A947-70E740481C1C}">
                <a14:useLocalDpi xmlns:a14="http://schemas.microsoft.com/office/drawing/2010/main" val="0"/>
              </a:ext>
            </a:extLst>
          </a:blip>
          <a:srcRect r="16653" b="11542"/>
          <a:stretch/>
        </p:blipFill>
        <p:spPr bwMode="auto">
          <a:xfrm>
            <a:off x="5867400" y="1247907"/>
            <a:ext cx="4876800" cy="2252686"/>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6" cstate="print">
            <a:extLst>
              <a:ext uri="{28A0092B-C50C-407E-A947-70E740481C1C}">
                <a14:useLocalDpi xmlns:a14="http://schemas.microsoft.com/office/drawing/2010/main" val="0"/>
              </a:ext>
            </a:extLst>
          </a:blip>
          <a:srcRect l="20637"/>
          <a:stretch/>
        </p:blipFill>
        <p:spPr bwMode="auto">
          <a:xfrm>
            <a:off x="5867400" y="3657600"/>
            <a:ext cx="4876800" cy="2537623"/>
          </a:xfrm>
          <a:prstGeom prst="rect">
            <a:avLst/>
          </a:prstGeom>
          <a:ln>
            <a:noFill/>
          </a:ln>
          <a:extLst>
            <a:ext uri="{53640926-AAD7-44D8-BBD7-CCE9431645EC}">
              <a14:shadowObscured xmlns:a14="http://schemas.microsoft.com/office/drawing/2010/main"/>
            </a:ext>
          </a:extLst>
        </p:spPr>
      </p:pic>
      <p:sp>
        <p:nvSpPr>
          <p:cNvPr id="17"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529739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566822"/>
          </a:xfrm>
          <a:prstGeom prst="rect">
            <a:avLst/>
          </a:prstGeom>
        </p:spPr>
        <p:txBody>
          <a:bodyPr vert="horz" wrap="square" lIns="0" tIns="12700" rIns="0" bIns="0" rtlCol="0">
            <a:spAutoFit/>
          </a:bodyPr>
          <a:lstStyle/>
          <a:p>
            <a:r>
              <a:rPr lang="es-CO" b="1" dirty="0" smtClean="0"/>
              <a:t>PLAN ESTRATÉGICO DE SEGURIDAD VIAL</a:t>
            </a:r>
            <a:endParaRPr lang="es-CO" dirty="0"/>
          </a:p>
        </p:txBody>
      </p:sp>
      <p:sp>
        <p:nvSpPr>
          <p:cNvPr id="8" name="object 8"/>
          <p:cNvSpPr/>
          <p:nvPr/>
        </p:nvSpPr>
        <p:spPr>
          <a:xfrm>
            <a:off x="550105" y="612942"/>
            <a:ext cx="202133" cy="20213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5" cstate="print"/>
            <a:stretch>
              <a:fillRect/>
            </a:stretch>
          </a:blipFill>
        </p:spPr>
        <p:txBody>
          <a:bodyPr wrap="square" lIns="0" tIns="0" rIns="0" bIns="0" rtlCol="0"/>
          <a:lstStyle/>
          <a:p>
            <a:endParaRPr/>
          </a:p>
        </p:txBody>
      </p:sp>
      <p:sp>
        <p:nvSpPr>
          <p:cNvPr id="12" name="CuadroTexto 11">
            <a:extLst>
              <a:ext uri="{FF2B5EF4-FFF2-40B4-BE49-F238E27FC236}">
                <a16:creationId xmlns:a16="http://schemas.microsoft.com/office/drawing/2014/main" xmlns="" id="{51EC1EEA-F0AE-4E2D-8F4D-83FED26C93EE}"/>
              </a:ext>
            </a:extLst>
          </p:cNvPr>
          <p:cNvSpPr txBox="1"/>
          <p:nvPr/>
        </p:nvSpPr>
        <p:spPr>
          <a:xfrm>
            <a:off x="376236" y="714008"/>
            <a:ext cx="5418742" cy="5786199"/>
          </a:xfrm>
          <a:prstGeom prst="rect">
            <a:avLst/>
          </a:prstGeom>
          <a:noFill/>
        </p:spPr>
        <p:txBody>
          <a:bodyPr wrap="square" rtlCol="0">
            <a:spAutoFit/>
          </a:bodyPr>
          <a:lstStyle/>
          <a:p>
            <a:r>
              <a:rPr lang="es-CO" sz="1600" b="1" dirty="0"/>
              <a:t> </a:t>
            </a:r>
            <a:endParaRPr lang="es-CO" sz="1600" dirty="0"/>
          </a:p>
          <a:p>
            <a:pPr algn="just"/>
            <a:endParaRPr lang="es-CO" dirty="0" smtClean="0">
              <a:latin typeface="Arial" panose="020B0604020202020204" pitchFamily="34" charset="0"/>
              <a:cs typeface="Arial" panose="020B0604020202020204" pitchFamily="34" charset="0"/>
            </a:endParaRPr>
          </a:p>
          <a:p>
            <a:pPr algn="just"/>
            <a:r>
              <a:rPr lang="es-CO" b="1" dirty="0" smtClean="0">
                <a:latin typeface="Arial" panose="020B0604020202020204" pitchFamily="34" charset="0"/>
                <a:cs typeface="Arial" panose="020B0604020202020204" pitchFamily="34" charset="0"/>
              </a:rPr>
              <a:t>PLAN </a:t>
            </a:r>
            <a:r>
              <a:rPr lang="es-CO" b="1" dirty="0">
                <a:latin typeface="Arial" panose="020B0604020202020204" pitchFamily="34" charset="0"/>
                <a:cs typeface="Arial" panose="020B0604020202020204" pitchFamily="34" charset="0"/>
              </a:rPr>
              <a:t>ESTRATEGICO DE SEGURIDAD </a:t>
            </a:r>
            <a:r>
              <a:rPr lang="es-CO" b="1" dirty="0" smtClean="0">
                <a:latin typeface="Arial" panose="020B0604020202020204" pitchFamily="34" charset="0"/>
                <a:cs typeface="Arial" panose="020B0604020202020204" pitchFamily="34" charset="0"/>
              </a:rPr>
              <a:t>VIAL</a:t>
            </a:r>
          </a:p>
          <a:p>
            <a:pPr algn="just"/>
            <a:endParaRPr lang="es-CO" dirty="0">
              <a:latin typeface="Arial" panose="020B0604020202020204" pitchFamily="34" charset="0"/>
              <a:cs typeface="Arial" panose="020B0604020202020204" pitchFamily="34" charset="0"/>
            </a:endParaRPr>
          </a:p>
          <a:p>
            <a:pPr algn="just"/>
            <a:r>
              <a:rPr lang="es-CO" sz="2000" dirty="0">
                <a:latin typeface="Arial" panose="020B0604020202020204" pitchFamily="34" charset="0"/>
                <a:cs typeface="Arial" panose="020B0604020202020204" pitchFamily="34" charset="0"/>
              </a:rPr>
              <a:t>Dados los lineamientos de seguridad que se requieren en la Agencia Logística de las Fuerzas Militares (ALFM), se ha contemplado el Plan Estratégico de Seguridad Vial (PESV) como una herramienta valiosa para aportar a los niveles de seguridad que requiere la entidad para prevenir eventos indeseados en la vía, donde según las estadísticas del país son la segunda causa de mortalidad en Colombia</a:t>
            </a:r>
            <a:r>
              <a:rPr lang="es-CO" sz="2000" dirty="0" smtClean="0">
                <a:latin typeface="Arial" panose="020B0604020202020204" pitchFamily="34" charset="0"/>
                <a:cs typeface="Arial" panose="020B0604020202020204" pitchFamily="34" charset="0"/>
              </a:rPr>
              <a:t>.</a:t>
            </a:r>
          </a:p>
          <a:p>
            <a:pPr algn="just"/>
            <a:endParaRPr lang="es-CO" sz="2000" dirty="0">
              <a:latin typeface="Arial" panose="020B0604020202020204" pitchFamily="34" charset="0"/>
              <a:cs typeface="Arial" panose="020B0604020202020204" pitchFamily="34" charset="0"/>
            </a:endParaRPr>
          </a:p>
          <a:p>
            <a:pPr algn="just"/>
            <a:r>
              <a:rPr lang="es-CO" sz="2000" dirty="0">
                <a:latin typeface="Arial" panose="020B0604020202020204" pitchFamily="34" charset="0"/>
                <a:cs typeface="Arial" panose="020B0604020202020204" pitchFamily="34" charset="0"/>
              </a:rPr>
              <a:t>Se cuenta con POLITICA DEL PESV Y COMITÉ DE SEGURIDAD VIAL, este último conformado por el acto administrativo Resolución N° 553 del 14 de junio de 2018.</a:t>
            </a:r>
          </a:p>
        </p:txBody>
      </p:sp>
      <p:pic>
        <p:nvPicPr>
          <p:cNvPr id="13" name="Imagen 12"/>
          <p:cNvPicPr/>
          <p:nvPr/>
        </p:nvPicPr>
        <p:blipFill rotWithShape="1">
          <a:blip r:embed="rId6" cstate="print">
            <a:extLst>
              <a:ext uri="{28A0092B-C50C-407E-A947-70E740481C1C}">
                <a14:useLocalDpi xmlns:a14="http://schemas.microsoft.com/office/drawing/2010/main" val="0"/>
              </a:ext>
            </a:extLst>
          </a:blip>
          <a:srcRect l="22356" t="17516" r="7533" b="12754"/>
          <a:stretch/>
        </p:blipFill>
        <p:spPr bwMode="auto">
          <a:xfrm>
            <a:off x="5867400" y="882411"/>
            <a:ext cx="5828930" cy="5592840"/>
          </a:xfrm>
          <a:prstGeom prst="rect">
            <a:avLst/>
          </a:prstGeom>
          <a:ln>
            <a:noFill/>
          </a:ln>
          <a:extLst>
            <a:ext uri="{53640926-AAD7-44D8-BBD7-CCE9431645EC}">
              <a14:shadowObscured xmlns:a14="http://schemas.microsoft.com/office/drawing/2010/main"/>
            </a:ext>
          </a:extLst>
        </p:spPr>
      </p:pic>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667217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566822"/>
          </a:xfrm>
          <a:prstGeom prst="rect">
            <a:avLst/>
          </a:prstGeom>
        </p:spPr>
        <p:txBody>
          <a:bodyPr vert="horz" wrap="square" lIns="0" tIns="12700" rIns="0" bIns="0" rtlCol="0">
            <a:spAutoFit/>
          </a:bodyPr>
          <a:lstStyle/>
          <a:p>
            <a:r>
              <a:rPr lang="es-CO" b="1" dirty="0" smtClean="0"/>
              <a:t>PLAN ESTRATÉGICO DE SEGURIDAD VIAL</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2" name="CuadroTexto 11">
            <a:extLst>
              <a:ext uri="{FF2B5EF4-FFF2-40B4-BE49-F238E27FC236}">
                <a16:creationId xmlns:a16="http://schemas.microsoft.com/office/drawing/2014/main" xmlns="" id="{51EC1EEA-F0AE-4E2D-8F4D-83FED26C93EE}"/>
              </a:ext>
            </a:extLst>
          </p:cNvPr>
          <p:cNvSpPr txBox="1"/>
          <p:nvPr/>
        </p:nvSpPr>
        <p:spPr>
          <a:xfrm>
            <a:off x="505590" y="4080973"/>
            <a:ext cx="5491165" cy="2185214"/>
          </a:xfrm>
          <a:prstGeom prst="rect">
            <a:avLst/>
          </a:prstGeom>
          <a:noFill/>
        </p:spPr>
        <p:txBody>
          <a:bodyPr wrap="square" rtlCol="0">
            <a:spAutoFit/>
          </a:bodyPr>
          <a:lstStyle/>
          <a:p>
            <a:r>
              <a:rPr lang="es-CO" sz="1600" b="1" dirty="0"/>
              <a:t> </a:t>
            </a:r>
            <a:endParaRPr lang="es-CO" sz="1600" dirty="0"/>
          </a:p>
          <a:p>
            <a:pPr algn="just"/>
            <a:r>
              <a:rPr lang="es-CO" sz="2400" dirty="0" smtClean="0">
                <a:latin typeface="Arial" panose="020B0604020202020204" pitchFamily="34" charset="0"/>
                <a:cs typeface="Arial" panose="020B0604020202020204" pitchFamily="34" charset="0"/>
              </a:rPr>
              <a:t>En </a:t>
            </a:r>
            <a:r>
              <a:rPr lang="es-CO" sz="2400" dirty="0">
                <a:latin typeface="Arial" panose="020B0604020202020204" pitchFamily="34" charset="0"/>
                <a:cs typeface="Arial" panose="020B0604020202020204" pitchFamily="34" charset="0"/>
              </a:rPr>
              <a:t>cumplimiento al PESV, se capacita constantemente a nuestros actores viales con el fin de que este riesgo  no se </a:t>
            </a:r>
            <a:r>
              <a:rPr lang="es-CO" sz="2400" dirty="0" smtClean="0">
                <a:latin typeface="Arial" panose="020B0604020202020204" pitchFamily="34" charset="0"/>
                <a:cs typeface="Arial" panose="020B0604020202020204" pitchFamily="34" charset="0"/>
              </a:rPr>
              <a:t>materialice </a:t>
            </a:r>
            <a:r>
              <a:rPr lang="es-CO" sz="2400" dirty="0">
                <a:latin typeface="Arial" panose="020B0604020202020204" pitchFamily="34" charset="0"/>
                <a:cs typeface="Arial" panose="020B0604020202020204" pitchFamily="34" charset="0"/>
              </a:rPr>
              <a:t>y  afecte la salud de nuestros funcionarios</a:t>
            </a:r>
            <a:r>
              <a:rPr lang="es-CO" sz="2400" dirty="0" smtClean="0">
                <a:latin typeface="Arial" panose="020B0604020202020204" pitchFamily="34" charset="0"/>
                <a:cs typeface="Arial" panose="020B0604020202020204" pitchFamily="34" charset="0"/>
              </a:rPr>
              <a:t>.</a:t>
            </a:r>
            <a:endParaRPr lang="es-CO" sz="2400" dirty="0">
              <a:latin typeface="Arial" panose="020B0604020202020204" pitchFamily="34" charset="0"/>
              <a:cs typeface="Arial" panose="020B0604020202020204" pitchFamily="34" charset="0"/>
            </a:endParaRPr>
          </a:p>
        </p:txBody>
      </p:sp>
      <p:pic>
        <p:nvPicPr>
          <p:cNvPr id="13" name="Imagen 12" descr="D:\SST-GA\2020\MARZO\PESV\PROTOCOLO ATENCION VICTIMAS\IMG_20200616_09255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105" y="1227821"/>
            <a:ext cx="4700534" cy="2863907"/>
          </a:xfrm>
          <a:prstGeom prst="rect">
            <a:avLst/>
          </a:prstGeom>
          <a:noFill/>
          <a:ln>
            <a:noFill/>
          </a:ln>
        </p:spPr>
      </p:pic>
      <p:pic>
        <p:nvPicPr>
          <p:cNvPr id="14" name="Imagen 13" descr="D:\SST-GA\2020\MARZO\PESV\IMG_20200331_15043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4199" y="3741717"/>
            <a:ext cx="3810000" cy="2513584"/>
          </a:xfrm>
          <a:prstGeom prst="rect">
            <a:avLst/>
          </a:prstGeom>
          <a:noFill/>
          <a:ln>
            <a:noFill/>
          </a:ln>
        </p:spPr>
      </p:pic>
      <p:sp>
        <p:nvSpPr>
          <p:cNvPr id="15"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pic>
        <p:nvPicPr>
          <p:cNvPr id="16" name="Imagen 15" descr="D:\SST-GA\2020\AGOSTO\ALCOHOLIMETRIA\IMG_20200818_11522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1256038"/>
            <a:ext cx="3197375" cy="1944558"/>
          </a:xfrm>
          <a:prstGeom prst="rect">
            <a:avLst/>
          </a:prstGeom>
          <a:noFill/>
          <a:ln>
            <a:noFill/>
          </a:ln>
        </p:spPr>
      </p:pic>
    </p:spTree>
    <p:extLst>
      <p:ext uri="{BB962C8B-B14F-4D97-AF65-F5344CB8AC3E}">
        <p14:creationId xmlns:p14="http://schemas.microsoft.com/office/powerpoint/2010/main" val="4176637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566822"/>
          </a:xfrm>
          <a:prstGeom prst="rect">
            <a:avLst/>
          </a:prstGeom>
        </p:spPr>
        <p:txBody>
          <a:bodyPr vert="horz" wrap="square" lIns="0" tIns="12700" rIns="0" bIns="0" rtlCol="0">
            <a:spAutoFit/>
          </a:bodyPr>
          <a:lstStyle/>
          <a:p>
            <a:r>
              <a:rPr lang="es-CO" b="1" dirty="0" smtClean="0"/>
              <a:t>PLAN ESTRATÉGICO DE SEGURIDAD VIAL</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pic>
        <p:nvPicPr>
          <p:cNvPr id="13" name="Imagen 12" descr="D:\SST-GA\2020\MAYO\INSPECCIONES\IMG_20200610_08522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072" y="1250957"/>
            <a:ext cx="3278928" cy="4002974"/>
          </a:xfrm>
          <a:prstGeom prst="rect">
            <a:avLst/>
          </a:prstGeom>
          <a:noFill/>
          <a:ln>
            <a:noFill/>
          </a:ln>
        </p:spPr>
      </p:pic>
      <p:pic>
        <p:nvPicPr>
          <p:cNvPr id="14" name="Imagen 13" descr="D:\SST-GA\2020\MAYO\INSPECCIONES\IMG_20200610_09022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4132" y="2364068"/>
            <a:ext cx="2530335" cy="3123538"/>
          </a:xfrm>
          <a:prstGeom prst="rect">
            <a:avLst/>
          </a:prstGeom>
          <a:noFill/>
          <a:ln>
            <a:noFill/>
          </a:ln>
        </p:spPr>
      </p:pic>
      <p:pic>
        <p:nvPicPr>
          <p:cNvPr id="15" name="Imagen 14" descr="D:\SST-GA\2020\AGOSTO\ALCOHOLIMETRIA\20200818_08511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406440" y="2270962"/>
            <a:ext cx="4459157" cy="3574838"/>
          </a:xfrm>
          <a:prstGeom prst="rect">
            <a:avLst/>
          </a:prstGeom>
          <a:noFill/>
          <a:ln>
            <a:noFill/>
          </a:ln>
        </p:spPr>
      </p:pic>
      <p:sp>
        <p:nvSpPr>
          <p:cNvPr id="17"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655102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4768484" cy="566822"/>
          </a:xfrm>
          <a:prstGeom prst="rect">
            <a:avLst/>
          </a:prstGeom>
        </p:spPr>
        <p:txBody>
          <a:bodyPr vert="horz" wrap="square" lIns="0" tIns="12700" rIns="0" bIns="0" rtlCol="0">
            <a:spAutoFit/>
          </a:bodyPr>
          <a:lstStyle/>
          <a:p>
            <a:r>
              <a:rPr lang="es-CO" b="1" dirty="0" smtClean="0"/>
              <a:t>PLAN ESTRATÉGICO DE SEGURIDAD VIAL</a:t>
            </a:r>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graphicFrame>
        <p:nvGraphicFramePr>
          <p:cNvPr id="12" name="Tabla 11"/>
          <p:cNvGraphicFramePr>
            <a:graphicFrameLocks noGrp="1"/>
          </p:cNvGraphicFramePr>
          <p:nvPr>
            <p:extLst>
              <p:ext uri="{D42A27DB-BD31-4B8C-83A1-F6EECF244321}">
                <p14:modId xmlns:p14="http://schemas.microsoft.com/office/powerpoint/2010/main" val="4214580882"/>
              </p:ext>
            </p:extLst>
          </p:nvPr>
        </p:nvGraphicFramePr>
        <p:xfrm>
          <a:off x="953770" y="2774527"/>
          <a:ext cx="9790429" cy="2718780"/>
        </p:xfrm>
        <a:graphic>
          <a:graphicData uri="http://schemas.openxmlformats.org/drawingml/2006/table">
            <a:tbl>
              <a:tblPr firstRow="1" firstCol="1" bandRow="1">
                <a:tableStyleId>{5C22544A-7EE6-4342-B048-85BDC9FD1C3A}</a:tableStyleId>
              </a:tblPr>
              <a:tblGrid>
                <a:gridCol w="3001651">
                  <a:extLst>
                    <a:ext uri="{9D8B030D-6E8A-4147-A177-3AD203B41FA5}">
                      <a16:colId xmlns:a16="http://schemas.microsoft.com/office/drawing/2014/main" xmlns="" val="20000"/>
                    </a:ext>
                  </a:extLst>
                </a:gridCol>
                <a:gridCol w="4123762">
                  <a:extLst>
                    <a:ext uri="{9D8B030D-6E8A-4147-A177-3AD203B41FA5}">
                      <a16:colId xmlns:a16="http://schemas.microsoft.com/office/drawing/2014/main" xmlns="" val="20001"/>
                    </a:ext>
                  </a:extLst>
                </a:gridCol>
                <a:gridCol w="2665016">
                  <a:extLst>
                    <a:ext uri="{9D8B030D-6E8A-4147-A177-3AD203B41FA5}">
                      <a16:colId xmlns:a16="http://schemas.microsoft.com/office/drawing/2014/main" xmlns="" val="20002"/>
                    </a:ext>
                  </a:extLst>
                </a:gridCol>
              </a:tblGrid>
              <a:tr h="1416473">
                <a:tc>
                  <a:txBody>
                    <a:bodyPr/>
                    <a:lstStyle/>
                    <a:p>
                      <a:pPr algn="ctr">
                        <a:lnSpc>
                          <a:spcPct val="107000"/>
                        </a:lnSpc>
                        <a:spcAft>
                          <a:spcPts val="0"/>
                        </a:spcAft>
                      </a:pPr>
                      <a:r>
                        <a:rPr lang="es-CO" sz="2400" dirty="0">
                          <a:effectLst/>
                          <a:latin typeface="Arial" panose="020B0604020202020204" pitchFamily="34" charset="0"/>
                          <a:cs typeface="Arial" panose="020B0604020202020204" pitchFamily="34" charset="0"/>
                        </a:rPr>
                        <a:t>CONDUCTORES</a:t>
                      </a:r>
                      <a:endParaRPr lang="es-CO" sz="2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CO" sz="2400" dirty="0">
                          <a:effectLst/>
                          <a:latin typeface="Arial" panose="020B0604020202020204" pitchFamily="34" charset="0"/>
                          <a:cs typeface="Arial" panose="020B0604020202020204" pitchFamily="34" charset="0"/>
                        </a:rPr>
                        <a:t>VEHICULOS</a:t>
                      </a:r>
                      <a:endParaRPr lang="es-CO" sz="2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0" algn="ctr">
                        <a:lnSpc>
                          <a:spcPct val="107000"/>
                        </a:lnSpc>
                        <a:spcAft>
                          <a:spcPts val="0"/>
                        </a:spcAft>
                      </a:pPr>
                      <a:r>
                        <a:rPr lang="es-CO" sz="2400" b="1" dirty="0" smtClean="0">
                          <a:solidFill>
                            <a:schemeClr val="lt1"/>
                          </a:solidFill>
                          <a:effectLst/>
                          <a:latin typeface="Arial" panose="020B0604020202020204" pitchFamily="34" charset="0"/>
                          <a:ea typeface="+mn-ea"/>
                          <a:cs typeface="Arial" panose="020B0604020202020204" pitchFamily="34" charset="0"/>
                        </a:rPr>
                        <a:t>ACCIDENTES</a:t>
                      </a:r>
                      <a:r>
                        <a:rPr lang="es-CO" sz="2400" b="1" baseline="0" dirty="0" smtClean="0">
                          <a:solidFill>
                            <a:schemeClr val="lt1"/>
                          </a:solidFill>
                          <a:effectLst/>
                          <a:latin typeface="Arial" panose="020B0604020202020204" pitchFamily="34" charset="0"/>
                          <a:ea typeface="+mn-ea"/>
                          <a:cs typeface="Arial" panose="020B0604020202020204" pitchFamily="34" charset="0"/>
                        </a:rPr>
                        <a:t> VIALES</a:t>
                      </a:r>
                      <a:endParaRPr lang="es-CO" sz="2400" b="1" dirty="0">
                        <a:solidFill>
                          <a:schemeClr val="lt1"/>
                        </a:solidFill>
                        <a:effectLst/>
                        <a:latin typeface="Arial" panose="020B0604020202020204" pitchFamily="34" charset="0"/>
                        <a:ea typeface="+mn-ea"/>
                        <a:cs typeface="Arial" panose="020B0604020202020204" pitchFamily="34" charset="0"/>
                      </a:endParaRPr>
                    </a:p>
                  </a:txBody>
                  <a:tcPr marL="44450" marR="44450" marT="0" marB="0" anchor="b"/>
                </a:tc>
                <a:extLst>
                  <a:ext uri="{0D108BD9-81ED-4DB2-BD59-A6C34878D82A}">
                    <a16:rowId xmlns:a16="http://schemas.microsoft.com/office/drawing/2014/main" xmlns="" val="10000"/>
                  </a:ext>
                </a:extLst>
              </a:tr>
              <a:tr h="1302307">
                <a:tc>
                  <a:txBody>
                    <a:bodyPr/>
                    <a:lstStyle/>
                    <a:p>
                      <a:pPr marL="0" algn="ctr">
                        <a:lnSpc>
                          <a:spcPct val="107000"/>
                        </a:lnSpc>
                        <a:spcAft>
                          <a:spcPts val="0"/>
                        </a:spcAft>
                      </a:pPr>
                      <a:r>
                        <a:rPr lang="es-CO" sz="2400" b="1" dirty="0" smtClean="0">
                          <a:solidFill>
                            <a:schemeClr val="tx1"/>
                          </a:solidFill>
                          <a:effectLst/>
                          <a:latin typeface="Arial" panose="020B0604020202020204" pitchFamily="34" charset="0"/>
                          <a:ea typeface="+mn-ea"/>
                          <a:cs typeface="Arial" panose="020B0604020202020204" pitchFamily="34" charset="0"/>
                        </a:rPr>
                        <a:t>5</a:t>
                      </a:r>
                      <a:endParaRPr lang="es-CO" sz="2400" b="1"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tc>
                <a:tc>
                  <a:txBody>
                    <a:bodyPr/>
                    <a:lstStyle/>
                    <a:p>
                      <a:pPr marL="0" algn="ctr">
                        <a:lnSpc>
                          <a:spcPct val="107000"/>
                        </a:lnSpc>
                        <a:spcAft>
                          <a:spcPts val="0"/>
                        </a:spcAft>
                      </a:pPr>
                      <a:r>
                        <a:rPr lang="es-CO" sz="2400" b="1" dirty="0">
                          <a:solidFill>
                            <a:schemeClr val="tx1"/>
                          </a:solidFill>
                          <a:effectLst/>
                          <a:latin typeface="Arial" panose="020B0604020202020204" pitchFamily="34" charset="0"/>
                          <a:ea typeface="+mn-ea"/>
                          <a:cs typeface="Arial" panose="020B0604020202020204" pitchFamily="34" charset="0"/>
                        </a:rPr>
                        <a:t>5</a:t>
                      </a:r>
                    </a:p>
                  </a:txBody>
                  <a:tcPr marL="44450" marR="44450" marT="0" marB="0" anchor="ctr"/>
                </a:tc>
                <a:tc>
                  <a:txBody>
                    <a:bodyPr/>
                    <a:lstStyle/>
                    <a:p>
                      <a:pPr marL="0" algn="ctr">
                        <a:lnSpc>
                          <a:spcPct val="107000"/>
                        </a:lnSpc>
                        <a:spcAft>
                          <a:spcPts val="0"/>
                        </a:spcAft>
                      </a:pPr>
                      <a:r>
                        <a:rPr lang="es-CO" sz="2400" b="1" dirty="0">
                          <a:solidFill>
                            <a:schemeClr val="tx1"/>
                          </a:solidFill>
                          <a:effectLst/>
                          <a:latin typeface="Arial" panose="020B0604020202020204" pitchFamily="34" charset="0"/>
                          <a:ea typeface="+mn-ea"/>
                          <a:cs typeface="Arial" panose="020B0604020202020204" pitchFamily="34" charset="0"/>
                        </a:rPr>
                        <a:t>0</a:t>
                      </a:r>
                    </a:p>
                  </a:txBody>
                  <a:tcPr marL="44450" marR="44450" marT="0" marB="0" anchor="ctr"/>
                </a:tc>
                <a:extLst>
                  <a:ext uri="{0D108BD9-81ED-4DB2-BD59-A6C34878D82A}">
                    <a16:rowId xmlns:a16="http://schemas.microsoft.com/office/drawing/2014/main" xmlns="" val="10001"/>
                  </a:ext>
                </a:extLst>
              </a:tr>
            </a:tbl>
          </a:graphicData>
        </a:graphic>
      </p:graphicFrame>
      <p:sp>
        <p:nvSpPr>
          <p:cNvPr id="13" name="CuadroTexto 12">
            <a:extLst>
              <a:ext uri="{FF2B5EF4-FFF2-40B4-BE49-F238E27FC236}">
                <a16:creationId xmlns:a16="http://schemas.microsoft.com/office/drawing/2014/main" xmlns="" id="{51EC1EEA-F0AE-4E2D-8F4D-83FED26C93EE}"/>
              </a:ext>
            </a:extLst>
          </p:cNvPr>
          <p:cNvSpPr txBox="1"/>
          <p:nvPr/>
        </p:nvSpPr>
        <p:spPr>
          <a:xfrm>
            <a:off x="1429781" y="792516"/>
            <a:ext cx="9758365" cy="2000548"/>
          </a:xfrm>
          <a:prstGeom prst="rect">
            <a:avLst/>
          </a:prstGeom>
          <a:noFill/>
        </p:spPr>
        <p:txBody>
          <a:bodyPr wrap="square" rtlCol="0">
            <a:spAutoFit/>
          </a:bodyPr>
          <a:lstStyle/>
          <a:p>
            <a:r>
              <a:rPr lang="es-CO" sz="1600" b="1" dirty="0"/>
              <a:t> </a:t>
            </a:r>
            <a:endParaRPr lang="es-CO" sz="1600" dirty="0"/>
          </a:p>
          <a:p>
            <a:pPr algn="just"/>
            <a:endParaRPr lang="es-CO" sz="2400" dirty="0" smtClean="0">
              <a:latin typeface="Arial" panose="020B0604020202020204" pitchFamily="34" charset="0"/>
              <a:cs typeface="Arial" panose="020B0604020202020204" pitchFamily="34" charset="0"/>
            </a:endParaRPr>
          </a:p>
          <a:p>
            <a:pPr algn="just"/>
            <a:endParaRPr lang="es-CO" sz="2800" dirty="0">
              <a:latin typeface="Arial" panose="020B0604020202020204" pitchFamily="34" charset="0"/>
              <a:cs typeface="Arial" panose="020B0604020202020204" pitchFamily="34" charset="0"/>
            </a:endParaRPr>
          </a:p>
          <a:p>
            <a:r>
              <a:rPr lang="es-CO" sz="2800" b="1" dirty="0"/>
              <a:t>Para el año 2020, la Entidad no presento accidentes viales cumpliendo con el indicador.</a:t>
            </a:r>
            <a:endParaRPr lang="es-CO" sz="2800" dirty="0"/>
          </a:p>
        </p:txBody>
      </p:sp>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7211839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0878" y="0"/>
            <a:ext cx="2021839" cy="1595120"/>
          </a:xfrm>
          <a:custGeom>
            <a:avLst/>
            <a:gdLst/>
            <a:ahLst/>
            <a:cxnLst/>
            <a:rect l="l" t="t" r="r" b="b"/>
            <a:pathLst>
              <a:path w="2021839" h="1595120">
                <a:moveTo>
                  <a:pt x="2021293" y="0"/>
                </a:moveTo>
                <a:lnTo>
                  <a:pt x="904773" y="0"/>
                </a:lnTo>
                <a:lnTo>
                  <a:pt x="0" y="1594713"/>
                </a:lnTo>
                <a:lnTo>
                  <a:pt x="1078014" y="1594713"/>
                </a:lnTo>
                <a:lnTo>
                  <a:pt x="2021293" y="0"/>
                </a:lnTo>
                <a:close/>
              </a:path>
            </a:pathLst>
          </a:custGeom>
          <a:solidFill>
            <a:srgbClr val="D1D3D4"/>
          </a:solidFill>
        </p:spPr>
        <p:txBody>
          <a:bodyPr wrap="square" lIns="0" tIns="0" rIns="0" bIns="0" rtlCol="0"/>
          <a:lstStyle/>
          <a:p>
            <a:endParaRPr/>
          </a:p>
        </p:txBody>
      </p:sp>
      <p:sp>
        <p:nvSpPr>
          <p:cNvPr id="3" name="object 3"/>
          <p:cNvSpPr/>
          <p:nvPr/>
        </p:nvSpPr>
        <p:spPr>
          <a:xfrm>
            <a:off x="1264522" y="0"/>
            <a:ext cx="2772410" cy="2874645"/>
          </a:xfrm>
          <a:custGeom>
            <a:avLst/>
            <a:gdLst/>
            <a:ahLst/>
            <a:cxnLst/>
            <a:rect l="l" t="t" r="r" b="b"/>
            <a:pathLst>
              <a:path w="2772410" h="2874645">
                <a:moveTo>
                  <a:pt x="2772067" y="0"/>
                </a:moveTo>
                <a:lnTo>
                  <a:pt x="1655533" y="0"/>
                </a:lnTo>
                <a:lnTo>
                  <a:pt x="0" y="2874251"/>
                </a:lnTo>
                <a:lnTo>
                  <a:pt x="1078026" y="2874251"/>
                </a:lnTo>
                <a:lnTo>
                  <a:pt x="2772067" y="0"/>
                </a:lnTo>
                <a:close/>
              </a:path>
            </a:pathLst>
          </a:custGeom>
          <a:solidFill>
            <a:srgbClr val="27AAE1"/>
          </a:solidFill>
        </p:spPr>
        <p:txBody>
          <a:bodyPr wrap="square" lIns="0" tIns="0" rIns="0" bIns="0" rtlCol="0"/>
          <a:lstStyle/>
          <a:p>
            <a:endParaRPr/>
          </a:p>
        </p:txBody>
      </p:sp>
      <p:sp>
        <p:nvSpPr>
          <p:cNvPr id="4" name="object 4"/>
          <p:cNvSpPr/>
          <p:nvPr/>
        </p:nvSpPr>
        <p:spPr>
          <a:xfrm>
            <a:off x="4383102" y="18242"/>
            <a:ext cx="2656840" cy="2908300"/>
          </a:xfrm>
          <a:custGeom>
            <a:avLst/>
            <a:gdLst/>
            <a:ahLst/>
            <a:cxnLst/>
            <a:rect l="l" t="t" r="r" b="b"/>
            <a:pathLst>
              <a:path w="2656840" h="2908300">
                <a:moveTo>
                  <a:pt x="2656573" y="0"/>
                </a:moveTo>
                <a:lnTo>
                  <a:pt x="1540052" y="0"/>
                </a:lnTo>
                <a:lnTo>
                  <a:pt x="0" y="2907817"/>
                </a:lnTo>
                <a:lnTo>
                  <a:pt x="1078039" y="2907817"/>
                </a:lnTo>
                <a:lnTo>
                  <a:pt x="2656573" y="0"/>
                </a:lnTo>
                <a:close/>
              </a:path>
            </a:pathLst>
          </a:custGeom>
          <a:solidFill>
            <a:srgbClr val="27AAE1">
              <a:alpha val="16998"/>
            </a:srgbClr>
          </a:solidFill>
        </p:spPr>
        <p:txBody>
          <a:bodyPr wrap="square" lIns="0" tIns="0" rIns="0" bIns="0" rtlCol="0"/>
          <a:lstStyle/>
          <a:p>
            <a:endParaRPr/>
          </a:p>
        </p:txBody>
      </p:sp>
      <p:sp>
        <p:nvSpPr>
          <p:cNvPr id="5" name="object 5"/>
          <p:cNvSpPr/>
          <p:nvPr/>
        </p:nvSpPr>
        <p:spPr>
          <a:xfrm>
            <a:off x="581130" y="4453425"/>
            <a:ext cx="2464435" cy="2397125"/>
          </a:xfrm>
          <a:custGeom>
            <a:avLst/>
            <a:gdLst/>
            <a:ahLst/>
            <a:cxnLst/>
            <a:rect l="l" t="t" r="r" b="b"/>
            <a:pathLst>
              <a:path w="2464435" h="2397125">
                <a:moveTo>
                  <a:pt x="2464079" y="0"/>
                </a:moveTo>
                <a:lnTo>
                  <a:pt x="1347533" y="0"/>
                </a:lnTo>
                <a:lnTo>
                  <a:pt x="0" y="2396693"/>
                </a:lnTo>
                <a:lnTo>
                  <a:pt x="1078026" y="2396693"/>
                </a:lnTo>
                <a:lnTo>
                  <a:pt x="2464079" y="0"/>
                </a:lnTo>
                <a:close/>
              </a:path>
            </a:pathLst>
          </a:custGeom>
          <a:solidFill>
            <a:srgbClr val="E6E7E8"/>
          </a:solidFill>
        </p:spPr>
        <p:txBody>
          <a:bodyPr wrap="square" lIns="0" tIns="0" rIns="0" bIns="0" rtlCol="0"/>
          <a:lstStyle/>
          <a:p>
            <a:endParaRPr/>
          </a:p>
        </p:txBody>
      </p:sp>
      <p:sp>
        <p:nvSpPr>
          <p:cNvPr id="6" name="object 6"/>
          <p:cNvSpPr/>
          <p:nvPr/>
        </p:nvSpPr>
        <p:spPr>
          <a:xfrm>
            <a:off x="2024908" y="6838961"/>
            <a:ext cx="6350" cy="11430"/>
          </a:xfrm>
          <a:custGeom>
            <a:avLst/>
            <a:gdLst/>
            <a:ahLst/>
            <a:cxnLst/>
            <a:rect l="l" t="t" r="r" b="b"/>
            <a:pathLst>
              <a:path w="6350" h="11429">
                <a:moveTo>
                  <a:pt x="0" y="11150"/>
                </a:moveTo>
                <a:lnTo>
                  <a:pt x="6083" y="0"/>
                </a:lnTo>
              </a:path>
            </a:pathLst>
          </a:custGeom>
          <a:ln w="38100">
            <a:solidFill>
              <a:srgbClr val="A7A9AC"/>
            </a:solidFill>
          </a:ln>
        </p:spPr>
        <p:txBody>
          <a:bodyPr wrap="square" lIns="0" tIns="0" rIns="0" bIns="0" rtlCol="0"/>
          <a:lstStyle/>
          <a:p>
            <a:endParaRPr/>
          </a:p>
        </p:txBody>
      </p:sp>
      <p:sp>
        <p:nvSpPr>
          <p:cNvPr id="7" name="object 7"/>
          <p:cNvSpPr/>
          <p:nvPr/>
        </p:nvSpPr>
        <p:spPr>
          <a:xfrm>
            <a:off x="2067373" y="44514"/>
            <a:ext cx="3668395" cy="6727825"/>
          </a:xfrm>
          <a:custGeom>
            <a:avLst/>
            <a:gdLst/>
            <a:ahLst/>
            <a:cxnLst/>
            <a:rect l="l" t="t" r="r" b="b"/>
            <a:pathLst>
              <a:path w="3668395" h="6727825">
                <a:moveTo>
                  <a:pt x="0" y="6727723"/>
                </a:moveTo>
                <a:lnTo>
                  <a:pt x="3667874" y="0"/>
                </a:lnTo>
              </a:path>
            </a:pathLst>
          </a:custGeom>
          <a:ln w="38099">
            <a:solidFill>
              <a:srgbClr val="A7A9AC"/>
            </a:solidFill>
            <a:prstDash val="dot"/>
          </a:ln>
        </p:spPr>
        <p:txBody>
          <a:bodyPr wrap="square" lIns="0" tIns="0" rIns="0" bIns="0" rtlCol="0"/>
          <a:lstStyle/>
          <a:p>
            <a:endParaRPr/>
          </a:p>
        </p:txBody>
      </p:sp>
      <p:sp>
        <p:nvSpPr>
          <p:cNvPr id="8" name="object 8"/>
          <p:cNvSpPr/>
          <p:nvPr/>
        </p:nvSpPr>
        <p:spPr>
          <a:xfrm>
            <a:off x="5753437" y="0"/>
            <a:ext cx="6350" cy="11430"/>
          </a:xfrm>
          <a:custGeom>
            <a:avLst/>
            <a:gdLst/>
            <a:ahLst/>
            <a:cxnLst/>
            <a:rect l="l" t="t" r="r" b="b"/>
            <a:pathLst>
              <a:path w="6350" h="11430">
                <a:moveTo>
                  <a:pt x="0" y="11150"/>
                </a:moveTo>
                <a:lnTo>
                  <a:pt x="6083" y="0"/>
                </a:lnTo>
              </a:path>
            </a:pathLst>
          </a:custGeom>
          <a:ln w="38100">
            <a:solidFill>
              <a:srgbClr val="A7A9AC"/>
            </a:solidFill>
          </a:ln>
        </p:spPr>
        <p:txBody>
          <a:bodyPr wrap="square" lIns="0" tIns="0" rIns="0" bIns="0" rtlCol="0"/>
          <a:lstStyle/>
          <a:p>
            <a:endParaRPr/>
          </a:p>
        </p:txBody>
      </p:sp>
      <p:sp>
        <p:nvSpPr>
          <p:cNvPr id="9" name="object 9"/>
          <p:cNvSpPr/>
          <p:nvPr/>
        </p:nvSpPr>
        <p:spPr>
          <a:xfrm>
            <a:off x="6260035" y="1305958"/>
            <a:ext cx="3436620" cy="288925"/>
          </a:xfrm>
          <a:custGeom>
            <a:avLst/>
            <a:gdLst/>
            <a:ahLst/>
            <a:cxnLst/>
            <a:rect l="l" t="t" r="r" b="b"/>
            <a:pathLst>
              <a:path w="3436620" h="288925">
                <a:moveTo>
                  <a:pt x="3436213" y="0"/>
                </a:moveTo>
                <a:lnTo>
                  <a:pt x="192493" y="0"/>
                </a:lnTo>
                <a:lnTo>
                  <a:pt x="0" y="288759"/>
                </a:lnTo>
                <a:lnTo>
                  <a:pt x="3234080" y="288759"/>
                </a:lnTo>
                <a:lnTo>
                  <a:pt x="3436213" y="0"/>
                </a:lnTo>
                <a:close/>
              </a:path>
            </a:pathLst>
          </a:custGeom>
          <a:solidFill>
            <a:srgbClr val="E6E7E8"/>
          </a:solidFill>
        </p:spPr>
        <p:txBody>
          <a:bodyPr wrap="square" lIns="0" tIns="0" rIns="0" bIns="0" rtlCol="0"/>
          <a:lstStyle/>
          <a:p>
            <a:endParaRPr/>
          </a:p>
        </p:txBody>
      </p:sp>
      <p:sp>
        <p:nvSpPr>
          <p:cNvPr id="10" name="object 10"/>
          <p:cNvSpPr/>
          <p:nvPr/>
        </p:nvSpPr>
        <p:spPr>
          <a:xfrm>
            <a:off x="7973332" y="1241952"/>
            <a:ext cx="2059939" cy="3640454"/>
          </a:xfrm>
          <a:custGeom>
            <a:avLst/>
            <a:gdLst/>
            <a:ahLst/>
            <a:cxnLst/>
            <a:rect l="l" t="t" r="r" b="b"/>
            <a:pathLst>
              <a:path w="2059940" h="3640454">
                <a:moveTo>
                  <a:pt x="1672183" y="0"/>
                </a:moveTo>
                <a:lnTo>
                  <a:pt x="0" y="3639896"/>
                </a:lnTo>
                <a:lnTo>
                  <a:pt x="413880" y="3635273"/>
                </a:lnTo>
                <a:lnTo>
                  <a:pt x="2059800" y="44754"/>
                </a:lnTo>
                <a:lnTo>
                  <a:pt x="1672183" y="0"/>
                </a:lnTo>
                <a:close/>
              </a:path>
            </a:pathLst>
          </a:custGeom>
          <a:solidFill>
            <a:srgbClr val="27AAE1"/>
          </a:solidFill>
        </p:spPr>
        <p:txBody>
          <a:bodyPr wrap="square" lIns="0" tIns="0" rIns="0" bIns="0" rtlCol="0"/>
          <a:lstStyle/>
          <a:p>
            <a:endParaRPr/>
          </a:p>
        </p:txBody>
      </p:sp>
      <p:sp>
        <p:nvSpPr>
          <p:cNvPr id="11" name="object 11"/>
          <p:cNvSpPr/>
          <p:nvPr/>
        </p:nvSpPr>
        <p:spPr>
          <a:xfrm>
            <a:off x="9166865" y="1241952"/>
            <a:ext cx="478790" cy="353060"/>
          </a:xfrm>
          <a:custGeom>
            <a:avLst/>
            <a:gdLst/>
            <a:ahLst/>
            <a:cxnLst/>
            <a:rect l="l" t="t" r="r" b="b"/>
            <a:pathLst>
              <a:path w="478790" h="353059">
                <a:moveTo>
                  <a:pt x="478650" y="0"/>
                </a:moveTo>
                <a:lnTo>
                  <a:pt x="0" y="352767"/>
                </a:lnTo>
                <a:lnTo>
                  <a:pt x="327253" y="352767"/>
                </a:lnTo>
                <a:lnTo>
                  <a:pt x="478650" y="0"/>
                </a:lnTo>
                <a:close/>
              </a:path>
            </a:pathLst>
          </a:custGeom>
          <a:solidFill>
            <a:srgbClr val="939598"/>
          </a:solidFill>
        </p:spPr>
        <p:txBody>
          <a:bodyPr wrap="square" lIns="0" tIns="0" rIns="0" bIns="0" rtlCol="0"/>
          <a:lstStyle/>
          <a:p>
            <a:endParaRPr/>
          </a:p>
        </p:txBody>
      </p:sp>
      <p:sp>
        <p:nvSpPr>
          <p:cNvPr id="12" name="object 12"/>
          <p:cNvSpPr/>
          <p:nvPr/>
        </p:nvSpPr>
        <p:spPr>
          <a:xfrm>
            <a:off x="7153574" y="5698152"/>
            <a:ext cx="935355" cy="1160145"/>
          </a:xfrm>
          <a:custGeom>
            <a:avLst/>
            <a:gdLst/>
            <a:ahLst/>
            <a:cxnLst/>
            <a:rect l="l" t="t" r="r" b="b"/>
            <a:pathLst>
              <a:path w="935354" h="1160145">
                <a:moveTo>
                  <a:pt x="935266" y="0"/>
                </a:moveTo>
                <a:lnTo>
                  <a:pt x="521373" y="0"/>
                </a:lnTo>
                <a:lnTo>
                  <a:pt x="0" y="1159852"/>
                </a:lnTo>
                <a:lnTo>
                  <a:pt x="406653" y="1159852"/>
                </a:lnTo>
                <a:lnTo>
                  <a:pt x="935266" y="0"/>
                </a:lnTo>
                <a:close/>
              </a:path>
            </a:pathLst>
          </a:custGeom>
          <a:solidFill>
            <a:srgbClr val="E6E7E8"/>
          </a:solidFill>
        </p:spPr>
        <p:txBody>
          <a:bodyPr wrap="square" lIns="0" tIns="0" rIns="0" bIns="0" rtlCol="0"/>
          <a:lstStyle/>
          <a:p>
            <a:endParaRPr/>
          </a:p>
        </p:txBody>
      </p:sp>
      <p:sp>
        <p:nvSpPr>
          <p:cNvPr id="13" name="object 13"/>
          <p:cNvSpPr/>
          <p:nvPr/>
        </p:nvSpPr>
        <p:spPr>
          <a:xfrm>
            <a:off x="3372444" y="4925053"/>
            <a:ext cx="5982970" cy="727075"/>
          </a:xfrm>
          <a:custGeom>
            <a:avLst/>
            <a:gdLst/>
            <a:ahLst/>
            <a:cxnLst/>
            <a:rect l="l" t="t" r="r" b="b"/>
            <a:pathLst>
              <a:path w="5982970" h="727075">
                <a:moveTo>
                  <a:pt x="5982830" y="0"/>
                </a:moveTo>
                <a:lnTo>
                  <a:pt x="317639" y="0"/>
                </a:lnTo>
                <a:lnTo>
                  <a:pt x="0" y="726719"/>
                </a:lnTo>
                <a:lnTo>
                  <a:pt x="5651627" y="726719"/>
                </a:lnTo>
                <a:lnTo>
                  <a:pt x="5982830" y="0"/>
                </a:lnTo>
                <a:close/>
              </a:path>
            </a:pathLst>
          </a:custGeom>
          <a:solidFill>
            <a:srgbClr val="E6E7E8">
              <a:alpha val="46998"/>
            </a:srgbClr>
          </a:solidFill>
        </p:spPr>
        <p:txBody>
          <a:bodyPr wrap="square" lIns="0" tIns="0" rIns="0" bIns="0" rtlCol="0"/>
          <a:lstStyle/>
          <a:p>
            <a:endParaRPr/>
          </a:p>
        </p:txBody>
      </p:sp>
      <p:sp>
        <p:nvSpPr>
          <p:cNvPr id="14" name="object 14"/>
          <p:cNvSpPr txBox="1"/>
          <p:nvPr/>
        </p:nvSpPr>
        <p:spPr>
          <a:xfrm>
            <a:off x="3873263" y="4950490"/>
            <a:ext cx="4666615" cy="1181734"/>
          </a:xfrm>
          <a:prstGeom prst="rect">
            <a:avLst/>
          </a:prstGeom>
        </p:spPr>
        <p:txBody>
          <a:bodyPr vert="horz" wrap="square" lIns="0" tIns="34925" rIns="0" bIns="0" rtlCol="0">
            <a:spAutoFit/>
          </a:bodyPr>
          <a:lstStyle/>
          <a:p>
            <a:pPr marL="12700">
              <a:lnSpc>
                <a:spcPct val="100000"/>
              </a:lnSpc>
              <a:spcBef>
                <a:spcPts val="275"/>
              </a:spcBef>
            </a:pPr>
            <a:r>
              <a:rPr lang="es-CO" spc="-5" dirty="0" smtClean="0">
                <a:solidFill>
                  <a:srgbClr val="21A8E0"/>
                </a:solidFill>
                <a:latin typeface="Arial Black"/>
                <a:cs typeface="Arial Black"/>
              </a:rPr>
              <a:t>PD. Yurley María </a:t>
            </a:r>
            <a:r>
              <a:rPr lang="es-CO" spc="-5" dirty="0">
                <a:solidFill>
                  <a:srgbClr val="21A8E0"/>
                </a:solidFill>
                <a:latin typeface="Arial Black"/>
                <a:cs typeface="Arial Black"/>
              </a:rPr>
              <a:t>Castillo Pacheco Coordinadora </a:t>
            </a:r>
            <a:r>
              <a:rPr lang="es-CO" spc="-5" dirty="0" smtClean="0">
                <a:solidFill>
                  <a:srgbClr val="21A8E0"/>
                </a:solidFill>
                <a:latin typeface="Arial Black"/>
                <a:cs typeface="Arial Black"/>
              </a:rPr>
              <a:t>Financiera </a:t>
            </a:r>
          </a:p>
          <a:p>
            <a:pPr marL="12700">
              <a:lnSpc>
                <a:spcPct val="100000"/>
              </a:lnSpc>
              <a:spcBef>
                <a:spcPts val="275"/>
              </a:spcBef>
            </a:pPr>
            <a:r>
              <a:rPr lang="es-CO" spc="-5" dirty="0" smtClean="0">
                <a:solidFill>
                  <a:srgbClr val="21A8E0"/>
                </a:solidFill>
                <a:latin typeface="Arial Black"/>
                <a:cs typeface="Arial Black"/>
              </a:rPr>
              <a:t> </a:t>
            </a:r>
            <a:r>
              <a:rPr lang="es-CO" sz="1800" spc="-5" dirty="0" smtClean="0">
                <a:solidFill>
                  <a:srgbClr val="A7A9AC"/>
                </a:solidFill>
                <a:latin typeface="Arial"/>
                <a:cs typeface="Arial"/>
              </a:rPr>
              <a:t>Informe Estados Financieros Vigencia 2019-2020</a:t>
            </a:r>
            <a:endParaRPr sz="1800" dirty="0">
              <a:latin typeface="Arial"/>
              <a:cs typeface="Arial"/>
            </a:endParaRPr>
          </a:p>
        </p:txBody>
      </p:sp>
      <p:sp>
        <p:nvSpPr>
          <p:cNvPr id="15" name="object 15"/>
          <p:cNvSpPr/>
          <p:nvPr/>
        </p:nvSpPr>
        <p:spPr>
          <a:xfrm>
            <a:off x="11373796" y="115341"/>
            <a:ext cx="608012" cy="361805"/>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10133783" y="227004"/>
            <a:ext cx="1014898" cy="210984"/>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 y="2350201"/>
            <a:ext cx="1813560" cy="4326890"/>
          </a:xfrm>
          <a:custGeom>
            <a:avLst/>
            <a:gdLst/>
            <a:ahLst/>
            <a:cxnLst/>
            <a:rect l="l" t="t" r="r" b="b"/>
            <a:pathLst>
              <a:path w="1813560" h="4326890">
                <a:moveTo>
                  <a:pt x="937260" y="1188821"/>
                </a:moveTo>
                <a:lnTo>
                  <a:pt x="0" y="2861157"/>
                </a:lnTo>
                <a:lnTo>
                  <a:pt x="0" y="4326648"/>
                </a:lnTo>
                <a:lnTo>
                  <a:pt x="1813166" y="1217688"/>
                </a:lnTo>
                <a:lnTo>
                  <a:pt x="937260" y="1188821"/>
                </a:lnTo>
                <a:close/>
              </a:path>
              <a:path w="1813560" h="4326890">
                <a:moveTo>
                  <a:pt x="0" y="0"/>
                </a:moveTo>
                <a:lnTo>
                  <a:pt x="0" y="1801533"/>
                </a:lnTo>
                <a:lnTo>
                  <a:pt x="889139" y="88201"/>
                </a:lnTo>
                <a:lnTo>
                  <a:pt x="0" y="0"/>
                </a:lnTo>
                <a:close/>
              </a:path>
            </a:pathLst>
          </a:custGeom>
          <a:solidFill>
            <a:srgbClr val="27AAE1">
              <a:alpha val="25999"/>
            </a:srgbClr>
          </a:solidFill>
        </p:spPr>
        <p:txBody>
          <a:bodyPr wrap="square" lIns="0" tIns="0" rIns="0" bIns="0" rtlCol="0"/>
          <a:lstStyle/>
          <a:p>
            <a:endParaRPr/>
          </a:p>
        </p:txBody>
      </p:sp>
      <p:sp>
        <p:nvSpPr>
          <p:cNvPr id="18" name="object 18"/>
          <p:cNvSpPr/>
          <p:nvPr/>
        </p:nvSpPr>
        <p:spPr>
          <a:xfrm>
            <a:off x="2" y="2797876"/>
            <a:ext cx="3982085" cy="1331595"/>
          </a:xfrm>
          <a:custGeom>
            <a:avLst/>
            <a:gdLst/>
            <a:ahLst/>
            <a:cxnLst/>
            <a:rect l="l" t="t" r="r" b="b"/>
            <a:pathLst>
              <a:path w="3982085" h="1331595">
                <a:moveTo>
                  <a:pt x="0" y="0"/>
                </a:moveTo>
                <a:lnTo>
                  <a:pt x="2650553" y="0"/>
                </a:lnTo>
                <a:lnTo>
                  <a:pt x="3981996" y="1331442"/>
                </a:lnTo>
              </a:path>
            </a:pathLst>
          </a:custGeom>
          <a:ln w="12700">
            <a:solidFill>
              <a:srgbClr val="27AAE1"/>
            </a:solidFill>
          </a:ln>
        </p:spPr>
        <p:txBody>
          <a:bodyPr wrap="square" lIns="0" tIns="0" rIns="0" bIns="0" rtlCol="0"/>
          <a:lstStyle/>
          <a:p>
            <a:endParaRPr/>
          </a:p>
        </p:txBody>
      </p:sp>
      <p:sp>
        <p:nvSpPr>
          <p:cNvPr id="19" name="object 19"/>
          <p:cNvSpPr/>
          <p:nvPr/>
        </p:nvSpPr>
        <p:spPr>
          <a:xfrm>
            <a:off x="2" y="3287585"/>
            <a:ext cx="3498850" cy="915669"/>
          </a:xfrm>
          <a:custGeom>
            <a:avLst/>
            <a:gdLst/>
            <a:ahLst/>
            <a:cxnLst/>
            <a:rect l="l" t="t" r="r" b="b"/>
            <a:pathLst>
              <a:path w="3498850" h="915670">
                <a:moveTo>
                  <a:pt x="0" y="915581"/>
                </a:moveTo>
                <a:lnTo>
                  <a:pt x="2583167" y="915581"/>
                </a:lnTo>
                <a:lnTo>
                  <a:pt x="3498748" y="0"/>
                </a:lnTo>
              </a:path>
            </a:pathLst>
          </a:custGeom>
          <a:ln w="12699">
            <a:solidFill>
              <a:srgbClr val="6D6E71"/>
            </a:solidFill>
          </a:ln>
        </p:spPr>
        <p:txBody>
          <a:bodyPr wrap="square" lIns="0" tIns="0" rIns="0" bIns="0" rtlCol="0"/>
          <a:lstStyle/>
          <a:p>
            <a:endParaRPr/>
          </a:p>
        </p:txBody>
      </p:sp>
      <p:pic>
        <p:nvPicPr>
          <p:cNvPr id="8194" name="x_cc32a136-4f6e-4851-9a9f-a6d852d7b470"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980" y="807012"/>
            <a:ext cx="4008949" cy="403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643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00426" y="593918"/>
            <a:ext cx="3577060" cy="289823"/>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FINANCIERA </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5" name="object 7"/>
          <p:cNvSpPr txBox="1">
            <a:spLocks/>
          </p:cNvSpPr>
          <p:nvPr/>
        </p:nvSpPr>
        <p:spPr>
          <a:xfrm>
            <a:off x="1143000" y="1241546"/>
            <a:ext cx="9849958" cy="289823"/>
          </a:xfrm>
          <a:prstGeom prst="rect">
            <a:avLst/>
          </a:prstGeom>
          <a:solidFill>
            <a:srgbClr val="0099FF"/>
          </a:solidFill>
        </p:spPr>
        <p:txBody>
          <a:bodyPr vert="horz" wrap="square" lIns="0" tIns="12700" rIns="0" bIns="0" rtlCol="0">
            <a:spAutoFit/>
          </a:bodyPr>
          <a:lstStyle>
            <a:lvl1pPr>
              <a:defRPr sz="1800" b="0" i="0">
                <a:solidFill>
                  <a:schemeClr val="bg1"/>
                </a:solidFill>
                <a:latin typeface="Arial Black"/>
                <a:ea typeface="+mj-ea"/>
                <a:cs typeface="Arial Black"/>
              </a:defRPr>
            </a:lvl1pPr>
          </a:lstStyle>
          <a:p>
            <a:pPr algn="ctr"/>
            <a:r>
              <a:rPr lang="es-CO" dirty="0"/>
              <a:t>Balance General </a:t>
            </a:r>
            <a:r>
              <a:rPr lang="es-CO" dirty="0" smtClean="0"/>
              <a:t>2019 </a:t>
            </a:r>
            <a:r>
              <a:rPr lang="es-CO" dirty="0"/>
              <a:t>– </a:t>
            </a:r>
            <a:r>
              <a:rPr lang="es-CO" dirty="0" smtClean="0"/>
              <a:t>2020 Activo </a:t>
            </a:r>
            <a:r>
              <a:rPr lang="es-CO" dirty="0"/>
              <a:t>a 31 de </a:t>
            </a:r>
            <a:r>
              <a:rPr lang="es-CO" dirty="0" smtClean="0"/>
              <a:t>Diciembre (</a:t>
            </a:r>
            <a:r>
              <a:rPr lang="es-CO" dirty="0"/>
              <a:t>Mill. de </a:t>
            </a:r>
            <a:r>
              <a:rPr lang="es-CO" dirty="0" smtClean="0"/>
              <a:t>)</a:t>
            </a:r>
            <a:endParaRPr lang="es-CO" dirty="0"/>
          </a:p>
        </p:txBody>
      </p:sp>
      <p:graphicFrame>
        <p:nvGraphicFramePr>
          <p:cNvPr id="17" name="Tabla 16"/>
          <p:cNvGraphicFramePr>
            <a:graphicFrameLocks noGrp="1"/>
          </p:cNvGraphicFramePr>
          <p:nvPr>
            <p:extLst>
              <p:ext uri="{D42A27DB-BD31-4B8C-83A1-F6EECF244321}">
                <p14:modId xmlns:p14="http://schemas.microsoft.com/office/powerpoint/2010/main" val="1106161325"/>
              </p:ext>
            </p:extLst>
          </p:nvPr>
        </p:nvGraphicFramePr>
        <p:xfrm>
          <a:off x="718463" y="1622930"/>
          <a:ext cx="10956096" cy="4820706"/>
        </p:xfrm>
        <a:graphic>
          <a:graphicData uri="http://schemas.openxmlformats.org/drawingml/2006/table">
            <a:tbl>
              <a:tblPr/>
              <a:tblGrid>
                <a:gridCol w="6172447">
                  <a:extLst>
                    <a:ext uri="{9D8B030D-6E8A-4147-A177-3AD203B41FA5}">
                      <a16:colId xmlns:a16="http://schemas.microsoft.com/office/drawing/2014/main" xmlns="" val="20000"/>
                    </a:ext>
                  </a:extLst>
                </a:gridCol>
                <a:gridCol w="962175">
                  <a:extLst>
                    <a:ext uri="{9D8B030D-6E8A-4147-A177-3AD203B41FA5}">
                      <a16:colId xmlns:a16="http://schemas.microsoft.com/office/drawing/2014/main" xmlns="" val="20001"/>
                    </a:ext>
                  </a:extLst>
                </a:gridCol>
                <a:gridCol w="1239029">
                  <a:extLst>
                    <a:ext uri="{9D8B030D-6E8A-4147-A177-3AD203B41FA5}">
                      <a16:colId xmlns:a16="http://schemas.microsoft.com/office/drawing/2014/main" xmlns="" val="20002"/>
                    </a:ext>
                  </a:extLst>
                </a:gridCol>
                <a:gridCol w="2160358">
                  <a:extLst>
                    <a:ext uri="{9D8B030D-6E8A-4147-A177-3AD203B41FA5}">
                      <a16:colId xmlns:a16="http://schemas.microsoft.com/office/drawing/2014/main" xmlns="" val="20003"/>
                    </a:ext>
                  </a:extLst>
                </a:gridCol>
                <a:gridCol w="422087">
                  <a:extLst>
                    <a:ext uri="{9D8B030D-6E8A-4147-A177-3AD203B41FA5}">
                      <a16:colId xmlns:a16="http://schemas.microsoft.com/office/drawing/2014/main" xmlns="" val="20004"/>
                    </a:ext>
                  </a:extLst>
                </a:gridCol>
              </a:tblGrid>
              <a:tr h="267817">
                <a:tc>
                  <a:txBody>
                    <a:bodyPr/>
                    <a:lstStyle/>
                    <a:p>
                      <a:pPr algn="ctr" rtl="0" fontAlgn="ctr"/>
                      <a:r>
                        <a:rPr lang="es-CO" sz="1100" b="1" i="1" u="none" strike="noStrike" dirty="0">
                          <a:solidFill>
                            <a:schemeClr val="tx1"/>
                          </a:solidFill>
                          <a:effectLst/>
                          <a:latin typeface="Arial" panose="020B0604020202020204" pitchFamily="34" charset="0"/>
                        </a:rPr>
                        <a:t>CONCEPTO</a:t>
                      </a:r>
                    </a:p>
                  </a:txBody>
                  <a:tcPr marL="7184" marR="7184" marT="71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100" b="1" i="1" u="none" strike="noStrike" dirty="0">
                          <a:solidFill>
                            <a:schemeClr val="tx1"/>
                          </a:solidFill>
                          <a:effectLst/>
                          <a:latin typeface="Arial" panose="020B0604020202020204" pitchFamily="34" charset="0"/>
                        </a:rPr>
                        <a:t>2019</a:t>
                      </a:r>
                    </a:p>
                  </a:txBody>
                  <a:tcPr marL="7184" marR="7184" marT="71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100" b="1" i="1" u="none" strike="noStrike" dirty="0">
                          <a:solidFill>
                            <a:schemeClr val="tx1"/>
                          </a:solidFill>
                          <a:effectLst/>
                          <a:latin typeface="Arial" panose="020B0604020202020204" pitchFamily="34" charset="0"/>
                        </a:rPr>
                        <a:t>2020</a:t>
                      </a:r>
                    </a:p>
                  </a:txBody>
                  <a:tcPr marL="7184" marR="7184" marT="71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100" b="1" i="1" u="none" strike="noStrike" dirty="0">
                          <a:solidFill>
                            <a:schemeClr val="tx1"/>
                          </a:solidFill>
                          <a:effectLst/>
                          <a:latin typeface="Arial" panose="020B0604020202020204" pitchFamily="34" charset="0"/>
                        </a:rPr>
                        <a:t>% VARIACION</a:t>
                      </a:r>
                    </a:p>
                  </a:txBody>
                  <a:tcPr marL="7184" marR="7184" marT="71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0"/>
                  </a:ext>
                </a:extLst>
              </a:tr>
              <a:tr h="267817">
                <a:tc>
                  <a:txBody>
                    <a:bodyPr/>
                    <a:lstStyle/>
                    <a:p>
                      <a:pPr algn="l" rtl="0" fontAlgn="b"/>
                      <a:r>
                        <a:rPr lang="es-CO" sz="1200" b="1" i="0" u="none" strike="noStrike">
                          <a:solidFill>
                            <a:srgbClr val="2F75B5"/>
                          </a:solidFill>
                          <a:effectLst/>
                          <a:latin typeface="Arial" panose="020B0604020202020204" pitchFamily="34" charset="0"/>
                        </a:rPr>
                        <a:t>ACTIVO CORRIENTE</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1" i="0" u="none" strike="noStrike" dirty="0">
                          <a:solidFill>
                            <a:srgbClr val="000000"/>
                          </a:solidFill>
                          <a:effectLst/>
                          <a:latin typeface="Arial" panose="020B0604020202020204" pitchFamily="34" charset="0"/>
                        </a:rPr>
                        <a:t>8.886</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1" i="0" u="none" strike="noStrike">
                          <a:solidFill>
                            <a:srgbClr val="000000"/>
                          </a:solidFill>
                          <a:effectLst/>
                          <a:latin typeface="Arial" panose="020B0604020202020204" pitchFamily="34" charset="0"/>
                        </a:rPr>
                        <a:t>8.093</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1" i="0" u="none" strike="noStrike">
                          <a:solidFill>
                            <a:srgbClr val="000000"/>
                          </a:solidFill>
                          <a:effectLst/>
                          <a:latin typeface="Arial" panose="020B0604020202020204" pitchFamily="34" charset="0"/>
                        </a:rPr>
                        <a:t>-9%</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1"/>
                  </a:ext>
                </a:extLst>
              </a:tr>
              <a:tr h="267817">
                <a:tc>
                  <a:txBody>
                    <a:bodyPr/>
                    <a:lstStyle/>
                    <a:p>
                      <a:pPr algn="just" rtl="0" fontAlgn="b"/>
                      <a:r>
                        <a:rPr lang="es-CO" sz="1200" b="1" i="0" u="none" strike="noStrike" dirty="0">
                          <a:solidFill>
                            <a:srgbClr val="000000"/>
                          </a:solidFill>
                          <a:effectLst/>
                          <a:latin typeface="Arial" panose="020B0604020202020204" pitchFamily="34" charset="0"/>
                        </a:rPr>
                        <a:t>1105 Caja</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2"/>
                  </a:ext>
                </a:extLst>
              </a:tr>
              <a:tr h="267817">
                <a:tc>
                  <a:txBody>
                    <a:bodyPr/>
                    <a:lstStyle/>
                    <a:p>
                      <a:pPr algn="just" rtl="0" fontAlgn="b"/>
                      <a:r>
                        <a:rPr lang="es-CO" sz="1200" b="1" i="0" u="none" strike="noStrike">
                          <a:solidFill>
                            <a:srgbClr val="000000"/>
                          </a:solidFill>
                          <a:effectLst/>
                          <a:latin typeface="Arial" panose="020B0604020202020204" pitchFamily="34" charset="0"/>
                        </a:rPr>
                        <a:t>1110 Bancos</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28</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3</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-90%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3"/>
                  </a:ext>
                </a:extLst>
              </a:tr>
              <a:tr h="267817">
                <a:tc>
                  <a:txBody>
                    <a:bodyPr/>
                    <a:lstStyle/>
                    <a:p>
                      <a:pPr algn="just" rtl="0" fontAlgn="b"/>
                      <a:r>
                        <a:rPr lang="es-CO" sz="1200" b="1" i="0" u="none" strike="noStrike">
                          <a:solidFill>
                            <a:srgbClr val="000000"/>
                          </a:solidFill>
                          <a:effectLst/>
                          <a:latin typeface="Arial" panose="020B0604020202020204" pitchFamily="34" charset="0"/>
                        </a:rPr>
                        <a:t>1316 Venta de Bienes</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476</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451</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-5%</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4"/>
                  </a:ext>
                </a:extLst>
              </a:tr>
              <a:tr h="267817">
                <a:tc>
                  <a:txBody>
                    <a:bodyPr/>
                    <a:lstStyle/>
                    <a:p>
                      <a:pPr algn="just" rtl="0" fontAlgn="b"/>
                      <a:r>
                        <a:rPr lang="es-CO" sz="1200" b="1" i="0" u="none" strike="noStrike">
                          <a:solidFill>
                            <a:srgbClr val="000000"/>
                          </a:solidFill>
                          <a:effectLst/>
                          <a:latin typeface="Arial" panose="020B0604020202020204" pitchFamily="34" charset="0"/>
                        </a:rPr>
                        <a:t>1384 Otros Deudores</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1.244</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1.174</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-6%</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5"/>
                  </a:ext>
                </a:extLst>
              </a:tr>
              <a:tr h="267817">
                <a:tc>
                  <a:txBody>
                    <a:bodyPr/>
                    <a:lstStyle/>
                    <a:p>
                      <a:pPr algn="just" rtl="0" fontAlgn="b"/>
                      <a:r>
                        <a:rPr lang="es-CO" sz="1200" b="1" i="0" u="none" strike="noStrike">
                          <a:solidFill>
                            <a:srgbClr val="000000"/>
                          </a:solidFill>
                          <a:effectLst/>
                          <a:latin typeface="Arial" panose="020B0604020202020204" pitchFamily="34" charset="0"/>
                        </a:rPr>
                        <a:t>1385 Cuentas por Cobrar de Dificil Recaudo</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144</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6"/>
                  </a:ext>
                </a:extLst>
              </a:tr>
              <a:tr h="267817">
                <a:tc>
                  <a:txBody>
                    <a:bodyPr/>
                    <a:lstStyle/>
                    <a:p>
                      <a:pPr algn="just" rtl="0" fontAlgn="b"/>
                      <a:r>
                        <a:rPr lang="es-CO" sz="1200" b="1" i="0" u="none" strike="noStrike" dirty="0">
                          <a:solidFill>
                            <a:srgbClr val="000000"/>
                          </a:solidFill>
                          <a:effectLst/>
                          <a:latin typeface="Arial" panose="020B0604020202020204" pitchFamily="34" charset="0"/>
                        </a:rPr>
                        <a:t>1386 Deterioro Acumulado </a:t>
                      </a:r>
                      <a:r>
                        <a:rPr lang="es-CO" sz="1200" b="1" i="0" u="none" strike="noStrike" dirty="0" err="1">
                          <a:solidFill>
                            <a:srgbClr val="000000"/>
                          </a:solidFill>
                          <a:effectLst/>
                          <a:latin typeface="Arial" panose="020B0604020202020204" pitchFamily="34" charset="0"/>
                        </a:rPr>
                        <a:t>Ctas</a:t>
                      </a:r>
                      <a:r>
                        <a:rPr lang="es-CO" sz="1200" b="1" i="0" u="none" strike="noStrike" dirty="0">
                          <a:solidFill>
                            <a:srgbClr val="000000"/>
                          </a:solidFill>
                          <a:effectLst/>
                          <a:latin typeface="Arial" panose="020B0604020202020204" pitchFamily="34" charset="0"/>
                        </a:rPr>
                        <a:t> por Cobrar</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-129</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-148</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15%</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7"/>
                  </a:ext>
                </a:extLst>
              </a:tr>
              <a:tr h="267817">
                <a:tc>
                  <a:txBody>
                    <a:bodyPr/>
                    <a:lstStyle/>
                    <a:p>
                      <a:pPr algn="just" rtl="0" fontAlgn="b"/>
                      <a:r>
                        <a:rPr lang="es-CO" sz="1200" b="1" i="0" u="none" strike="noStrike">
                          <a:solidFill>
                            <a:srgbClr val="000000"/>
                          </a:solidFill>
                          <a:effectLst/>
                          <a:latin typeface="Arial" panose="020B0604020202020204" pitchFamily="34" charset="0"/>
                        </a:rPr>
                        <a:t>1510 Inventario Mercancía en Existencia</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6.303</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5.146</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-18%</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8"/>
                  </a:ext>
                </a:extLst>
              </a:tr>
              <a:tr h="267817">
                <a:tc>
                  <a:txBody>
                    <a:bodyPr/>
                    <a:lstStyle/>
                    <a:p>
                      <a:pPr algn="just" rtl="0" fontAlgn="b"/>
                      <a:r>
                        <a:rPr lang="es-CO" sz="1200" b="1" i="0" u="none" strike="noStrike">
                          <a:solidFill>
                            <a:srgbClr val="000000"/>
                          </a:solidFill>
                          <a:effectLst/>
                          <a:latin typeface="Arial" panose="020B0604020202020204" pitchFamily="34" charset="0"/>
                        </a:rPr>
                        <a:t>1512 Inventario Materia Prima </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793</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1.150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45%</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9"/>
                  </a:ext>
                </a:extLst>
              </a:tr>
              <a:tr h="267817">
                <a:tc>
                  <a:txBody>
                    <a:bodyPr/>
                    <a:lstStyle/>
                    <a:p>
                      <a:pPr algn="just" rtl="0" fontAlgn="b"/>
                      <a:r>
                        <a:rPr lang="es-CO" sz="1200" b="1" i="0" u="none" strike="noStrike">
                          <a:solidFill>
                            <a:srgbClr val="000000"/>
                          </a:solidFill>
                          <a:effectLst/>
                          <a:latin typeface="Arial" panose="020B0604020202020204" pitchFamily="34" charset="0"/>
                        </a:rPr>
                        <a:t>1514 Materiales y suministros</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171</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173</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1%</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0"/>
                  </a:ext>
                </a:extLst>
              </a:tr>
              <a:tr h="267817">
                <a:tc>
                  <a:txBody>
                    <a:bodyPr/>
                    <a:lstStyle/>
                    <a:p>
                      <a:pPr algn="just" rtl="0" fontAlgn="b"/>
                      <a:r>
                        <a:rPr lang="es-CO" sz="1200" b="1" i="0" u="none" strike="noStrike">
                          <a:solidFill>
                            <a:srgbClr val="000000"/>
                          </a:solidFill>
                          <a:effectLst/>
                          <a:latin typeface="Arial" panose="020B0604020202020204" pitchFamily="34" charset="0"/>
                        </a:rPr>
                        <a:t>1580 Provision para Proteccion de Inventarios</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1"/>
                  </a:ext>
                </a:extLst>
              </a:tr>
              <a:tr h="267817">
                <a:tc>
                  <a:txBody>
                    <a:bodyPr/>
                    <a:lstStyle/>
                    <a:p>
                      <a:pPr algn="just" rtl="0" fontAlgn="b"/>
                      <a:r>
                        <a:rPr lang="es-CO" sz="1200" b="1" i="0" u="none" strike="noStrike">
                          <a:solidFill>
                            <a:srgbClr val="2F75B5"/>
                          </a:solidFill>
                          <a:effectLst/>
                          <a:latin typeface="Arial" panose="020B0604020202020204" pitchFamily="34" charset="0"/>
                        </a:rPr>
                        <a:t>ACTIVO NO CORRIENTE</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1" i="0" u="none" strike="noStrike">
                          <a:solidFill>
                            <a:srgbClr val="000000"/>
                          </a:solidFill>
                          <a:effectLst/>
                          <a:latin typeface="Arial" panose="020B0604020202020204" pitchFamily="34" charset="0"/>
                        </a:rPr>
                        <a:t>2.188</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1" i="0" u="none" strike="noStrike">
                          <a:solidFill>
                            <a:srgbClr val="000000"/>
                          </a:solidFill>
                          <a:effectLst/>
                          <a:latin typeface="Arial" panose="020B0604020202020204" pitchFamily="34" charset="0"/>
                        </a:rPr>
                        <a:t>1.998</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1" i="0" u="none" strike="noStrike" dirty="0">
                          <a:solidFill>
                            <a:srgbClr val="000000"/>
                          </a:solidFill>
                          <a:effectLst/>
                          <a:latin typeface="Arial" panose="020B0604020202020204" pitchFamily="34" charset="0"/>
                        </a:rPr>
                        <a:t>-9%</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2"/>
                  </a:ext>
                </a:extLst>
              </a:tr>
              <a:tr h="267817">
                <a:tc>
                  <a:txBody>
                    <a:bodyPr/>
                    <a:lstStyle/>
                    <a:p>
                      <a:pPr algn="just" rtl="0" fontAlgn="b"/>
                      <a:r>
                        <a:rPr lang="es-CO" sz="1200" b="1" i="0" u="none" strike="noStrike">
                          <a:solidFill>
                            <a:srgbClr val="000000"/>
                          </a:solidFill>
                          <a:effectLst/>
                          <a:latin typeface="Arial" panose="020B0604020202020204" pitchFamily="34" charset="0"/>
                        </a:rPr>
                        <a:t>16 Propiedad planta y equipo</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4.062</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4.025</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-1%</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3"/>
                  </a:ext>
                </a:extLst>
              </a:tr>
              <a:tr h="267817">
                <a:tc>
                  <a:txBody>
                    <a:bodyPr/>
                    <a:lstStyle/>
                    <a:p>
                      <a:pPr algn="just" rtl="0" fontAlgn="b"/>
                      <a:r>
                        <a:rPr lang="es-CO" sz="1200" b="1" i="0" u="none" strike="noStrike">
                          <a:solidFill>
                            <a:srgbClr val="000000"/>
                          </a:solidFill>
                          <a:effectLst/>
                          <a:latin typeface="Arial" panose="020B0604020202020204" pitchFamily="34" charset="0"/>
                        </a:rPr>
                        <a:t>1685 Menos depreciación acumulada</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-1.874</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-2.027</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8%</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4"/>
                  </a:ext>
                </a:extLst>
              </a:tr>
              <a:tr h="267817">
                <a:tc>
                  <a:txBody>
                    <a:bodyPr/>
                    <a:lstStyle/>
                    <a:p>
                      <a:pPr algn="just" rtl="0" fontAlgn="b"/>
                      <a:r>
                        <a:rPr lang="es-CO" sz="1200" b="1" i="0" u="none" strike="noStrike">
                          <a:solidFill>
                            <a:srgbClr val="000000"/>
                          </a:solidFill>
                          <a:effectLst/>
                          <a:latin typeface="Arial" panose="020B0604020202020204" pitchFamily="34" charset="0"/>
                        </a:rPr>
                        <a:t>19 Otros activos</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27</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27</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0%</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5"/>
                  </a:ext>
                </a:extLst>
              </a:tr>
              <a:tr h="267817">
                <a:tc>
                  <a:txBody>
                    <a:bodyPr/>
                    <a:lstStyle/>
                    <a:p>
                      <a:pPr algn="just" rtl="0" fontAlgn="b"/>
                      <a:r>
                        <a:rPr lang="es-CO" sz="1200" b="1" i="0" u="none" strike="noStrike" dirty="0">
                          <a:solidFill>
                            <a:srgbClr val="000000"/>
                          </a:solidFill>
                          <a:effectLst/>
                          <a:latin typeface="Arial" panose="020B0604020202020204" pitchFamily="34" charset="0"/>
                        </a:rPr>
                        <a:t>1975 Menos amortización acumulada</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-26</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a:solidFill>
                            <a:srgbClr val="000000"/>
                          </a:solidFill>
                          <a:effectLst/>
                          <a:latin typeface="Arial" panose="020B0604020202020204" pitchFamily="34" charset="0"/>
                        </a:rPr>
                        <a:t>-27</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200" b="0" i="0" u="none" strike="noStrike" dirty="0">
                          <a:solidFill>
                            <a:srgbClr val="000000"/>
                          </a:solidFill>
                          <a:effectLst/>
                          <a:latin typeface="Arial" panose="020B0604020202020204" pitchFamily="34" charset="0"/>
                        </a:rPr>
                        <a:t>3%</a:t>
                      </a:r>
                    </a:p>
                  </a:txBody>
                  <a:tcPr marL="7184" marR="7184" marT="71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6"/>
                  </a:ext>
                </a:extLst>
              </a:tr>
              <a:tr h="267817">
                <a:tc>
                  <a:txBody>
                    <a:bodyPr/>
                    <a:lstStyle/>
                    <a:p>
                      <a:pPr algn="l" rtl="0" fontAlgn="ctr"/>
                      <a:r>
                        <a:rPr lang="es-CO" sz="1100" b="1" i="0" u="none" strike="noStrike" dirty="0">
                          <a:solidFill>
                            <a:schemeClr val="tx1"/>
                          </a:solidFill>
                          <a:effectLst/>
                          <a:latin typeface="Arial" panose="020B0604020202020204" pitchFamily="34" charset="0"/>
                        </a:rPr>
                        <a:t>TOTAL ACTIVO</a:t>
                      </a:r>
                    </a:p>
                  </a:txBody>
                  <a:tcPr marL="7184" marR="7184" marT="71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a:solidFill>
                            <a:schemeClr val="tx1"/>
                          </a:solidFill>
                          <a:effectLst/>
                          <a:latin typeface="Arial" panose="020B0604020202020204" pitchFamily="34" charset="0"/>
                        </a:rPr>
                        <a:t>11.074</a:t>
                      </a:r>
                    </a:p>
                  </a:txBody>
                  <a:tcPr marL="7184" marR="7184" marT="71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a:solidFill>
                            <a:schemeClr val="tx1"/>
                          </a:solidFill>
                          <a:effectLst/>
                          <a:latin typeface="Arial" panose="020B0604020202020204" pitchFamily="34" charset="0"/>
                        </a:rPr>
                        <a:t>10.091</a:t>
                      </a:r>
                    </a:p>
                  </a:txBody>
                  <a:tcPr marL="7184" marR="7184" marT="71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-9%</a:t>
                      </a:r>
                    </a:p>
                  </a:txBody>
                  <a:tcPr marL="7184" marR="7184" marT="71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l" fontAlgn="b"/>
                      <a:endParaRPr lang="es-CO" sz="1100" b="0" i="0" u="none" strike="noStrike" dirty="0">
                        <a:solidFill>
                          <a:srgbClr val="000000"/>
                        </a:solidFill>
                        <a:effectLst/>
                        <a:latin typeface="Calibri" panose="020F0502020204030204" pitchFamily="34" charset="0"/>
                      </a:endParaRPr>
                    </a:p>
                  </a:txBody>
                  <a:tcPr marL="7184" marR="7184" marT="7184"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7"/>
                  </a:ext>
                </a:extLst>
              </a:tr>
            </a:tbl>
          </a:graphicData>
        </a:graphic>
      </p:graphicFrame>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109106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0" y="2001063"/>
            <a:ext cx="12192000" cy="4609579"/>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1166732"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5" name="object 7"/>
          <p:cNvSpPr txBox="1">
            <a:spLocks/>
          </p:cNvSpPr>
          <p:nvPr/>
        </p:nvSpPr>
        <p:spPr>
          <a:xfrm>
            <a:off x="1143000" y="1066800"/>
            <a:ext cx="9849958" cy="289823"/>
          </a:xfrm>
          <a:prstGeom prst="rect">
            <a:avLst/>
          </a:prstGeom>
          <a:solidFill>
            <a:srgbClr val="0099FF"/>
          </a:solidFill>
        </p:spPr>
        <p:txBody>
          <a:bodyPr vert="horz" wrap="square" lIns="0" tIns="12700" rIns="0" bIns="0" rtlCol="0">
            <a:spAutoFit/>
          </a:bodyPr>
          <a:lstStyle>
            <a:lvl1pPr>
              <a:defRPr sz="1800" b="0" i="0">
                <a:solidFill>
                  <a:schemeClr val="bg1"/>
                </a:solidFill>
                <a:latin typeface="Arial Black"/>
                <a:ea typeface="+mj-ea"/>
                <a:cs typeface="Arial Black"/>
              </a:defRPr>
            </a:lvl1pPr>
          </a:lstStyle>
          <a:p>
            <a:pPr algn="ctr"/>
            <a:r>
              <a:rPr lang="es-CO" dirty="0"/>
              <a:t>Balance General </a:t>
            </a:r>
            <a:r>
              <a:rPr lang="es-CO" dirty="0" smtClean="0"/>
              <a:t>2019 </a:t>
            </a:r>
            <a:r>
              <a:rPr lang="es-CO" dirty="0"/>
              <a:t>– </a:t>
            </a:r>
            <a:r>
              <a:rPr lang="es-CO" dirty="0" smtClean="0"/>
              <a:t>2020 Pasivo </a:t>
            </a:r>
            <a:r>
              <a:rPr lang="es-CO" dirty="0"/>
              <a:t>a 31 de </a:t>
            </a:r>
            <a:r>
              <a:rPr lang="es-CO" dirty="0" smtClean="0"/>
              <a:t>Diciembre (</a:t>
            </a:r>
            <a:r>
              <a:rPr lang="es-CO" dirty="0"/>
              <a:t>Mill. de </a:t>
            </a:r>
            <a:r>
              <a:rPr lang="es-CO" dirty="0" smtClean="0"/>
              <a:t>)</a:t>
            </a:r>
            <a:endParaRPr lang="es-CO" dirty="0"/>
          </a:p>
        </p:txBody>
      </p:sp>
      <p:sp>
        <p:nvSpPr>
          <p:cNvPr id="17" name="object 7"/>
          <p:cNvSpPr txBox="1">
            <a:spLocks noGrp="1"/>
          </p:cNvSpPr>
          <p:nvPr>
            <p:ph type="title"/>
          </p:nvPr>
        </p:nvSpPr>
        <p:spPr>
          <a:xfrm>
            <a:off x="943218" y="615750"/>
            <a:ext cx="3570025" cy="289823"/>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FINANCIERA </a:t>
            </a:r>
            <a:endParaRPr spc="-15" dirty="0"/>
          </a:p>
        </p:txBody>
      </p:sp>
      <p:graphicFrame>
        <p:nvGraphicFramePr>
          <p:cNvPr id="14" name="Tabla 13"/>
          <p:cNvGraphicFramePr>
            <a:graphicFrameLocks noGrp="1"/>
          </p:cNvGraphicFramePr>
          <p:nvPr>
            <p:extLst>
              <p:ext uri="{D42A27DB-BD31-4B8C-83A1-F6EECF244321}">
                <p14:modId xmlns:p14="http://schemas.microsoft.com/office/powerpoint/2010/main" val="1518017603"/>
              </p:ext>
            </p:extLst>
          </p:nvPr>
        </p:nvGraphicFramePr>
        <p:xfrm>
          <a:off x="76199" y="1531372"/>
          <a:ext cx="12039600" cy="5178318"/>
        </p:xfrm>
        <a:graphic>
          <a:graphicData uri="http://schemas.openxmlformats.org/drawingml/2006/table">
            <a:tbl>
              <a:tblPr/>
              <a:tblGrid>
                <a:gridCol w="4420464">
                  <a:extLst>
                    <a:ext uri="{9D8B030D-6E8A-4147-A177-3AD203B41FA5}">
                      <a16:colId xmlns:a16="http://schemas.microsoft.com/office/drawing/2014/main" xmlns="" val="20000"/>
                    </a:ext>
                  </a:extLst>
                </a:gridCol>
                <a:gridCol w="1636716">
                  <a:extLst>
                    <a:ext uri="{9D8B030D-6E8A-4147-A177-3AD203B41FA5}">
                      <a16:colId xmlns:a16="http://schemas.microsoft.com/office/drawing/2014/main" xmlns="" val="20001"/>
                    </a:ext>
                  </a:extLst>
                </a:gridCol>
                <a:gridCol w="1580761">
                  <a:extLst>
                    <a:ext uri="{9D8B030D-6E8A-4147-A177-3AD203B41FA5}">
                      <a16:colId xmlns:a16="http://schemas.microsoft.com/office/drawing/2014/main" xmlns="" val="20002"/>
                    </a:ext>
                  </a:extLst>
                </a:gridCol>
                <a:gridCol w="4401659">
                  <a:extLst>
                    <a:ext uri="{9D8B030D-6E8A-4147-A177-3AD203B41FA5}">
                      <a16:colId xmlns:a16="http://schemas.microsoft.com/office/drawing/2014/main" xmlns="" val="20003"/>
                    </a:ext>
                  </a:extLst>
                </a:gridCol>
              </a:tblGrid>
              <a:tr h="240165">
                <a:tc>
                  <a:txBody>
                    <a:bodyPr/>
                    <a:lstStyle/>
                    <a:p>
                      <a:pPr algn="ctr" rtl="0" fontAlgn="ctr"/>
                      <a:r>
                        <a:rPr lang="es-CO" sz="1400" b="1" i="0" u="none" strike="noStrike" dirty="0">
                          <a:solidFill>
                            <a:schemeClr val="tx1"/>
                          </a:solidFill>
                          <a:effectLst/>
                          <a:latin typeface="Arial" panose="020B0604020202020204" pitchFamily="34" charset="0"/>
                        </a:rPr>
                        <a:t>CONCEPTO</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400" b="1" i="0" u="none" strike="noStrike" dirty="0">
                          <a:solidFill>
                            <a:schemeClr val="tx1"/>
                          </a:solidFill>
                          <a:effectLst/>
                          <a:latin typeface="Arial" panose="020B0604020202020204" pitchFamily="34" charset="0"/>
                        </a:rPr>
                        <a:t>2019</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400" b="1" i="0" u="none" strike="noStrike" dirty="0">
                          <a:solidFill>
                            <a:schemeClr val="tx1"/>
                          </a:solidFill>
                          <a:effectLst/>
                          <a:latin typeface="Arial" panose="020B0604020202020204" pitchFamily="34" charset="0"/>
                        </a:rPr>
                        <a:t>2020</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400" b="1" i="0" u="none" strike="noStrike" dirty="0">
                          <a:solidFill>
                            <a:schemeClr val="tx1"/>
                          </a:solidFill>
                          <a:effectLst/>
                          <a:latin typeface="Arial" panose="020B0604020202020204" pitchFamily="34" charset="0"/>
                        </a:rPr>
                        <a:t>% VARIACION</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00"/>
                  </a:ext>
                </a:extLst>
              </a:tr>
              <a:tr h="241931">
                <a:tc>
                  <a:txBody>
                    <a:bodyPr/>
                    <a:lstStyle/>
                    <a:p>
                      <a:pPr algn="l" rtl="0" fontAlgn="b"/>
                      <a:r>
                        <a:rPr lang="es-CO" sz="1200" b="1" i="0" u="none" strike="noStrike">
                          <a:solidFill>
                            <a:srgbClr val="2F75B5"/>
                          </a:solidFill>
                          <a:effectLst/>
                          <a:latin typeface="Arial" panose="020B0604020202020204" pitchFamily="34" charset="0"/>
                        </a:rPr>
                        <a:t>PASIVO CORRIENTE</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400" b="1" i="0" u="none" strike="noStrike" dirty="0">
                          <a:solidFill>
                            <a:srgbClr val="000000"/>
                          </a:solidFill>
                          <a:effectLst/>
                          <a:latin typeface="Arial" panose="020B0604020202020204" pitchFamily="34" charset="0"/>
                        </a:rPr>
                        <a:t>8.476</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000000"/>
                          </a:solidFill>
                          <a:effectLst/>
                          <a:latin typeface="Arial" panose="020B0604020202020204" pitchFamily="34" charset="0"/>
                        </a:rPr>
                        <a:t>3.758</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1" i="0" u="none" strike="noStrike">
                          <a:solidFill>
                            <a:srgbClr val="000000"/>
                          </a:solidFill>
                          <a:effectLst/>
                          <a:latin typeface="Arial" panose="020B0604020202020204" pitchFamily="34" charset="0"/>
                        </a:rPr>
                        <a:t>-56%</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1"/>
                  </a:ext>
                </a:extLst>
              </a:tr>
              <a:tr h="241931">
                <a:tc>
                  <a:txBody>
                    <a:bodyPr/>
                    <a:lstStyle/>
                    <a:p>
                      <a:pPr algn="just" rtl="0" fontAlgn="b"/>
                      <a:r>
                        <a:rPr lang="es-CO" sz="1200" b="1" i="0" u="none" strike="noStrike">
                          <a:solidFill>
                            <a:srgbClr val="000000"/>
                          </a:solidFill>
                          <a:effectLst/>
                          <a:latin typeface="Arial" panose="020B0604020202020204" pitchFamily="34" charset="0"/>
                        </a:rPr>
                        <a:t>2401 Proveedores</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8.134</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3.411</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-58%</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2"/>
                  </a:ext>
                </a:extLst>
              </a:tr>
              <a:tr h="241931">
                <a:tc>
                  <a:txBody>
                    <a:bodyPr/>
                    <a:lstStyle/>
                    <a:p>
                      <a:pPr algn="just" rtl="0" fontAlgn="b"/>
                      <a:r>
                        <a:rPr lang="es-CO" sz="1200" b="1" i="0" u="none" strike="noStrike" dirty="0">
                          <a:solidFill>
                            <a:srgbClr val="000000"/>
                          </a:solidFill>
                          <a:effectLst/>
                          <a:latin typeface="Arial" panose="020B0604020202020204" pitchFamily="34" charset="0"/>
                        </a:rPr>
                        <a:t>2407 Recursos a Favor de Terceros</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4</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5</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24%</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3"/>
                  </a:ext>
                </a:extLst>
              </a:tr>
              <a:tr h="241931">
                <a:tc>
                  <a:txBody>
                    <a:bodyPr/>
                    <a:lstStyle/>
                    <a:p>
                      <a:pPr algn="just" rtl="0" fontAlgn="b"/>
                      <a:r>
                        <a:rPr lang="es-CO" sz="1200" b="1" i="0" u="none" strike="noStrike" dirty="0">
                          <a:solidFill>
                            <a:srgbClr val="000000"/>
                          </a:solidFill>
                          <a:effectLst/>
                          <a:latin typeface="Arial" panose="020B0604020202020204" pitchFamily="34" charset="0"/>
                        </a:rPr>
                        <a:t>2424 Descuentos de Nomina</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4"/>
                  </a:ext>
                </a:extLst>
              </a:tr>
              <a:tr h="241931">
                <a:tc>
                  <a:txBody>
                    <a:bodyPr/>
                    <a:lstStyle/>
                    <a:p>
                      <a:pPr algn="just" rtl="0" fontAlgn="b"/>
                      <a:r>
                        <a:rPr lang="es-CO" sz="1200" b="1" i="0" u="none" strike="noStrike">
                          <a:solidFill>
                            <a:srgbClr val="000000"/>
                          </a:solidFill>
                          <a:effectLst/>
                          <a:latin typeface="Arial" panose="020B0604020202020204" pitchFamily="34" charset="0"/>
                        </a:rPr>
                        <a:t>2436 Retención en la fuente</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89</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93</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5%</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5"/>
                  </a:ext>
                </a:extLst>
              </a:tr>
              <a:tr h="327297">
                <a:tc>
                  <a:txBody>
                    <a:bodyPr/>
                    <a:lstStyle/>
                    <a:p>
                      <a:pPr algn="just" rtl="0" fontAlgn="b"/>
                      <a:r>
                        <a:rPr lang="es-CO" sz="1200" b="1" i="0" u="none" strike="noStrike" dirty="0">
                          <a:solidFill>
                            <a:srgbClr val="000000"/>
                          </a:solidFill>
                          <a:effectLst/>
                          <a:latin typeface="Arial" panose="020B0604020202020204" pitchFamily="34" charset="0"/>
                        </a:rPr>
                        <a:t>2440 Impuestos Contribuciones y Tasas por Pagar</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6"/>
                  </a:ext>
                </a:extLst>
              </a:tr>
              <a:tr h="241931">
                <a:tc>
                  <a:txBody>
                    <a:bodyPr/>
                    <a:lstStyle/>
                    <a:p>
                      <a:pPr algn="just" rtl="0" fontAlgn="b"/>
                      <a:r>
                        <a:rPr lang="es-CO" sz="1200" b="1" i="0" u="none" strike="noStrike" dirty="0">
                          <a:solidFill>
                            <a:srgbClr val="000000"/>
                          </a:solidFill>
                          <a:effectLst/>
                          <a:latin typeface="Arial" panose="020B0604020202020204" pitchFamily="34" charset="0"/>
                        </a:rPr>
                        <a:t>2445 Impuestos al Valor Agregado IVA</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7"/>
                  </a:ext>
                </a:extLst>
              </a:tr>
              <a:tr h="327297">
                <a:tc>
                  <a:txBody>
                    <a:bodyPr/>
                    <a:lstStyle/>
                    <a:p>
                      <a:pPr algn="just" rtl="0" fontAlgn="b"/>
                      <a:r>
                        <a:rPr lang="es-CO" sz="1200" b="1" i="0" u="none" strike="noStrike">
                          <a:solidFill>
                            <a:srgbClr val="000000"/>
                          </a:solidFill>
                          <a:effectLst/>
                          <a:latin typeface="Arial" panose="020B0604020202020204" pitchFamily="34" charset="0"/>
                        </a:rPr>
                        <a:t>2511 Beneficios a los Empleados a Corto Plazo</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249</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249</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8"/>
                  </a:ext>
                </a:extLst>
              </a:tr>
              <a:tr h="241931">
                <a:tc>
                  <a:txBody>
                    <a:bodyPr/>
                    <a:lstStyle/>
                    <a:p>
                      <a:pPr algn="l" rtl="0" fontAlgn="b"/>
                      <a:r>
                        <a:rPr lang="es-CO" sz="1200" b="1" i="0" u="none" strike="noStrike" dirty="0">
                          <a:solidFill>
                            <a:srgbClr val="2F75B5"/>
                          </a:solidFill>
                          <a:effectLst/>
                          <a:latin typeface="Arial" panose="020B0604020202020204" pitchFamily="34" charset="0"/>
                        </a:rPr>
                        <a:t>PASIVO NO CORRIENTE</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000000"/>
                          </a:solidFill>
                          <a:effectLst/>
                          <a:latin typeface="Arial" panose="020B0604020202020204" pitchFamily="34" charset="0"/>
                        </a:rPr>
                        <a:t>90</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400" b="1" i="0" u="none" strike="noStrike" dirty="0">
                          <a:solidFill>
                            <a:srgbClr val="000000"/>
                          </a:solidFill>
                          <a:effectLst/>
                          <a:latin typeface="Arial" panose="020B0604020202020204" pitchFamily="34" charset="0"/>
                        </a:rPr>
                        <a:t>196</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1"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9"/>
                  </a:ext>
                </a:extLst>
              </a:tr>
              <a:tr h="327297">
                <a:tc>
                  <a:txBody>
                    <a:bodyPr/>
                    <a:lstStyle/>
                    <a:p>
                      <a:pPr algn="just" rtl="0" fontAlgn="b"/>
                      <a:r>
                        <a:rPr lang="es-CO" sz="1200" b="1" i="0" u="none" strike="noStrike" dirty="0">
                          <a:solidFill>
                            <a:srgbClr val="000000"/>
                          </a:solidFill>
                          <a:effectLst/>
                          <a:latin typeface="Arial" panose="020B0604020202020204" pitchFamily="34" charset="0"/>
                        </a:rPr>
                        <a:t>2511 Beneficios a los Empleados a Corto Plazo</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35</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58</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10"/>
                  </a:ext>
                </a:extLst>
              </a:tr>
              <a:tr h="327297">
                <a:tc>
                  <a:txBody>
                    <a:bodyPr/>
                    <a:lstStyle/>
                    <a:p>
                      <a:pPr algn="just" rtl="0" fontAlgn="b"/>
                      <a:r>
                        <a:rPr lang="es-CO" sz="1200" b="1" i="0" u="none" strike="noStrike">
                          <a:solidFill>
                            <a:srgbClr val="000000"/>
                          </a:solidFill>
                          <a:effectLst/>
                          <a:latin typeface="Arial" panose="020B0604020202020204" pitchFamily="34" charset="0"/>
                        </a:rPr>
                        <a:t>2902 Recursos Recibidos en Administracion </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55</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138</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 </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11"/>
                  </a:ext>
                </a:extLst>
              </a:tr>
              <a:tr h="241931">
                <a:tc>
                  <a:txBody>
                    <a:bodyPr/>
                    <a:lstStyle/>
                    <a:p>
                      <a:pPr algn="just" rtl="0" fontAlgn="b"/>
                      <a:r>
                        <a:rPr lang="es-CO" sz="1200" b="0" i="0" u="none" strike="noStrike">
                          <a:solidFill>
                            <a:schemeClr val="tx1"/>
                          </a:solidFill>
                          <a:effectLst/>
                          <a:latin typeface="Arial" panose="020B0604020202020204" pitchFamily="34" charset="0"/>
                        </a:rPr>
                        <a:t>TOTAL PASIVO</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0" i="0" u="none" strike="noStrike">
                          <a:solidFill>
                            <a:schemeClr val="tx1"/>
                          </a:solidFill>
                          <a:effectLst/>
                          <a:latin typeface="Arial" panose="020B0604020202020204" pitchFamily="34" charset="0"/>
                        </a:rPr>
                        <a:t>8.566</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0" i="0" u="none" strike="noStrike">
                          <a:solidFill>
                            <a:schemeClr val="tx1"/>
                          </a:solidFill>
                          <a:effectLst/>
                          <a:latin typeface="Arial" panose="020B0604020202020204" pitchFamily="34" charset="0"/>
                        </a:rPr>
                        <a:t>3.954</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0" i="0" u="none" strike="noStrike" dirty="0">
                          <a:solidFill>
                            <a:schemeClr val="tx1"/>
                          </a:solidFill>
                          <a:effectLst/>
                          <a:latin typeface="Arial" panose="020B0604020202020204" pitchFamily="34" charset="0"/>
                        </a:rPr>
                        <a:t>-54%</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12"/>
                  </a:ext>
                </a:extLst>
              </a:tr>
              <a:tr h="241931">
                <a:tc>
                  <a:txBody>
                    <a:bodyPr/>
                    <a:lstStyle/>
                    <a:p>
                      <a:pPr algn="l" rtl="0" fontAlgn="b"/>
                      <a:r>
                        <a:rPr lang="es-CO" sz="1200" b="1" i="0" u="none" strike="noStrike">
                          <a:solidFill>
                            <a:srgbClr val="2F75B5"/>
                          </a:solidFill>
                          <a:effectLst/>
                          <a:latin typeface="Arial" panose="020B0604020202020204" pitchFamily="34" charset="0"/>
                        </a:rPr>
                        <a:t>PATRIMONIO</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2.507</a:t>
                      </a:r>
                    </a:p>
                  </a:txBody>
                  <a:tcPr marL="5545" marR="49906"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6.136</a:t>
                      </a:r>
                    </a:p>
                  </a:txBody>
                  <a:tcPr marL="5545" marR="49906"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1" i="0" u="none" strike="noStrike" dirty="0">
                          <a:solidFill>
                            <a:srgbClr val="000000"/>
                          </a:solidFill>
                          <a:effectLst/>
                          <a:latin typeface="Arial" panose="020B0604020202020204" pitchFamily="34" charset="0"/>
                        </a:rPr>
                        <a:t>145%</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13"/>
                  </a:ext>
                </a:extLst>
              </a:tr>
              <a:tr h="241931">
                <a:tc>
                  <a:txBody>
                    <a:bodyPr/>
                    <a:lstStyle/>
                    <a:p>
                      <a:pPr algn="just" rtl="0" fontAlgn="b"/>
                      <a:r>
                        <a:rPr lang="es-CO" sz="1200" b="1" i="0" u="none" strike="noStrike">
                          <a:solidFill>
                            <a:srgbClr val="000000"/>
                          </a:solidFill>
                          <a:effectLst/>
                          <a:latin typeface="Arial" panose="020B0604020202020204" pitchFamily="34" charset="0"/>
                        </a:rPr>
                        <a:t>3105 Capital Fiscal</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-1.512</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2.928</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-294%</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14"/>
                  </a:ext>
                </a:extLst>
              </a:tr>
              <a:tr h="241931">
                <a:tc>
                  <a:txBody>
                    <a:bodyPr/>
                    <a:lstStyle/>
                    <a:p>
                      <a:pPr algn="just" rtl="0" fontAlgn="b"/>
                      <a:r>
                        <a:rPr lang="es-CO" sz="1200" b="1" i="0" u="none" strike="noStrike">
                          <a:solidFill>
                            <a:srgbClr val="000000"/>
                          </a:solidFill>
                          <a:effectLst/>
                          <a:latin typeface="Arial" panose="020B0604020202020204" pitchFamily="34" charset="0"/>
                        </a:rPr>
                        <a:t>3109 Resultado del Ejercicio Acumulado</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15"/>
                  </a:ext>
                </a:extLst>
              </a:tr>
              <a:tr h="241931">
                <a:tc>
                  <a:txBody>
                    <a:bodyPr/>
                    <a:lstStyle/>
                    <a:p>
                      <a:pPr algn="just" rtl="0" fontAlgn="b"/>
                      <a:r>
                        <a:rPr lang="es-CO" sz="1200" b="1" i="0" u="none" strike="noStrike">
                          <a:solidFill>
                            <a:srgbClr val="000000"/>
                          </a:solidFill>
                          <a:effectLst/>
                          <a:latin typeface="Arial" panose="020B0604020202020204" pitchFamily="34" charset="0"/>
                        </a:rPr>
                        <a:t>3110 Resultado del Ejercicio</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4.018</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3.209</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-20%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16"/>
                  </a:ext>
                </a:extLst>
              </a:tr>
              <a:tr h="241931">
                <a:tc>
                  <a:txBody>
                    <a:bodyPr/>
                    <a:lstStyle/>
                    <a:p>
                      <a:pPr algn="just" rtl="0" fontAlgn="b"/>
                      <a:r>
                        <a:rPr lang="es-CO" sz="1200" b="1" i="0" u="none" strike="noStrike">
                          <a:solidFill>
                            <a:srgbClr val="000000"/>
                          </a:solidFill>
                          <a:effectLst/>
                          <a:latin typeface="Arial" panose="020B0604020202020204" pitchFamily="34" charset="0"/>
                        </a:rPr>
                        <a:t>3145 Reserva del ESFA</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s-CO" sz="1400" b="0" i="0" u="none" strike="noStrike" dirty="0">
                          <a:solidFill>
                            <a:srgbClr val="000000"/>
                          </a:solidFill>
                          <a:effectLst/>
                          <a:latin typeface="Arial" panose="020B0604020202020204" pitchFamily="34" charset="0"/>
                        </a:rPr>
                        <a:t>0%</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17"/>
                  </a:ext>
                </a:extLst>
              </a:tr>
              <a:tr h="241931">
                <a:tc>
                  <a:txBody>
                    <a:bodyPr/>
                    <a:lstStyle/>
                    <a:p>
                      <a:pPr algn="just" rtl="0" fontAlgn="b"/>
                      <a:r>
                        <a:rPr lang="es-CO" sz="1200" b="1" i="0" u="none" strike="noStrike" dirty="0">
                          <a:solidFill>
                            <a:schemeClr val="tx1"/>
                          </a:solidFill>
                          <a:effectLst/>
                          <a:latin typeface="Arial" panose="020B0604020202020204" pitchFamily="34" charset="0"/>
                        </a:rPr>
                        <a:t>TOTAL PATRIMONIO</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1" i="0" u="none" strike="noStrike">
                          <a:solidFill>
                            <a:schemeClr val="tx1"/>
                          </a:solidFill>
                          <a:effectLst/>
                          <a:latin typeface="Arial" panose="020B0604020202020204" pitchFamily="34" charset="0"/>
                        </a:rPr>
                        <a:t>2.507</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1" i="0" u="none" strike="noStrike">
                          <a:solidFill>
                            <a:schemeClr val="tx1"/>
                          </a:solidFill>
                          <a:effectLst/>
                          <a:latin typeface="Arial" panose="020B0604020202020204" pitchFamily="34" charset="0"/>
                        </a:rPr>
                        <a:t>6.136</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1" i="0" u="none" strike="noStrike" dirty="0">
                          <a:solidFill>
                            <a:schemeClr val="tx1"/>
                          </a:solidFill>
                          <a:effectLst/>
                          <a:latin typeface="Arial" panose="020B0604020202020204" pitchFamily="34" charset="0"/>
                        </a:rPr>
                        <a:t>145%</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18"/>
                  </a:ext>
                </a:extLst>
              </a:tr>
              <a:tr h="241931">
                <a:tc>
                  <a:txBody>
                    <a:bodyPr/>
                    <a:lstStyle/>
                    <a:p>
                      <a:pPr algn="just" rtl="0" fontAlgn="b"/>
                      <a:r>
                        <a:rPr lang="es-CO" sz="1200" b="1" i="0" u="sng" strike="noStrike" dirty="0">
                          <a:solidFill>
                            <a:schemeClr val="tx1"/>
                          </a:solidFill>
                          <a:effectLst/>
                          <a:latin typeface="Arial" panose="020B0604020202020204" pitchFamily="34" charset="0"/>
                        </a:rPr>
                        <a:t>TOTAL PASIVO + PATRIMONIO</a:t>
                      </a:r>
                    </a:p>
                  </a:txBody>
                  <a:tcPr marL="5545" marR="5545" marT="55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1" i="0" u="none" strike="noStrike" dirty="0">
                          <a:solidFill>
                            <a:schemeClr val="tx1"/>
                          </a:solidFill>
                          <a:effectLst/>
                          <a:latin typeface="Arial" panose="020B0604020202020204" pitchFamily="34" charset="0"/>
                        </a:rPr>
                        <a:t>11.073</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1" i="0" u="none" strike="noStrike" dirty="0">
                          <a:solidFill>
                            <a:schemeClr val="tx1"/>
                          </a:solidFill>
                          <a:effectLst/>
                          <a:latin typeface="Arial" panose="020B0604020202020204" pitchFamily="34" charset="0"/>
                        </a:rPr>
                        <a:t>10.091</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400" b="1" i="0" u="none" strike="noStrike" dirty="0">
                          <a:solidFill>
                            <a:schemeClr val="tx1"/>
                          </a:solidFill>
                          <a:effectLst/>
                          <a:latin typeface="Arial" panose="020B0604020202020204" pitchFamily="34" charset="0"/>
                        </a:rPr>
                        <a:t>-9%</a:t>
                      </a:r>
                    </a:p>
                  </a:txBody>
                  <a:tcPr marL="5545" marR="5545" marT="55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19"/>
                  </a:ext>
                </a:extLst>
              </a:tr>
            </a:tbl>
          </a:graphicData>
        </a:graphic>
      </p:graphicFrame>
      <p:sp>
        <p:nvSpPr>
          <p:cNvPr id="16" name="object 22">
            <a:extLst>
              <a:ext uri="{FF2B5EF4-FFF2-40B4-BE49-F238E27FC236}">
                <a16:creationId xmlns:a16="http://schemas.microsoft.com/office/drawing/2014/main" xmlns="" id="{A9592DA3-C5B8-874C-94E2-EA23B0909692}"/>
              </a:ext>
            </a:extLst>
          </p:cNvPr>
          <p:cNvSpPr txBox="1"/>
          <p:nvPr/>
        </p:nvSpPr>
        <p:spPr>
          <a:xfrm>
            <a:off x="10123871" y="6680020"/>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263966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017"/>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25775" y="582691"/>
            <a:ext cx="3646225" cy="289823"/>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FINANCIERA </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4" name="object 7"/>
          <p:cNvSpPr txBox="1">
            <a:spLocks/>
          </p:cNvSpPr>
          <p:nvPr/>
        </p:nvSpPr>
        <p:spPr>
          <a:xfrm>
            <a:off x="1066800" y="1289358"/>
            <a:ext cx="9926158" cy="289823"/>
          </a:xfrm>
          <a:prstGeom prst="rect">
            <a:avLst/>
          </a:prstGeom>
          <a:solidFill>
            <a:srgbClr val="0099FF"/>
          </a:solidFill>
        </p:spPr>
        <p:txBody>
          <a:bodyPr vert="horz" wrap="square" lIns="0" tIns="12700" rIns="0" bIns="0" rtlCol="0">
            <a:spAutoFit/>
          </a:bodyPr>
          <a:lstStyle>
            <a:lvl1pPr>
              <a:defRPr sz="1800" b="0" i="0">
                <a:solidFill>
                  <a:schemeClr val="bg1"/>
                </a:solidFill>
                <a:latin typeface="Arial Black"/>
                <a:ea typeface="+mj-ea"/>
                <a:cs typeface="Arial Black"/>
              </a:defRPr>
            </a:lvl1pPr>
          </a:lstStyle>
          <a:p>
            <a:pPr algn="ctr"/>
            <a:r>
              <a:rPr lang="es-CO" dirty="0"/>
              <a:t>Estado de Resultados </a:t>
            </a:r>
            <a:r>
              <a:rPr lang="es-CO" dirty="0" smtClean="0"/>
              <a:t>2020 </a:t>
            </a:r>
            <a:r>
              <a:rPr lang="es-CO" dirty="0"/>
              <a:t>– </a:t>
            </a:r>
            <a:r>
              <a:rPr lang="es-CO" dirty="0" smtClean="0"/>
              <a:t>2019 A </a:t>
            </a:r>
            <a:r>
              <a:rPr lang="es-CO" dirty="0"/>
              <a:t>31 de </a:t>
            </a:r>
            <a:r>
              <a:rPr lang="es-CO" dirty="0" smtClean="0"/>
              <a:t>Diciembre </a:t>
            </a:r>
            <a:r>
              <a:rPr lang="es-CO" dirty="0"/>
              <a:t>(Mill. de </a:t>
            </a:r>
            <a:r>
              <a:rPr lang="es-CO" dirty="0" smtClean="0"/>
              <a:t>)</a:t>
            </a:r>
            <a:endParaRPr lang="es-CO" dirty="0"/>
          </a:p>
        </p:txBody>
      </p:sp>
      <p:graphicFrame>
        <p:nvGraphicFramePr>
          <p:cNvPr id="12" name="Tabla 11"/>
          <p:cNvGraphicFramePr>
            <a:graphicFrameLocks noGrp="1"/>
          </p:cNvGraphicFramePr>
          <p:nvPr>
            <p:extLst>
              <p:ext uri="{D42A27DB-BD31-4B8C-83A1-F6EECF244321}">
                <p14:modId xmlns:p14="http://schemas.microsoft.com/office/powerpoint/2010/main" val="1950563817"/>
              </p:ext>
            </p:extLst>
          </p:nvPr>
        </p:nvGraphicFramePr>
        <p:xfrm>
          <a:off x="483039" y="1635937"/>
          <a:ext cx="11213290" cy="4693504"/>
        </p:xfrm>
        <a:graphic>
          <a:graphicData uri="http://schemas.openxmlformats.org/drawingml/2006/table">
            <a:tbl>
              <a:tblPr/>
              <a:tblGrid>
                <a:gridCol w="1771656">
                  <a:extLst>
                    <a:ext uri="{9D8B030D-6E8A-4147-A177-3AD203B41FA5}">
                      <a16:colId xmlns:a16="http://schemas.microsoft.com/office/drawing/2014/main" xmlns="" val="20000"/>
                    </a:ext>
                  </a:extLst>
                </a:gridCol>
                <a:gridCol w="1134292">
                  <a:extLst>
                    <a:ext uri="{9D8B030D-6E8A-4147-A177-3AD203B41FA5}">
                      <a16:colId xmlns:a16="http://schemas.microsoft.com/office/drawing/2014/main" xmlns="" val="20001"/>
                    </a:ext>
                  </a:extLst>
                </a:gridCol>
                <a:gridCol w="1374114">
                  <a:extLst>
                    <a:ext uri="{9D8B030D-6E8A-4147-A177-3AD203B41FA5}">
                      <a16:colId xmlns:a16="http://schemas.microsoft.com/office/drawing/2014/main" xmlns="" val="20002"/>
                    </a:ext>
                  </a:extLst>
                </a:gridCol>
                <a:gridCol w="1374114">
                  <a:extLst>
                    <a:ext uri="{9D8B030D-6E8A-4147-A177-3AD203B41FA5}">
                      <a16:colId xmlns:a16="http://schemas.microsoft.com/office/drawing/2014/main" xmlns="" val="20003"/>
                    </a:ext>
                  </a:extLst>
                </a:gridCol>
                <a:gridCol w="1080279">
                  <a:extLst>
                    <a:ext uri="{9D8B030D-6E8A-4147-A177-3AD203B41FA5}">
                      <a16:colId xmlns:a16="http://schemas.microsoft.com/office/drawing/2014/main" xmlns="" val="20004"/>
                    </a:ext>
                  </a:extLst>
                </a:gridCol>
                <a:gridCol w="622240">
                  <a:extLst>
                    <a:ext uri="{9D8B030D-6E8A-4147-A177-3AD203B41FA5}">
                      <a16:colId xmlns:a16="http://schemas.microsoft.com/office/drawing/2014/main" xmlns="" val="20005"/>
                    </a:ext>
                  </a:extLst>
                </a:gridCol>
                <a:gridCol w="1028425">
                  <a:extLst>
                    <a:ext uri="{9D8B030D-6E8A-4147-A177-3AD203B41FA5}">
                      <a16:colId xmlns:a16="http://schemas.microsoft.com/office/drawing/2014/main" xmlns="" val="20006"/>
                    </a:ext>
                  </a:extLst>
                </a:gridCol>
                <a:gridCol w="1030586">
                  <a:extLst>
                    <a:ext uri="{9D8B030D-6E8A-4147-A177-3AD203B41FA5}">
                      <a16:colId xmlns:a16="http://schemas.microsoft.com/office/drawing/2014/main" xmlns="" val="20007"/>
                    </a:ext>
                  </a:extLst>
                </a:gridCol>
                <a:gridCol w="785273">
                  <a:extLst>
                    <a:ext uri="{9D8B030D-6E8A-4147-A177-3AD203B41FA5}">
                      <a16:colId xmlns:a16="http://schemas.microsoft.com/office/drawing/2014/main" xmlns="" val="20008"/>
                    </a:ext>
                  </a:extLst>
                </a:gridCol>
                <a:gridCol w="1012311">
                  <a:extLst>
                    <a:ext uri="{9D8B030D-6E8A-4147-A177-3AD203B41FA5}">
                      <a16:colId xmlns:a16="http://schemas.microsoft.com/office/drawing/2014/main" xmlns="" val="20009"/>
                    </a:ext>
                  </a:extLst>
                </a:gridCol>
              </a:tblGrid>
              <a:tr h="220240">
                <a:tc rowSpan="2">
                  <a:txBody>
                    <a:bodyPr/>
                    <a:lstStyle/>
                    <a:p>
                      <a:pPr algn="ctr" rtl="0" fontAlgn="ctr"/>
                      <a:r>
                        <a:rPr lang="es-CO" sz="1200" b="1" i="0" u="none" strike="noStrike" dirty="0">
                          <a:solidFill>
                            <a:schemeClr val="tx1"/>
                          </a:solidFill>
                          <a:effectLst/>
                          <a:latin typeface="Arial" panose="020B0604020202020204" pitchFamily="34" charset="0"/>
                        </a:rPr>
                        <a:t>DETALLE</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gridSpan="2">
                  <a:txBody>
                    <a:bodyPr/>
                    <a:lstStyle/>
                    <a:p>
                      <a:pPr algn="ctr" rtl="0" fontAlgn="b"/>
                      <a:r>
                        <a:rPr lang="es-CO" sz="1200" b="1" i="0" u="none" strike="noStrike" dirty="0">
                          <a:solidFill>
                            <a:schemeClr val="tx1"/>
                          </a:solidFill>
                          <a:effectLst/>
                          <a:latin typeface="Arial" panose="020B0604020202020204" pitchFamily="34" charset="0"/>
                        </a:rPr>
                        <a:t>CAD´S</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endParaRPr lang="es-CO"/>
                    </a:p>
                  </a:txBody>
                  <a:tcPr/>
                </a:tc>
                <a:tc gridSpan="2">
                  <a:txBody>
                    <a:bodyPr/>
                    <a:lstStyle/>
                    <a:p>
                      <a:pPr algn="ctr" rtl="0" fontAlgn="b"/>
                      <a:r>
                        <a:rPr lang="es-CO" sz="1200" b="1" i="0" u="none" strike="noStrike" dirty="0">
                          <a:solidFill>
                            <a:schemeClr val="tx1"/>
                          </a:solidFill>
                          <a:effectLst/>
                          <a:latin typeface="Arial" panose="020B0604020202020204" pitchFamily="34" charset="0"/>
                        </a:rPr>
                        <a:t>COMEDORES</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endParaRPr lang="es-CO"/>
                    </a:p>
                  </a:txBody>
                  <a:tcPr/>
                </a:tc>
                <a:tc gridSpan="2">
                  <a:txBody>
                    <a:bodyPr/>
                    <a:lstStyle/>
                    <a:p>
                      <a:pPr algn="ctr" rtl="0" fontAlgn="b"/>
                      <a:r>
                        <a:rPr lang="es-CO" sz="1200" b="1" i="0" u="none" strike="noStrike" dirty="0">
                          <a:solidFill>
                            <a:schemeClr val="tx1"/>
                          </a:solidFill>
                          <a:effectLst/>
                          <a:latin typeface="Arial" panose="020B0604020202020204" pitchFamily="34" charset="0"/>
                        </a:rPr>
                        <a:t>OTROS</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endParaRPr lang="es-CO"/>
                    </a:p>
                  </a:txBody>
                  <a:tcPr/>
                </a:tc>
                <a:tc gridSpan="2">
                  <a:txBody>
                    <a:bodyPr/>
                    <a:lstStyle/>
                    <a:p>
                      <a:pPr algn="ctr" rtl="0" fontAlgn="b"/>
                      <a:r>
                        <a:rPr lang="es-CO" sz="1200" b="1" i="0" u="none" strike="noStrike" dirty="0">
                          <a:solidFill>
                            <a:schemeClr val="tx1"/>
                          </a:solidFill>
                          <a:effectLst/>
                          <a:latin typeface="Arial" panose="020B0604020202020204" pitchFamily="34" charset="0"/>
                        </a:rPr>
                        <a:t>TOTAL</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endParaRPr lang="es-CO"/>
                    </a:p>
                  </a:txBody>
                  <a:tcPr/>
                </a:tc>
                <a:tc rowSpan="2">
                  <a:txBody>
                    <a:bodyPr/>
                    <a:lstStyle/>
                    <a:p>
                      <a:pPr algn="ctr" rtl="0" fontAlgn="ctr"/>
                      <a:r>
                        <a:rPr lang="es-CO" sz="1200" b="1" i="0" u="none" strike="noStrike">
                          <a:solidFill>
                            <a:schemeClr val="tx1"/>
                          </a:solidFill>
                          <a:effectLst/>
                          <a:latin typeface="Arial" panose="020B0604020202020204" pitchFamily="34" charset="0"/>
                        </a:rPr>
                        <a:t>% VARIACION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00"/>
                  </a:ext>
                </a:extLst>
              </a:tr>
              <a:tr h="868890">
                <a:tc vMerge="1">
                  <a:txBody>
                    <a:bodyPr/>
                    <a:lstStyle/>
                    <a:p>
                      <a:endParaRPr lang="es-CO"/>
                    </a:p>
                  </a:txBody>
                  <a:tcPr/>
                </a:tc>
                <a:tc>
                  <a:txBody>
                    <a:bodyPr/>
                    <a:lstStyle/>
                    <a:p>
                      <a:pPr algn="ctr" rtl="0" fontAlgn="ctr"/>
                      <a:r>
                        <a:rPr lang="es-CO" sz="1200" b="1" i="0" u="none" strike="noStrike" dirty="0">
                          <a:solidFill>
                            <a:schemeClr val="tx1"/>
                          </a:solidFill>
                          <a:effectLst/>
                          <a:latin typeface="Arial" panose="020B0604020202020204" pitchFamily="34" charset="0"/>
                        </a:rPr>
                        <a:t>2019</a:t>
                      </a:r>
                    </a:p>
                  </a:txBody>
                  <a:tcPr marL="6785" marR="6785" marT="67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200" b="1" i="0" u="none" strike="noStrike" dirty="0">
                          <a:solidFill>
                            <a:schemeClr val="tx1"/>
                          </a:solidFill>
                          <a:effectLst/>
                          <a:latin typeface="Arial" panose="020B0604020202020204" pitchFamily="34" charset="0"/>
                        </a:rPr>
                        <a:t>2020</a:t>
                      </a:r>
                    </a:p>
                  </a:txBody>
                  <a:tcPr marL="6785" marR="6785" marT="67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200" b="1" i="0" u="none" strike="noStrike" dirty="0">
                          <a:solidFill>
                            <a:schemeClr val="tx1"/>
                          </a:solidFill>
                          <a:effectLst/>
                          <a:latin typeface="Arial" panose="020B0604020202020204" pitchFamily="34" charset="0"/>
                        </a:rPr>
                        <a:t>2019</a:t>
                      </a:r>
                    </a:p>
                  </a:txBody>
                  <a:tcPr marL="6785" marR="6785" marT="67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200" b="1" i="0" u="none" strike="noStrike" dirty="0">
                          <a:solidFill>
                            <a:schemeClr val="tx1"/>
                          </a:solidFill>
                          <a:effectLst/>
                          <a:latin typeface="Arial" panose="020B0604020202020204" pitchFamily="34" charset="0"/>
                        </a:rPr>
                        <a:t>2020</a:t>
                      </a:r>
                    </a:p>
                  </a:txBody>
                  <a:tcPr marL="6785" marR="6785" marT="67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200" b="1" i="0" u="none" strike="noStrike" dirty="0">
                          <a:solidFill>
                            <a:schemeClr val="tx1"/>
                          </a:solidFill>
                          <a:effectLst/>
                          <a:latin typeface="Arial" panose="020B0604020202020204" pitchFamily="34" charset="0"/>
                        </a:rPr>
                        <a:t>2019</a:t>
                      </a:r>
                    </a:p>
                  </a:txBody>
                  <a:tcPr marL="6785" marR="6785" marT="67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200" b="1" i="0" u="none" strike="noStrike" dirty="0">
                          <a:solidFill>
                            <a:schemeClr val="tx1"/>
                          </a:solidFill>
                          <a:effectLst/>
                          <a:latin typeface="Arial" panose="020B0604020202020204" pitchFamily="34" charset="0"/>
                        </a:rPr>
                        <a:t>2020</a:t>
                      </a:r>
                    </a:p>
                  </a:txBody>
                  <a:tcPr marL="6785" marR="6785" marT="67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200" b="1" i="0" u="none" strike="noStrike" dirty="0">
                          <a:solidFill>
                            <a:schemeClr val="tx1"/>
                          </a:solidFill>
                          <a:effectLst/>
                          <a:latin typeface="Arial" panose="020B0604020202020204" pitchFamily="34" charset="0"/>
                        </a:rPr>
                        <a:t>2019</a:t>
                      </a:r>
                    </a:p>
                  </a:txBody>
                  <a:tcPr marL="6785" marR="6785" marT="67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rtl="0" fontAlgn="ctr"/>
                      <a:r>
                        <a:rPr lang="es-CO" sz="1200" b="1" i="0" u="none" strike="noStrike" dirty="0">
                          <a:solidFill>
                            <a:schemeClr val="tx1"/>
                          </a:solidFill>
                          <a:effectLst/>
                          <a:latin typeface="Arial" panose="020B0604020202020204" pitchFamily="34" charset="0"/>
                        </a:rPr>
                        <a:t>2020</a:t>
                      </a:r>
                    </a:p>
                  </a:txBody>
                  <a:tcPr marL="6785" marR="6785" marT="67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vMerge="1">
                  <a:txBody>
                    <a:bodyPr/>
                    <a:lstStyle/>
                    <a:p>
                      <a:endParaRPr lang="es-CO"/>
                    </a:p>
                  </a:txBody>
                  <a:tcPr/>
                </a:tc>
                <a:extLst>
                  <a:ext uri="{0D108BD9-81ED-4DB2-BD59-A6C34878D82A}">
                    <a16:rowId xmlns:a16="http://schemas.microsoft.com/office/drawing/2014/main" xmlns="" val="10001"/>
                  </a:ext>
                </a:extLst>
              </a:tr>
              <a:tr h="378910">
                <a:tc>
                  <a:txBody>
                    <a:bodyPr/>
                    <a:lstStyle/>
                    <a:p>
                      <a:pPr algn="l" rtl="0" fontAlgn="ctr"/>
                      <a:r>
                        <a:rPr lang="es-CO" sz="1200" b="1" i="0" u="none" strike="noStrike">
                          <a:solidFill>
                            <a:srgbClr val="000000"/>
                          </a:solidFill>
                          <a:effectLst/>
                          <a:latin typeface="Arial" panose="020B0604020202020204" pitchFamily="34" charset="0"/>
                        </a:rPr>
                        <a:t>Ingreso Operacional</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lvl="1" algn="r" fontAlgn="ctr"/>
                      <a:r>
                        <a:rPr lang="es-CO" sz="1200" b="1" i="0" u="none" strike="noStrike" dirty="0" smtClean="0">
                          <a:solidFill>
                            <a:schemeClr val="tx1"/>
                          </a:solidFill>
                          <a:effectLst/>
                          <a:latin typeface="Arial" panose="020B0604020202020204" pitchFamily="34" charset="0"/>
                        </a:rPr>
                        <a:t>19.746 </a:t>
                      </a:r>
                      <a:endParaRPr lang="es-CO" sz="1200" b="1" i="0" u="none" strike="noStrike" dirty="0">
                        <a:solidFill>
                          <a:schemeClr val="tx1"/>
                        </a:solidFill>
                        <a:effectLst/>
                        <a:latin typeface="Arial" panose="020B0604020202020204" pitchFamily="34" charset="0"/>
                      </a:endParaRP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lvl="0"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19.080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smtClean="0">
                          <a:solidFill>
                            <a:schemeClr val="tx1"/>
                          </a:solidFill>
                          <a:effectLst/>
                          <a:latin typeface="Arial" panose="020B0604020202020204" pitchFamily="34" charset="0"/>
                          <a:ea typeface="+mn-ea"/>
                          <a:cs typeface="+mn-cs"/>
                        </a:rPr>
                        <a:t>                               33.509 </a:t>
                      </a:r>
                      <a:endParaRPr lang="es-CO" sz="1200" b="1" i="0" u="none" strike="noStrike" dirty="0">
                        <a:solidFill>
                          <a:schemeClr val="tx1"/>
                        </a:solidFill>
                        <a:effectLst/>
                        <a:latin typeface="Arial" panose="020B0604020202020204" pitchFamily="34" charset="0"/>
                        <a:ea typeface="+mn-ea"/>
                        <a:cs typeface="+mn-cs"/>
                      </a:endParaRPr>
                    </a:p>
                  </a:txBody>
                  <a:tcPr marL="6785" marR="6785"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28.430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a:solidFill>
                            <a:schemeClr val="tx1"/>
                          </a:solidFill>
                          <a:effectLst/>
                          <a:latin typeface="Arial" panose="020B0604020202020204" pitchFamily="34" charset="0"/>
                          <a:ea typeface="+mn-ea"/>
                          <a:cs typeface="+mn-cs"/>
                        </a:rPr>
                        <a:t>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53.255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47.510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rtl="0" fontAlgn="ctr"/>
                      <a:r>
                        <a:rPr lang="es-CO" sz="1200" b="1" i="0" u="none" strike="noStrike" dirty="0">
                          <a:solidFill>
                            <a:schemeClr val="tx1"/>
                          </a:solidFill>
                          <a:effectLst/>
                          <a:latin typeface="Arial" panose="020B0604020202020204" pitchFamily="34" charset="0"/>
                          <a:ea typeface="+mn-ea"/>
                          <a:cs typeface="+mn-cs"/>
                        </a:rPr>
                        <a:t>-11%</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2"/>
                  </a:ext>
                </a:extLst>
              </a:tr>
              <a:tr h="378910">
                <a:tc>
                  <a:txBody>
                    <a:bodyPr/>
                    <a:lstStyle/>
                    <a:p>
                      <a:pPr algn="l" rtl="0" fontAlgn="b"/>
                      <a:r>
                        <a:rPr lang="es-CO" sz="1200" b="1" i="0" u="none" strike="noStrike">
                          <a:solidFill>
                            <a:srgbClr val="000000"/>
                          </a:solidFill>
                          <a:effectLst/>
                          <a:latin typeface="Arial" panose="020B0604020202020204" pitchFamily="34" charset="0"/>
                        </a:rPr>
                        <a:t>(-) Costo de ventas</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smtClean="0">
                          <a:solidFill>
                            <a:schemeClr val="tx1"/>
                          </a:solidFill>
                          <a:effectLst/>
                          <a:latin typeface="Arial" panose="020B0604020202020204" pitchFamily="34" charset="0"/>
                        </a:rPr>
                        <a:t>                          17.478 </a:t>
                      </a:r>
                      <a:endParaRPr lang="es-CO" sz="1200" b="1" i="0" u="none" strike="noStrike" dirty="0">
                        <a:solidFill>
                          <a:schemeClr val="tx1"/>
                        </a:solidFill>
                        <a:effectLst/>
                        <a:latin typeface="Arial" panose="020B0604020202020204" pitchFamily="34" charset="0"/>
                      </a:endParaRP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smtClean="0">
                          <a:solidFill>
                            <a:schemeClr val="tx1"/>
                          </a:solidFill>
                          <a:effectLst/>
                          <a:latin typeface="Arial" panose="020B0604020202020204" pitchFamily="34" charset="0"/>
                        </a:rPr>
                        <a:t>                       16.560 </a:t>
                      </a:r>
                      <a:endParaRPr lang="es-CO" sz="1200" b="1" i="0" u="none" strike="noStrike" dirty="0">
                        <a:solidFill>
                          <a:schemeClr val="tx1"/>
                        </a:solidFill>
                        <a:effectLst/>
                        <a:latin typeface="Arial" panose="020B0604020202020204" pitchFamily="34" charset="0"/>
                      </a:endParaRP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29.839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25.684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a:solidFill>
                            <a:schemeClr val="tx1"/>
                          </a:solidFill>
                          <a:effectLst/>
                          <a:latin typeface="Arial" panose="020B0604020202020204" pitchFamily="34" charset="0"/>
                          <a:ea typeface="+mn-ea"/>
                          <a:cs typeface="+mn-cs"/>
                        </a:rPr>
                        <a:t>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47.317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42.244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rtl="0" fontAlgn="ctr"/>
                      <a:r>
                        <a:rPr lang="es-CO" sz="1200" b="1" i="0" u="none" strike="noStrike" dirty="0">
                          <a:solidFill>
                            <a:schemeClr val="tx1"/>
                          </a:solidFill>
                          <a:effectLst/>
                          <a:latin typeface="Arial" panose="020B0604020202020204" pitchFamily="34" charset="0"/>
                          <a:ea typeface="+mn-ea"/>
                          <a:cs typeface="+mn-cs"/>
                        </a:rPr>
                        <a:t>-11%</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3"/>
                  </a:ext>
                </a:extLst>
              </a:tr>
              <a:tr h="378910">
                <a:tc>
                  <a:txBody>
                    <a:bodyPr/>
                    <a:lstStyle/>
                    <a:p>
                      <a:pPr algn="l" rtl="0" fontAlgn="b"/>
                      <a:r>
                        <a:rPr lang="es-CO" sz="1200" b="1" i="0" u="none" strike="noStrike">
                          <a:solidFill>
                            <a:srgbClr val="000000"/>
                          </a:solidFill>
                          <a:effectLst/>
                          <a:latin typeface="Arial" panose="020B0604020202020204" pitchFamily="34" charset="0"/>
                        </a:rPr>
                        <a:t> =  Utilidad Bruta</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2.268 </a:t>
                      </a:r>
                    </a:p>
                  </a:txBody>
                  <a:tcPr marL="6785" marR="6785" marT="67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2.520 </a:t>
                      </a:r>
                    </a:p>
                  </a:txBody>
                  <a:tcPr marL="6785" marR="6785" marT="67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3.670 </a:t>
                      </a:r>
                    </a:p>
                  </a:txBody>
                  <a:tcPr marL="6785" marR="6785" marT="67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2.746 </a:t>
                      </a:r>
                    </a:p>
                  </a:txBody>
                  <a:tcPr marL="6785" marR="6785" marT="67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5.938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5.266 </a:t>
                      </a:r>
                    </a:p>
                  </a:txBody>
                  <a:tcPr marL="6785" marR="6785" marT="6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a:solidFill>
                            <a:schemeClr val="tx1"/>
                          </a:solidFill>
                          <a:effectLst/>
                          <a:latin typeface="Arial" panose="020B0604020202020204" pitchFamily="34" charset="0"/>
                          <a:ea typeface="+mn-ea"/>
                          <a:cs typeface="+mn-cs"/>
                        </a:rPr>
                        <a:t>-11%</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04"/>
                  </a:ext>
                </a:extLst>
              </a:tr>
              <a:tr h="378910">
                <a:tc>
                  <a:txBody>
                    <a:bodyPr/>
                    <a:lstStyle/>
                    <a:p>
                      <a:pPr algn="l" rtl="0" fontAlgn="b"/>
                      <a:r>
                        <a:rPr lang="es-CO" sz="1200" b="1" i="0" u="none" strike="noStrike">
                          <a:solidFill>
                            <a:srgbClr val="000000"/>
                          </a:solidFill>
                          <a:effectLst/>
                          <a:latin typeface="Arial" panose="020B0604020202020204" pitchFamily="34" charset="0"/>
                        </a:rPr>
                        <a:t>(-) Gastos de administración </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655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716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1.243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1.269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a:solidFill>
                            <a:schemeClr val="tx1"/>
                          </a:solidFill>
                          <a:effectLst/>
                          <a:latin typeface="Arial" panose="020B0604020202020204" pitchFamily="34" charset="0"/>
                          <a:ea typeface="+mn-ea"/>
                          <a:cs typeface="+mn-cs"/>
                        </a:rPr>
                        <a:t>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1.898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1.986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rtl="0" fontAlgn="ctr"/>
                      <a:r>
                        <a:rPr lang="es-CO" sz="1200" b="1" i="0" u="none" strike="noStrike">
                          <a:solidFill>
                            <a:schemeClr val="tx1"/>
                          </a:solidFill>
                          <a:effectLst/>
                          <a:latin typeface="Arial" panose="020B0604020202020204" pitchFamily="34" charset="0"/>
                          <a:ea typeface="+mn-ea"/>
                          <a:cs typeface="+mn-cs"/>
                        </a:rPr>
                        <a:t>5%</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5"/>
                  </a:ext>
                </a:extLst>
              </a:tr>
              <a:tr h="409018">
                <a:tc>
                  <a:txBody>
                    <a:bodyPr/>
                    <a:lstStyle/>
                    <a:p>
                      <a:pPr algn="l" rtl="0" fontAlgn="b"/>
                      <a:r>
                        <a:rPr lang="es-CO" sz="1200" b="1" i="0" u="none" strike="noStrike">
                          <a:solidFill>
                            <a:srgbClr val="000000"/>
                          </a:solidFill>
                          <a:effectLst/>
                          <a:latin typeface="Arial" panose="020B0604020202020204" pitchFamily="34" charset="0"/>
                        </a:rPr>
                        <a:t>(-) Provisión, Agotamiento, Amortización.</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41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48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76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88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117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136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rtl="0" fontAlgn="ctr"/>
                      <a:r>
                        <a:rPr lang="es-CO" sz="1200" b="1" i="0" u="none" strike="noStrike">
                          <a:solidFill>
                            <a:schemeClr val="tx1"/>
                          </a:solidFill>
                          <a:effectLst/>
                          <a:latin typeface="Arial" panose="020B0604020202020204" pitchFamily="34" charset="0"/>
                          <a:ea typeface="+mn-ea"/>
                          <a:cs typeface="+mn-cs"/>
                        </a:rPr>
                        <a:t>17%</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6"/>
                  </a:ext>
                </a:extLst>
              </a:tr>
              <a:tr h="378910">
                <a:tc>
                  <a:txBody>
                    <a:bodyPr/>
                    <a:lstStyle/>
                    <a:p>
                      <a:pPr algn="l" rtl="0" fontAlgn="b"/>
                      <a:r>
                        <a:rPr lang="es-CO" sz="1200" b="1" i="0" u="none" strike="noStrike">
                          <a:solidFill>
                            <a:srgbClr val="000000"/>
                          </a:solidFill>
                          <a:effectLst/>
                          <a:latin typeface="Arial" panose="020B0604020202020204" pitchFamily="34" charset="0"/>
                        </a:rPr>
                        <a:t>(-) Otros gastos</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17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1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32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49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2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rtl="0" fontAlgn="ctr"/>
                      <a:r>
                        <a:rPr lang="es-CO" sz="1200" b="1" i="0" u="none" strike="noStrike">
                          <a:solidFill>
                            <a:schemeClr val="tx1"/>
                          </a:solidFill>
                          <a:effectLst/>
                          <a:latin typeface="Arial" panose="020B0604020202020204" pitchFamily="34" charset="0"/>
                          <a:ea typeface="+mn-ea"/>
                          <a:cs typeface="+mn-cs"/>
                        </a:rPr>
                        <a:t>0%</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7"/>
                  </a:ext>
                </a:extLst>
              </a:tr>
              <a:tr h="378910">
                <a:tc>
                  <a:txBody>
                    <a:bodyPr/>
                    <a:lstStyle/>
                    <a:p>
                      <a:pPr algn="l" rtl="0" fontAlgn="b"/>
                      <a:r>
                        <a:rPr lang="es-CO" sz="1200" b="1" i="0" u="none" strike="noStrike">
                          <a:solidFill>
                            <a:srgbClr val="000000"/>
                          </a:solidFill>
                          <a:effectLst/>
                          <a:latin typeface="Arial" panose="020B0604020202020204" pitchFamily="34" charset="0"/>
                        </a:rPr>
                        <a:t> =  Utilidad Operacional </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1.555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1.754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2.319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1.388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3.874 </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3.142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-19%</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08"/>
                  </a:ext>
                </a:extLst>
              </a:tr>
              <a:tr h="378910">
                <a:tc>
                  <a:txBody>
                    <a:bodyPr/>
                    <a:lstStyle/>
                    <a:p>
                      <a:pPr algn="l" rtl="0" fontAlgn="b"/>
                      <a:r>
                        <a:rPr lang="es-CO" sz="1200" b="1" i="0" u="none" strike="noStrike">
                          <a:solidFill>
                            <a:srgbClr val="000000"/>
                          </a:solidFill>
                          <a:effectLst/>
                          <a:latin typeface="Arial" panose="020B0604020202020204" pitchFamily="34" charset="0"/>
                        </a:rPr>
                        <a:t>(+) Otros Ingresos </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 </a:t>
                      </a:r>
                    </a:p>
                  </a:txBody>
                  <a:tcPr marL="6785" marR="6785" marT="67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 </a:t>
                      </a:r>
                    </a:p>
                  </a:txBody>
                  <a:tcPr marL="6785" marR="6785" marT="67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p>
                  </a:txBody>
                  <a:tcPr marL="6785" marR="6785" marT="67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144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37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144 </a:t>
                      </a:r>
                    </a:p>
                  </a:txBody>
                  <a:tcPr marL="6785" marR="6785" marT="678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37 </a:t>
                      </a:r>
                    </a:p>
                  </a:txBody>
                  <a:tcPr marL="6785" marR="6785" marT="67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algn="r" rtl="0" fontAlgn="ctr"/>
                      <a:r>
                        <a:rPr lang="es-CO" sz="1200" b="1" i="0" u="none" strike="noStrike" dirty="0">
                          <a:solidFill>
                            <a:schemeClr val="tx1"/>
                          </a:solidFill>
                          <a:effectLst/>
                          <a:latin typeface="Arial" panose="020B0604020202020204" pitchFamily="34" charset="0"/>
                          <a:ea typeface="+mn-ea"/>
                          <a:cs typeface="+mn-cs"/>
                        </a:rPr>
                        <a:t>0%</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9"/>
                  </a:ext>
                </a:extLst>
              </a:tr>
              <a:tr h="396579">
                <a:tc>
                  <a:txBody>
                    <a:bodyPr/>
                    <a:lstStyle/>
                    <a:p>
                      <a:pPr algn="l" rtl="0" fontAlgn="b"/>
                      <a:r>
                        <a:rPr lang="es-CO" sz="1200" b="1" i="0" u="none" strike="noStrike" dirty="0">
                          <a:solidFill>
                            <a:schemeClr val="tx1"/>
                          </a:solidFill>
                          <a:effectLst/>
                          <a:latin typeface="Arial" panose="020B0604020202020204" pitchFamily="34" charset="0"/>
                        </a:rPr>
                        <a:t>Utilidad Neta</a:t>
                      </a:r>
                    </a:p>
                  </a:txBody>
                  <a:tcPr marL="6785" marR="6785" marT="67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p>
                    <a:p>
                      <a:pPr algn="r" fontAlgn="ctr"/>
                      <a:r>
                        <a:rPr lang="es-CO" sz="1200" b="1" i="0" u="none" strike="noStrike" dirty="0" smtClean="0">
                          <a:solidFill>
                            <a:schemeClr val="tx1"/>
                          </a:solidFill>
                          <a:effectLst/>
                          <a:latin typeface="Arial" panose="020B0604020202020204" pitchFamily="34" charset="0"/>
                        </a:rPr>
                        <a:t>1.555 </a:t>
                      </a:r>
                      <a:endParaRPr lang="es-CO" sz="1200" b="1" i="0" u="none" strike="noStrike" dirty="0">
                        <a:solidFill>
                          <a:schemeClr val="tx1"/>
                        </a:solidFill>
                        <a:effectLst/>
                        <a:latin typeface="Arial" panose="020B0604020202020204" pitchFamily="34" charset="0"/>
                      </a:endParaRP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p>
                    <a:p>
                      <a:pPr algn="r" fontAlgn="ct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1.754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p>
                    <a:p>
                      <a:pPr algn="r" fontAlgn="ctr"/>
                      <a:r>
                        <a:rPr lang="es-CO" sz="1200" b="1" i="0" u="none" strike="noStrike" dirty="0" smtClean="0">
                          <a:solidFill>
                            <a:schemeClr val="tx1"/>
                          </a:solidFill>
                          <a:effectLst/>
                          <a:latin typeface="Arial" panose="020B0604020202020204" pitchFamily="34" charset="0"/>
                        </a:rPr>
                        <a:t>2.319 </a:t>
                      </a:r>
                      <a:endParaRPr lang="es-CO" sz="1200" b="1" i="0" u="none" strike="noStrike" dirty="0">
                        <a:solidFill>
                          <a:schemeClr val="tx1"/>
                        </a:solidFill>
                        <a:effectLst/>
                        <a:latin typeface="Arial" panose="020B0604020202020204" pitchFamily="34" charset="0"/>
                      </a:endParaRP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r" fontAlgn="ctr"/>
                      <a:r>
                        <a:rPr lang="es-CO" sz="1200" b="1" i="0" u="none" strike="noStrike" dirty="0">
                          <a:solidFill>
                            <a:schemeClr val="tx1"/>
                          </a:solidFill>
                          <a:effectLst/>
                          <a:latin typeface="Arial" panose="020B0604020202020204" pitchFamily="34" charset="0"/>
                        </a:rPr>
                        <a:t> </a:t>
                      </a:r>
                      <a:r>
                        <a:rPr lang="es-CO" sz="1200" b="1" i="0" u="none" strike="noStrike" dirty="0" smtClean="0">
                          <a:solidFill>
                            <a:schemeClr val="tx1"/>
                          </a:solidFill>
                          <a:effectLst/>
                          <a:latin typeface="Arial" panose="020B0604020202020204" pitchFamily="34" charset="0"/>
                        </a:rPr>
                        <a:t>               </a:t>
                      </a:r>
                    </a:p>
                    <a:p>
                      <a:pPr algn="r" fontAlgn="ctr"/>
                      <a:r>
                        <a:rPr lang="es-CO" sz="1200" b="1" i="0" u="none" strike="noStrike" dirty="0" smtClean="0">
                          <a:solidFill>
                            <a:schemeClr val="tx1"/>
                          </a:solidFill>
                          <a:effectLst/>
                          <a:latin typeface="Arial" panose="020B0604020202020204" pitchFamily="34" charset="0"/>
                        </a:rPr>
                        <a:t>  </a:t>
                      </a:r>
                      <a:r>
                        <a:rPr lang="es-CO" sz="1200" b="1" i="0" u="none" strike="noStrike" dirty="0">
                          <a:solidFill>
                            <a:schemeClr val="tx1"/>
                          </a:solidFill>
                          <a:effectLst/>
                          <a:latin typeface="Arial" panose="020B0604020202020204" pitchFamily="34" charset="0"/>
                        </a:rPr>
                        <a:t>1.388 </a:t>
                      </a:r>
                    </a:p>
                  </a:txBody>
                  <a:tcPr marL="6785" marR="6785"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p>
                    <a:p>
                      <a:pPr marL="0" algn="r" fontAlgn="ctr"/>
                      <a:r>
                        <a:rPr lang="es-CO" sz="1200" b="1" i="0" u="none" strike="noStrike" dirty="0" smtClean="0">
                          <a:solidFill>
                            <a:schemeClr val="tx1"/>
                          </a:solidFill>
                          <a:effectLst/>
                          <a:latin typeface="Arial" panose="020B0604020202020204" pitchFamily="34" charset="0"/>
                          <a:ea typeface="+mn-ea"/>
                          <a:cs typeface="+mn-cs"/>
                        </a:rPr>
                        <a:t>    144 </a:t>
                      </a:r>
                      <a:endParaRPr lang="es-CO" sz="1200" b="1" i="0" u="none" strike="noStrike" dirty="0">
                        <a:solidFill>
                          <a:schemeClr val="tx1"/>
                        </a:solidFill>
                        <a:effectLst/>
                        <a:latin typeface="Arial" panose="020B0604020202020204" pitchFamily="34" charset="0"/>
                        <a:ea typeface="+mn-ea"/>
                        <a:cs typeface="+mn-cs"/>
                      </a:endParaRPr>
                    </a:p>
                  </a:txBody>
                  <a:tcPr marL="6785" marR="6785"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p>
                    <a:p>
                      <a:pPr marL="0" algn="r" fontAlgn="ct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37 </a:t>
                      </a:r>
                    </a:p>
                  </a:txBody>
                  <a:tcPr marL="6785" marR="6785"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p>
                    <a:p>
                      <a:pPr marL="0" algn="r" fontAlgn="ct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4.018 </a:t>
                      </a:r>
                    </a:p>
                  </a:txBody>
                  <a:tcPr marL="6785" marR="6785"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r>
                        <a:rPr lang="es-CO" sz="1200" b="1" i="0" u="none" strike="noStrike" dirty="0">
                          <a:solidFill>
                            <a:schemeClr val="tx1"/>
                          </a:solidFill>
                          <a:effectLst/>
                          <a:latin typeface="Arial" panose="020B0604020202020204" pitchFamily="34" charset="0"/>
                          <a:ea typeface="+mn-ea"/>
                          <a:cs typeface="+mn-cs"/>
                        </a:rPr>
                        <a:t> </a:t>
                      </a:r>
                      <a:r>
                        <a:rPr lang="es-CO" sz="1200" b="1" i="0" u="none" strike="noStrike" dirty="0" smtClean="0">
                          <a:solidFill>
                            <a:schemeClr val="tx1"/>
                          </a:solidFill>
                          <a:effectLst/>
                          <a:latin typeface="Arial" panose="020B0604020202020204" pitchFamily="34" charset="0"/>
                          <a:ea typeface="+mn-ea"/>
                          <a:cs typeface="+mn-cs"/>
                        </a:rPr>
                        <a:t>      </a:t>
                      </a:r>
                    </a:p>
                    <a:p>
                      <a:pPr marL="0" algn="r" fontAlgn="ctr"/>
                      <a:r>
                        <a:rPr lang="es-CO" sz="1200" b="1" i="0" u="none" strike="noStrike" dirty="0" smtClean="0">
                          <a:solidFill>
                            <a:schemeClr val="tx1"/>
                          </a:solidFill>
                          <a:effectLst/>
                          <a:latin typeface="Arial" panose="020B0604020202020204" pitchFamily="34" charset="0"/>
                          <a:ea typeface="+mn-ea"/>
                          <a:cs typeface="+mn-cs"/>
                        </a:rPr>
                        <a:t>         </a:t>
                      </a:r>
                      <a:r>
                        <a:rPr lang="es-CO" sz="1200" b="1" i="0" u="none" strike="noStrike" dirty="0">
                          <a:solidFill>
                            <a:schemeClr val="tx1"/>
                          </a:solidFill>
                          <a:effectLst/>
                          <a:latin typeface="Arial" panose="020B0604020202020204" pitchFamily="34" charset="0"/>
                          <a:ea typeface="+mn-ea"/>
                          <a:cs typeface="+mn-cs"/>
                        </a:rPr>
                        <a:t>3.179 </a:t>
                      </a:r>
                    </a:p>
                  </a:txBody>
                  <a:tcPr marL="6785" marR="6785"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marL="0" algn="r" fontAlgn="ctr"/>
                      <a:endParaRPr lang="es-CO" sz="1200" b="1" i="0" u="none" strike="noStrike" dirty="0" smtClean="0">
                        <a:solidFill>
                          <a:schemeClr val="tx1"/>
                        </a:solidFill>
                        <a:effectLst/>
                        <a:latin typeface="Arial" panose="020B0604020202020204" pitchFamily="34" charset="0"/>
                        <a:ea typeface="+mn-ea"/>
                        <a:cs typeface="+mn-cs"/>
                      </a:endParaRPr>
                    </a:p>
                    <a:p>
                      <a:pPr marL="0" algn="r" fontAlgn="ctr"/>
                      <a:r>
                        <a:rPr lang="es-CO" sz="1200" b="1" i="0" u="none" strike="noStrike" dirty="0" smtClean="0">
                          <a:solidFill>
                            <a:schemeClr val="tx1"/>
                          </a:solidFill>
                          <a:effectLst/>
                          <a:latin typeface="Arial" panose="020B0604020202020204" pitchFamily="34" charset="0"/>
                          <a:ea typeface="+mn-ea"/>
                          <a:cs typeface="+mn-cs"/>
                        </a:rPr>
                        <a:t>-</a:t>
                      </a:r>
                      <a:r>
                        <a:rPr lang="es-CO" sz="1200" b="1" i="0" u="none" strike="noStrike" dirty="0">
                          <a:solidFill>
                            <a:schemeClr val="tx1"/>
                          </a:solidFill>
                          <a:effectLst/>
                          <a:latin typeface="Arial" panose="020B0604020202020204" pitchFamily="34" charset="0"/>
                          <a:ea typeface="+mn-ea"/>
                          <a:cs typeface="+mn-cs"/>
                        </a:rPr>
                        <a:t>21%</a:t>
                      </a:r>
                    </a:p>
                  </a:txBody>
                  <a:tcPr marL="6785" marR="6785"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10"/>
                  </a:ext>
                </a:extLst>
              </a:tr>
            </a:tbl>
          </a:graphicData>
        </a:graphic>
      </p:graphicFrame>
      <p:sp>
        <p:nvSpPr>
          <p:cNvPr id="15"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087898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dirty="0">
              <a:solidFill>
                <a:prstClr val="black"/>
              </a:solidFill>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dirty="0">
              <a:solidFill>
                <a:prstClr val="black"/>
              </a:solidFill>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dirty="0">
              <a:solidFill>
                <a:prstClr val="black"/>
              </a:solidFill>
            </a:endParaRPr>
          </a:p>
        </p:txBody>
      </p:sp>
      <p:sp>
        <p:nvSpPr>
          <p:cNvPr id="5" name="object 5"/>
          <p:cNvSpPr/>
          <p:nvPr/>
        </p:nvSpPr>
        <p:spPr>
          <a:xfrm>
            <a:off x="111332" y="586331"/>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lang="es-CO" dirty="0">
              <a:solidFill>
                <a:prstClr val="black"/>
              </a:solidFill>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dirty="0">
              <a:solidFill>
                <a:prstClr val="black"/>
              </a:solidFill>
            </a:endParaRPr>
          </a:p>
        </p:txBody>
      </p:sp>
      <p:sp>
        <p:nvSpPr>
          <p:cNvPr id="7" name="object 7"/>
          <p:cNvSpPr txBox="1">
            <a:spLocks noGrp="1"/>
          </p:cNvSpPr>
          <p:nvPr>
            <p:ph type="title"/>
          </p:nvPr>
        </p:nvSpPr>
        <p:spPr>
          <a:xfrm>
            <a:off x="918740" y="561069"/>
            <a:ext cx="4567660" cy="289823"/>
          </a:xfrm>
          <a:prstGeom prst="rect">
            <a:avLst/>
          </a:prstGeom>
        </p:spPr>
        <p:txBody>
          <a:bodyPr vert="horz" wrap="square" lIns="0" tIns="12700" rIns="0" bIns="0" rtlCol="0">
            <a:spAutoFit/>
          </a:bodyPr>
          <a:lstStyle/>
          <a:p>
            <a:pPr marL="12700">
              <a:lnSpc>
                <a:spcPct val="100000"/>
              </a:lnSpc>
              <a:spcBef>
                <a:spcPts val="100"/>
              </a:spcBef>
            </a:pPr>
            <a:r>
              <a:rPr lang="es-ES" spc="-10" dirty="0"/>
              <a:t>NATURALEZA JURIDICA</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dirty="0">
              <a:solidFill>
                <a:prstClr val="black"/>
              </a:solidFill>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17" name="CuadroTexto 16"/>
          <p:cNvSpPr txBox="1"/>
          <p:nvPr/>
        </p:nvSpPr>
        <p:spPr>
          <a:xfrm>
            <a:off x="4572000" y="1799332"/>
            <a:ext cx="1112805" cy="246221"/>
          </a:xfrm>
          <a:prstGeom prst="rect">
            <a:avLst/>
          </a:prstGeom>
          <a:noFill/>
        </p:spPr>
        <p:txBody>
          <a:bodyPr wrap="none" rtlCol="0">
            <a:spAutoFit/>
          </a:bodyPr>
          <a:lstStyle/>
          <a:p>
            <a:r>
              <a:rPr lang="es-CO" sz="1000" b="1" spc="-5" dirty="0">
                <a:solidFill>
                  <a:prstClr val="white"/>
                </a:solidFill>
                <a:latin typeface="Arial" panose="020B0604020202020204" pitchFamily="34" charset="0"/>
                <a:cs typeface="Arial" panose="020B0604020202020204" pitchFamily="34" charset="0"/>
              </a:rPr>
              <a:t>Título del Tema</a:t>
            </a:r>
          </a:p>
        </p:txBody>
      </p:sp>
      <p:sp>
        <p:nvSpPr>
          <p:cNvPr id="31" name="object 22">
            <a:extLst>
              <a:ext uri="{FF2B5EF4-FFF2-40B4-BE49-F238E27FC236}">
                <a16:creationId xmlns:a16="http://schemas.microsoft.com/office/drawing/2014/main" xmlns="" id="{A9592DA3-C5B8-874C-94E2-EA23B0909692}"/>
              </a:ext>
            </a:extLst>
          </p:cNvPr>
          <p:cNvSpPr txBox="1"/>
          <p:nvPr/>
        </p:nvSpPr>
        <p:spPr>
          <a:xfrm>
            <a:off x="10087906" y="6274945"/>
            <a:ext cx="1738174" cy="166712"/>
          </a:xfrm>
          <a:prstGeom prst="rect">
            <a:avLst/>
          </a:prstGeom>
        </p:spPr>
        <p:txBody>
          <a:bodyPr vert="horz" wrap="square" lIns="0" tIns="12700" rIns="0" bIns="0" rtlCol="0">
            <a:spAutoFit/>
          </a:bodyPr>
          <a:lstStyle/>
          <a:p>
            <a:pPr marL="12700">
              <a:spcBef>
                <a:spcPts val="100"/>
              </a:spcBef>
            </a:pPr>
            <a:r>
              <a:rPr lang="es-CO" sz="1000" spc="-5" dirty="0">
                <a:solidFill>
                  <a:prstClr val="white">
                    <a:lumMod val="50000"/>
                  </a:prstClr>
                </a:solidFill>
                <a:latin typeface="Trebuchet MS" panose="020B0603020202020204" pitchFamily="34" charset="0"/>
                <a:cs typeface="Arial" panose="020B0604020202020204" pitchFamily="34" charset="0"/>
              </a:rPr>
              <a:t>Regional </a:t>
            </a:r>
            <a:r>
              <a:rPr lang="es-CO" sz="1000" spc="-5" dirty="0" smtClean="0">
                <a:solidFill>
                  <a:prstClr val="white">
                    <a:lumMod val="50000"/>
                  </a:prstClr>
                </a:solidFill>
                <a:latin typeface="Trebuchet MS" panose="020B0603020202020204" pitchFamily="34" charset="0"/>
                <a:cs typeface="Arial" panose="020B0604020202020204" pitchFamily="34" charset="0"/>
              </a:rPr>
              <a:t>Tolima Grande</a:t>
            </a:r>
            <a:endParaRPr sz="1000" dirty="0">
              <a:solidFill>
                <a:prstClr val="white">
                  <a:lumMod val="50000"/>
                </a:prstClr>
              </a:solidFill>
              <a:latin typeface="Trebuchet MS" panose="020B0603020202020204" pitchFamily="34" charset="0"/>
              <a:cs typeface="Arial" panose="020B0604020202020204" pitchFamily="34" charset="0"/>
            </a:endParaRPr>
          </a:p>
        </p:txBody>
      </p:sp>
      <p:pic>
        <p:nvPicPr>
          <p:cNvPr id="1026" name="Picture 2" descr="Agencia Logística de las Fuerzas Militares">
            <a:extLst>
              <a:ext uri="{FF2B5EF4-FFF2-40B4-BE49-F238E27FC236}">
                <a16:creationId xmlns:a16="http://schemas.microsoft.com/office/drawing/2014/main" xmlns="" id="{463A15DB-FA9A-4527-96E8-9B1035E9B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589" y="2417228"/>
            <a:ext cx="3591023" cy="228752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xmlns="" id="{2C74118D-21A7-429C-8E8C-A7B719676FA4}"/>
              </a:ext>
            </a:extLst>
          </p:cNvPr>
          <p:cNvSpPr txBox="1"/>
          <p:nvPr/>
        </p:nvSpPr>
        <p:spPr>
          <a:xfrm>
            <a:off x="5118869" y="2326512"/>
            <a:ext cx="6099199" cy="2677656"/>
          </a:xfrm>
          <a:prstGeom prst="rect">
            <a:avLst/>
          </a:prstGeom>
          <a:noFill/>
        </p:spPr>
        <p:txBody>
          <a:bodyPr wrap="square" rtlCol="0">
            <a:spAutoFit/>
          </a:bodyPr>
          <a:lstStyle/>
          <a:p>
            <a:pPr algn="just"/>
            <a:r>
              <a:rPr lang="es-MX" sz="2800" b="0" i="0" dirty="0">
                <a:solidFill>
                  <a:srgbClr val="333333"/>
                </a:solidFill>
                <a:effectLst/>
                <a:latin typeface="-apple-system"/>
              </a:rPr>
              <a:t>La Agencia Logística de las Fuerzas Militares, es un establecimiento público del orden nacional, adscrito al Ministerio de Defensa Nacional, dotado de personería jurídica, autonomía administrativa, financiera y patrimonial.</a:t>
            </a:r>
            <a:endParaRPr lang="es-CO" sz="2800" dirty="0"/>
          </a:p>
        </p:txBody>
      </p:sp>
    </p:spTree>
    <p:extLst>
      <p:ext uri="{BB962C8B-B14F-4D97-AF65-F5344CB8AC3E}">
        <p14:creationId xmlns:p14="http://schemas.microsoft.com/office/powerpoint/2010/main" val="23448047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25775" y="604040"/>
            <a:ext cx="3577060" cy="289823"/>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FINANCIERA </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7" name="object 7"/>
          <p:cNvSpPr txBox="1">
            <a:spLocks/>
          </p:cNvSpPr>
          <p:nvPr/>
        </p:nvSpPr>
        <p:spPr>
          <a:xfrm>
            <a:off x="1066801" y="1377340"/>
            <a:ext cx="9753598" cy="289823"/>
          </a:xfrm>
          <a:prstGeom prst="rect">
            <a:avLst/>
          </a:prstGeom>
          <a:solidFill>
            <a:srgbClr val="0099FF"/>
          </a:solidFill>
        </p:spPr>
        <p:txBody>
          <a:bodyPr vert="horz" wrap="square" lIns="0" tIns="12700" rIns="0" bIns="0" rtlCol="0">
            <a:spAutoFit/>
          </a:bodyPr>
          <a:lstStyle>
            <a:lvl1pPr>
              <a:defRPr sz="1800" b="0" i="0">
                <a:solidFill>
                  <a:schemeClr val="bg1"/>
                </a:solidFill>
                <a:latin typeface="Arial Black"/>
                <a:ea typeface="+mj-ea"/>
                <a:cs typeface="Arial Black"/>
              </a:defRPr>
            </a:lvl1pPr>
          </a:lstStyle>
          <a:p>
            <a:pPr algn="ctr"/>
            <a:r>
              <a:rPr lang="es-CO" dirty="0" smtClean="0"/>
              <a:t>Información Presupuestal A 31 </a:t>
            </a:r>
            <a:r>
              <a:rPr lang="es-CO" dirty="0"/>
              <a:t>de </a:t>
            </a:r>
            <a:r>
              <a:rPr lang="es-CO" dirty="0" smtClean="0"/>
              <a:t>Diciembre de 2020 </a:t>
            </a:r>
            <a:r>
              <a:rPr lang="es-CO" dirty="0"/>
              <a:t>(Mill. de $)</a:t>
            </a:r>
          </a:p>
        </p:txBody>
      </p:sp>
      <p:pic>
        <p:nvPicPr>
          <p:cNvPr id="14" name="Imagen 13"/>
          <p:cNvPicPr>
            <a:picLocks noChangeAspect="1"/>
          </p:cNvPicPr>
          <p:nvPr/>
        </p:nvPicPr>
        <p:blipFill>
          <a:blip r:embed="rId5"/>
          <a:stretch>
            <a:fillRect/>
          </a:stretch>
        </p:blipFill>
        <p:spPr>
          <a:xfrm>
            <a:off x="550105" y="1745267"/>
            <a:ext cx="11120068" cy="4763652"/>
          </a:xfrm>
          <a:prstGeom prst="rect">
            <a:avLst/>
          </a:prstGeom>
        </p:spPr>
      </p:pic>
      <p:sp>
        <p:nvSpPr>
          <p:cNvPr id="15"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1744188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15115" y="612942"/>
            <a:ext cx="3577060" cy="289823"/>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FINANCIERA </a:t>
            </a:r>
            <a:endParaRPr spc="-15" dirty="0"/>
          </a:p>
        </p:txBody>
      </p:sp>
      <p:sp>
        <p:nvSpPr>
          <p:cNvPr id="8" name="object 8"/>
          <p:cNvSpPr/>
          <p:nvPr/>
        </p:nvSpPr>
        <p:spPr>
          <a:xfrm>
            <a:off x="550105" y="612942"/>
            <a:ext cx="202133" cy="20213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5" cstate="print"/>
            <a:stretch>
              <a:fillRect/>
            </a:stretch>
          </a:blipFill>
        </p:spPr>
        <p:txBody>
          <a:bodyPr wrap="square" lIns="0" tIns="0" rIns="0" bIns="0" rtlCol="0"/>
          <a:lstStyle/>
          <a:p>
            <a:endParaRPr/>
          </a:p>
        </p:txBody>
      </p:sp>
      <p:sp>
        <p:nvSpPr>
          <p:cNvPr id="16" name="object 7"/>
          <p:cNvSpPr txBox="1">
            <a:spLocks/>
          </p:cNvSpPr>
          <p:nvPr/>
        </p:nvSpPr>
        <p:spPr>
          <a:xfrm>
            <a:off x="1066801" y="1377340"/>
            <a:ext cx="9926158" cy="289823"/>
          </a:xfrm>
          <a:prstGeom prst="rect">
            <a:avLst/>
          </a:prstGeom>
          <a:solidFill>
            <a:srgbClr val="0099FF"/>
          </a:solidFill>
        </p:spPr>
        <p:txBody>
          <a:bodyPr vert="horz" wrap="square" lIns="0" tIns="12700" rIns="0" bIns="0" rtlCol="0">
            <a:spAutoFit/>
          </a:bodyPr>
          <a:lstStyle>
            <a:lvl1pPr>
              <a:defRPr sz="1800" b="0" i="0">
                <a:solidFill>
                  <a:schemeClr val="bg1"/>
                </a:solidFill>
                <a:latin typeface="Arial Black"/>
                <a:ea typeface="+mj-ea"/>
                <a:cs typeface="Arial Black"/>
              </a:defRPr>
            </a:lvl1pPr>
          </a:lstStyle>
          <a:p>
            <a:pPr algn="ctr"/>
            <a:r>
              <a:rPr lang="es-CO" dirty="0" smtClean="0"/>
              <a:t>Cuentas Por Cobrar a 31 de Diciembre de 2020 (Mill. de )</a:t>
            </a:r>
            <a:endParaRPr lang="es-CO" dirty="0"/>
          </a:p>
        </p:txBody>
      </p:sp>
      <p:graphicFrame>
        <p:nvGraphicFramePr>
          <p:cNvPr id="13" name="Objeto 12"/>
          <p:cNvGraphicFramePr>
            <a:graphicFrameLocks noChangeAspect="1"/>
          </p:cNvGraphicFramePr>
          <p:nvPr>
            <p:extLst>
              <p:ext uri="{D42A27DB-BD31-4B8C-83A1-F6EECF244321}">
                <p14:modId xmlns:p14="http://schemas.microsoft.com/office/powerpoint/2010/main" val="2732878027"/>
              </p:ext>
            </p:extLst>
          </p:nvPr>
        </p:nvGraphicFramePr>
        <p:xfrm>
          <a:off x="533400" y="1366837"/>
          <a:ext cx="11125200" cy="4974623"/>
        </p:xfrm>
        <a:graphic>
          <a:graphicData uri="http://schemas.openxmlformats.org/presentationml/2006/ole">
            <mc:AlternateContent xmlns:mc="http://schemas.openxmlformats.org/markup-compatibility/2006">
              <mc:Choice xmlns:v="urn:schemas-microsoft-com:vml" Requires="v">
                <p:oleObj spid="_x0000_s10272" name="Hoja de cálculo" r:id="rId7" imgW="11125200" imgH="4124440" progId="Excel.Sheet.12">
                  <p:embed/>
                </p:oleObj>
              </mc:Choice>
              <mc:Fallback>
                <p:oleObj name="Hoja de cálculo" r:id="rId7" imgW="11125200" imgH="4124440" progId="Excel.Sheet.12">
                  <p:embed/>
                  <p:pic>
                    <p:nvPicPr>
                      <p:cNvPr id="0" name=""/>
                      <p:cNvPicPr/>
                      <p:nvPr/>
                    </p:nvPicPr>
                    <p:blipFill>
                      <a:blip r:embed="rId8"/>
                      <a:stretch>
                        <a:fillRect/>
                      </a:stretch>
                    </p:blipFill>
                    <p:spPr>
                      <a:xfrm>
                        <a:off x="533400" y="1366837"/>
                        <a:ext cx="11125200" cy="4974623"/>
                      </a:xfrm>
                      <a:prstGeom prst="rect">
                        <a:avLst/>
                      </a:prstGeom>
                    </p:spPr>
                  </p:pic>
                </p:oleObj>
              </mc:Fallback>
            </mc:AlternateContent>
          </a:graphicData>
        </a:graphic>
      </p:graphicFrame>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9300665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15115" y="612942"/>
            <a:ext cx="3577060" cy="289823"/>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FINANCIERA </a:t>
            </a:r>
            <a:endParaRPr spc="-15" dirty="0"/>
          </a:p>
        </p:txBody>
      </p:sp>
      <p:sp>
        <p:nvSpPr>
          <p:cNvPr id="8" name="object 8"/>
          <p:cNvSpPr/>
          <p:nvPr/>
        </p:nvSpPr>
        <p:spPr>
          <a:xfrm>
            <a:off x="550105" y="612942"/>
            <a:ext cx="202133" cy="20213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5" cstate="print"/>
            <a:stretch>
              <a:fillRect/>
            </a:stretch>
          </a:blipFill>
        </p:spPr>
        <p:txBody>
          <a:bodyPr wrap="square" lIns="0" tIns="0" rIns="0" bIns="0" rtlCol="0"/>
          <a:lstStyle/>
          <a:p>
            <a:endParaRPr/>
          </a:p>
        </p:txBody>
      </p:sp>
      <p:sp>
        <p:nvSpPr>
          <p:cNvPr id="16" name="object 7"/>
          <p:cNvSpPr txBox="1">
            <a:spLocks/>
          </p:cNvSpPr>
          <p:nvPr/>
        </p:nvSpPr>
        <p:spPr>
          <a:xfrm>
            <a:off x="1066801" y="1377340"/>
            <a:ext cx="9926158" cy="289823"/>
          </a:xfrm>
          <a:prstGeom prst="rect">
            <a:avLst/>
          </a:prstGeom>
          <a:solidFill>
            <a:srgbClr val="0099FF"/>
          </a:solidFill>
        </p:spPr>
        <p:txBody>
          <a:bodyPr vert="horz" wrap="square" lIns="0" tIns="12700" rIns="0" bIns="0" rtlCol="0">
            <a:spAutoFit/>
          </a:bodyPr>
          <a:lstStyle>
            <a:lvl1pPr>
              <a:defRPr sz="1800" b="0" i="0">
                <a:solidFill>
                  <a:schemeClr val="bg1"/>
                </a:solidFill>
                <a:latin typeface="Arial Black"/>
                <a:ea typeface="+mj-ea"/>
                <a:cs typeface="Arial Black"/>
              </a:defRPr>
            </a:lvl1pPr>
          </a:lstStyle>
          <a:p>
            <a:pPr algn="ctr"/>
            <a:r>
              <a:rPr lang="es-CO" dirty="0" smtClean="0"/>
              <a:t>Cuentas Por Pagar a 31 de Diciembre de 2020 (Mill. de )</a:t>
            </a:r>
            <a:endParaRPr lang="es-CO" dirty="0"/>
          </a:p>
        </p:txBody>
      </p:sp>
      <p:graphicFrame>
        <p:nvGraphicFramePr>
          <p:cNvPr id="12" name="Objeto 11"/>
          <p:cNvGraphicFramePr>
            <a:graphicFrameLocks noChangeAspect="1"/>
          </p:cNvGraphicFramePr>
          <p:nvPr>
            <p:extLst>
              <p:ext uri="{D42A27DB-BD31-4B8C-83A1-F6EECF244321}">
                <p14:modId xmlns:p14="http://schemas.microsoft.com/office/powerpoint/2010/main" val="3989605361"/>
              </p:ext>
            </p:extLst>
          </p:nvPr>
        </p:nvGraphicFramePr>
        <p:xfrm>
          <a:off x="533400" y="1874838"/>
          <a:ext cx="11125200" cy="4297362"/>
        </p:xfrm>
        <a:graphic>
          <a:graphicData uri="http://schemas.openxmlformats.org/presentationml/2006/ole">
            <mc:AlternateContent xmlns:mc="http://schemas.openxmlformats.org/markup-compatibility/2006">
              <mc:Choice xmlns:v="urn:schemas-microsoft-com:vml" Requires="v">
                <p:oleObj spid="_x0000_s11296" name="Hoja de cálculo" r:id="rId7" imgW="11125200" imgH="3105035" progId="Excel.Sheet.12">
                  <p:embed/>
                </p:oleObj>
              </mc:Choice>
              <mc:Fallback>
                <p:oleObj name="Hoja de cálculo" r:id="rId7" imgW="11125200" imgH="3105035" progId="Excel.Sheet.12">
                  <p:embed/>
                  <p:pic>
                    <p:nvPicPr>
                      <p:cNvPr id="0" name=""/>
                      <p:cNvPicPr/>
                      <p:nvPr/>
                    </p:nvPicPr>
                    <p:blipFill>
                      <a:blip r:embed="rId8"/>
                      <a:stretch>
                        <a:fillRect/>
                      </a:stretch>
                    </p:blipFill>
                    <p:spPr>
                      <a:xfrm>
                        <a:off x="533400" y="1874838"/>
                        <a:ext cx="11125200" cy="4297362"/>
                      </a:xfrm>
                      <a:prstGeom prst="rect">
                        <a:avLst/>
                      </a:prstGeom>
                    </p:spPr>
                  </p:pic>
                </p:oleObj>
              </mc:Fallback>
            </mc:AlternateContent>
          </a:graphicData>
        </a:graphic>
      </p:graphicFrame>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316714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0878" y="0"/>
            <a:ext cx="2021839" cy="1595120"/>
          </a:xfrm>
          <a:custGeom>
            <a:avLst/>
            <a:gdLst/>
            <a:ahLst/>
            <a:cxnLst/>
            <a:rect l="l" t="t" r="r" b="b"/>
            <a:pathLst>
              <a:path w="2021839" h="1595120">
                <a:moveTo>
                  <a:pt x="2021293" y="0"/>
                </a:moveTo>
                <a:lnTo>
                  <a:pt x="904773" y="0"/>
                </a:lnTo>
                <a:lnTo>
                  <a:pt x="0" y="1594713"/>
                </a:lnTo>
                <a:lnTo>
                  <a:pt x="1078014" y="1594713"/>
                </a:lnTo>
                <a:lnTo>
                  <a:pt x="2021293" y="0"/>
                </a:lnTo>
                <a:close/>
              </a:path>
            </a:pathLst>
          </a:custGeom>
          <a:solidFill>
            <a:srgbClr val="D1D3D4"/>
          </a:solidFill>
        </p:spPr>
        <p:txBody>
          <a:bodyPr wrap="square" lIns="0" tIns="0" rIns="0" bIns="0" rtlCol="0"/>
          <a:lstStyle/>
          <a:p>
            <a:endParaRPr/>
          </a:p>
        </p:txBody>
      </p:sp>
      <p:sp>
        <p:nvSpPr>
          <p:cNvPr id="3" name="object 3"/>
          <p:cNvSpPr/>
          <p:nvPr/>
        </p:nvSpPr>
        <p:spPr>
          <a:xfrm>
            <a:off x="1264522" y="0"/>
            <a:ext cx="2772410" cy="2874645"/>
          </a:xfrm>
          <a:custGeom>
            <a:avLst/>
            <a:gdLst/>
            <a:ahLst/>
            <a:cxnLst/>
            <a:rect l="l" t="t" r="r" b="b"/>
            <a:pathLst>
              <a:path w="2772410" h="2874645">
                <a:moveTo>
                  <a:pt x="2772067" y="0"/>
                </a:moveTo>
                <a:lnTo>
                  <a:pt x="1655533" y="0"/>
                </a:lnTo>
                <a:lnTo>
                  <a:pt x="0" y="2874251"/>
                </a:lnTo>
                <a:lnTo>
                  <a:pt x="1078026" y="2874251"/>
                </a:lnTo>
                <a:lnTo>
                  <a:pt x="2772067" y="0"/>
                </a:lnTo>
                <a:close/>
              </a:path>
            </a:pathLst>
          </a:custGeom>
          <a:solidFill>
            <a:srgbClr val="27AAE1"/>
          </a:solidFill>
        </p:spPr>
        <p:txBody>
          <a:bodyPr wrap="square" lIns="0" tIns="0" rIns="0" bIns="0" rtlCol="0"/>
          <a:lstStyle/>
          <a:p>
            <a:endParaRPr/>
          </a:p>
        </p:txBody>
      </p:sp>
      <p:sp>
        <p:nvSpPr>
          <p:cNvPr id="4" name="object 4"/>
          <p:cNvSpPr/>
          <p:nvPr/>
        </p:nvSpPr>
        <p:spPr>
          <a:xfrm>
            <a:off x="4383102" y="18242"/>
            <a:ext cx="2656840" cy="2908300"/>
          </a:xfrm>
          <a:custGeom>
            <a:avLst/>
            <a:gdLst/>
            <a:ahLst/>
            <a:cxnLst/>
            <a:rect l="l" t="t" r="r" b="b"/>
            <a:pathLst>
              <a:path w="2656840" h="2908300">
                <a:moveTo>
                  <a:pt x="2656573" y="0"/>
                </a:moveTo>
                <a:lnTo>
                  <a:pt x="1540052" y="0"/>
                </a:lnTo>
                <a:lnTo>
                  <a:pt x="0" y="2907817"/>
                </a:lnTo>
                <a:lnTo>
                  <a:pt x="1078039" y="2907817"/>
                </a:lnTo>
                <a:lnTo>
                  <a:pt x="2656573" y="0"/>
                </a:lnTo>
                <a:close/>
              </a:path>
            </a:pathLst>
          </a:custGeom>
          <a:solidFill>
            <a:srgbClr val="27AAE1">
              <a:alpha val="16998"/>
            </a:srgbClr>
          </a:solidFill>
        </p:spPr>
        <p:txBody>
          <a:bodyPr wrap="square" lIns="0" tIns="0" rIns="0" bIns="0" rtlCol="0"/>
          <a:lstStyle/>
          <a:p>
            <a:endParaRPr/>
          </a:p>
        </p:txBody>
      </p:sp>
      <p:sp>
        <p:nvSpPr>
          <p:cNvPr id="5" name="object 5"/>
          <p:cNvSpPr/>
          <p:nvPr/>
        </p:nvSpPr>
        <p:spPr>
          <a:xfrm>
            <a:off x="581130" y="4453425"/>
            <a:ext cx="2464435" cy="2397125"/>
          </a:xfrm>
          <a:custGeom>
            <a:avLst/>
            <a:gdLst/>
            <a:ahLst/>
            <a:cxnLst/>
            <a:rect l="l" t="t" r="r" b="b"/>
            <a:pathLst>
              <a:path w="2464435" h="2397125">
                <a:moveTo>
                  <a:pt x="2464079" y="0"/>
                </a:moveTo>
                <a:lnTo>
                  <a:pt x="1347533" y="0"/>
                </a:lnTo>
                <a:lnTo>
                  <a:pt x="0" y="2396693"/>
                </a:lnTo>
                <a:lnTo>
                  <a:pt x="1078026" y="2396693"/>
                </a:lnTo>
                <a:lnTo>
                  <a:pt x="2464079" y="0"/>
                </a:lnTo>
                <a:close/>
              </a:path>
            </a:pathLst>
          </a:custGeom>
          <a:solidFill>
            <a:srgbClr val="E6E7E8"/>
          </a:solidFill>
        </p:spPr>
        <p:txBody>
          <a:bodyPr wrap="square" lIns="0" tIns="0" rIns="0" bIns="0" rtlCol="0"/>
          <a:lstStyle/>
          <a:p>
            <a:endParaRPr/>
          </a:p>
        </p:txBody>
      </p:sp>
      <p:sp>
        <p:nvSpPr>
          <p:cNvPr id="6" name="object 6"/>
          <p:cNvSpPr/>
          <p:nvPr/>
        </p:nvSpPr>
        <p:spPr>
          <a:xfrm>
            <a:off x="2024908" y="6838961"/>
            <a:ext cx="6350" cy="11430"/>
          </a:xfrm>
          <a:custGeom>
            <a:avLst/>
            <a:gdLst/>
            <a:ahLst/>
            <a:cxnLst/>
            <a:rect l="l" t="t" r="r" b="b"/>
            <a:pathLst>
              <a:path w="6350" h="11429">
                <a:moveTo>
                  <a:pt x="0" y="11150"/>
                </a:moveTo>
                <a:lnTo>
                  <a:pt x="6083" y="0"/>
                </a:lnTo>
              </a:path>
            </a:pathLst>
          </a:custGeom>
          <a:ln w="38100">
            <a:solidFill>
              <a:srgbClr val="A7A9AC"/>
            </a:solidFill>
          </a:ln>
        </p:spPr>
        <p:txBody>
          <a:bodyPr wrap="square" lIns="0" tIns="0" rIns="0" bIns="0" rtlCol="0"/>
          <a:lstStyle/>
          <a:p>
            <a:endParaRPr/>
          </a:p>
        </p:txBody>
      </p:sp>
      <p:sp>
        <p:nvSpPr>
          <p:cNvPr id="7" name="object 7"/>
          <p:cNvSpPr/>
          <p:nvPr/>
        </p:nvSpPr>
        <p:spPr>
          <a:xfrm>
            <a:off x="2067373" y="44514"/>
            <a:ext cx="3668395" cy="6727825"/>
          </a:xfrm>
          <a:custGeom>
            <a:avLst/>
            <a:gdLst/>
            <a:ahLst/>
            <a:cxnLst/>
            <a:rect l="l" t="t" r="r" b="b"/>
            <a:pathLst>
              <a:path w="3668395" h="6727825">
                <a:moveTo>
                  <a:pt x="0" y="6727723"/>
                </a:moveTo>
                <a:lnTo>
                  <a:pt x="3667874" y="0"/>
                </a:lnTo>
              </a:path>
            </a:pathLst>
          </a:custGeom>
          <a:ln w="38099">
            <a:solidFill>
              <a:srgbClr val="A7A9AC"/>
            </a:solidFill>
            <a:prstDash val="dot"/>
          </a:ln>
        </p:spPr>
        <p:txBody>
          <a:bodyPr wrap="square" lIns="0" tIns="0" rIns="0" bIns="0" rtlCol="0"/>
          <a:lstStyle/>
          <a:p>
            <a:endParaRPr/>
          </a:p>
        </p:txBody>
      </p:sp>
      <p:sp>
        <p:nvSpPr>
          <p:cNvPr id="8" name="object 8"/>
          <p:cNvSpPr/>
          <p:nvPr/>
        </p:nvSpPr>
        <p:spPr>
          <a:xfrm>
            <a:off x="5753437" y="0"/>
            <a:ext cx="6350" cy="11430"/>
          </a:xfrm>
          <a:custGeom>
            <a:avLst/>
            <a:gdLst/>
            <a:ahLst/>
            <a:cxnLst/>
            <a:rect l="l" t="t" r="r" b="b"/>
            <a:pathLst>
              <a:path w="6350" h="11430">
                <a:moveTo>
                  <a:pt x="0" y="11150"/>
                </a:moveTo>
                <a:lnTo>
                  <a:pt x="6083" y="0"/>
                </a:lnTo>
              </a:path>
            </a:pathLst>
          </a:custGeom>
          <a:ln w="38100">
            <a:solidFill>
              <a:srgbClr val="A7A9AC"/>
            </a:solidFill>
          </a:ln>
        </p:spPr>
        <p:txBody>
          <a:bodyPr wrap="square" lIns="0" tIns="0" rIns="0" bIns="0" rtlCol="0"/>
          <a:lstStyle/>
          <a:p>
            <a:endParaRPr/>
          </a:p>
        </p:txBody>
      </p:sp>
      <p:sp>
        <p:nvSpPr>
          <p:cNvPr id="9" name="object 9"/>
          <p:cNvSpPr/>
          <p:nvPr/>
        </p:nvSpPr>
        <p:spPr>
          <a:xfrm>
            <a:off x="6260035" y="1305958"/>
            <a:ext cx="3436620" cy="288925"/>
          </a:xfrm>
          <a:custGeom>
            <a:avLst/>
            <a:gdLst/>
            <a:ahLst/>
            <a:cxnLst/>
            <a:rect l="l" t="t" r="r" b="b"/>
            <a:pathLst>
              <a:path w="3436620" h="288925">
                <a:moveTo>
                  <a:pt x="3436213" y="0"/>
                </a:moveTo>
                <a:lnTo>
                  <a:pt x="192493" y="0"/>
                </a:lnTo>
                <a:lnTo>
                  <a:pt x="0" y="288759"/>
                </a:lnTo>
                <a:lnTo>
                  <a:pt x="3234080" y="288759"/>
                </a:lnTo>
                <a:lnTo>
                  <a:pt x="3436213" y="0"/>
                </a:lnTo>
                <a:close/>
              </a:path>
            </a:pathLst>
          </a:custGeom>
          <a:solidFill>
            <a:srgbClr val="E6E7E8"/>
          </a:solidFill>
        </p:spPr>
        <p:txBody>
          <a:bodyPr wrap="square" lIns="0" tIns="0" rIns="0" bIns="0" rtlCol="0"/>
          <a:lstStyle/>
          <a:p>
            <a:endParaRPr/>
          </a:p>
        </p:txBody>
      </p:sp>
      <p:sp>
        <p:nvSpPr>
          <p:cNvPr id="10" name="object 10"/>
          <p:cNvSpPr/>
          <p:nvPr/>
        </p:nvSpPr>
        <p:spPr>
          <a:xfrm>
            <a:off x="7973332" y="1241952"/>
            <a:ext cx="2059939" cy="3640454"/>
          </a:xfrm>
          <a:custGeom>
            <a:avLst/>
            <a:gdLst/>
            <a:ahLst/>
            <a:cxnLst/>
            <a:rect l="l" t="t" r="r" b="b"/>
            <a:pathLst>
              <a:path w="2059940" h="3640454">
                <a:moveTo>
                  <a:pt x="1672183" y="0"/>
                </a:moveTo>
                <a:lnTo>
                  <a:pt x="0" y="3639896"/>
                </a:lnTo>
                <a:lnTo>
                  <a:pt x="413880" y="3635273"/>
                </a:lnTo>
                <a:lnTo>
                  <a:pt x="2059800" y="44754"/>
                </a:lnTo>
                <a:lnTo>
                  <a:pt x="1672183" y="0"/>
                </a:lnTo>
                <a:close/>
              </a:path>
            </a:pathLst>
          </a:custGeom>
          <a:solidFill>
            <a:srgbClr val="27AAE1"/>
          </a:solidFill>
        </p:spPr>
        <p:txBody>
          <a:bodyPr wrap="square" lIns="0" tIns="0" rIns="0" bIns="0" rtlCol="0"/>
          <a:lstStyle/>
          <a:p>
            <a:endParaRPr/>
          </a:p>
        </p:txBody>
      </p:sp>
      <p:sp>
        <p:nvSpPr>
          <p:cNvPr id="11" name="object 11"/>
          <p:cNvSpPr/>
          <p:nvPr/>
        </p:nvSpPr>
        <p:spPr>
          <a:xfrm>
            <a:off x="9166865" y="1241952"/>
            <a:ext cx="478790" cy="353060"/>
          </a:xfrm>
          <a:custGeom>
            <a:avLst/>
            <a:gdLst/>
            <a:ahLst/>
            <a:cxnLst/>
            <a:rect l="l" t="t" r="r" b="b"/>
            <a:pathLst>
              <a:path w="478790" h="353059">
                <a:moveTo>
                  <a:pt x="478650" y="0"/>
                </a:moveTo>
                <a:lnTo>
                  <a:pt x="0" y="352767"/>
                </a:lnTo>
                <a:lnTo>
                  <a:pt x="327253" y="352767"/>
                </a:lnTo>
                <a:lnTo>
                  <a:pt x="478650" y="0"/>
                </a:lnTo>
                <a:close/>
              </a:path>
            </a:pathLst>
          </a:custGeom>
          <a:solidFill>
            <a:srgbClr val="939598"/>
          </a:solidFill>
        </p:spPr>
        <p:txBody>
          <a:bodyPr wrap="square" lIns="0" tIns="0" rIns="0" bIns="0" rtlCol="0"/>
          <a:lstStyle/>
          <a:p>
            <a:endParaRPr/>
          </a:p>
        </p:txBody>
      </p:sp>
      <p:sp>
        <p:nvSpPr>
          <p:cNvPr id="12" name="object 12"/>
          <p:cNvSpPr/>
          <p:nvPr/>
        </p:nvSpPr>
        <p:spPr>
          <a:xfrm>
            <a:off x="7153574" y="5698152"/>
            <a:ext cx="935355" cy="1160145"/>
          </a:xfrm>
          <a:custGeom>
            <a:avLst/>
            <a:gdLst/>
            <a:ahLst/>
            <a:cxnLst/>
            <a:rect l="l" t="t" r="r" b="b"/>
            <a:pathLst>
              <a:path w="935354" h="1160145">
                <a:moveTo>
                  <a:pt x="935266" y="0"/>
                </a:moveTo>
                <a:lnTo>
                  <a:pt x="521373" y="0"/>
                </a:lnTo>
                <a:lnTo>
                  <a:pt x="0" y="1159852"/>
                </a:lnTo>
                <a:lnTo>
                  <a:pt x="406653" y="1159852"/>
                </a:lnTo>
                <a:lnTo>
                  <a:pt x="935266" y="0"/>
                </a:lnTo>
                <a:close/>
              </a:path>
            </a:pathLst>
          </a:custGeom>
          <a:solidFill>
            <a:srgbClr val="E6E7E8"/>
          </a:solidFill>
        </p:spPr>
        <p:txBody>
          <a:bodyPr wrap="square" lIns="0" tIns="0" rIns="0" bIns="0" rtlCol="0"/>
          <a:lstStyle/>
          <a:p>
            <a:endParaRPr/>
          </a:p>
        </p:txBody>
      </p:sp>
      <p:sp>
        <p:nvSpPr>
          <p:cNvPr id="13" name="object 13"/>
          <p:cNvSpPr/>
          <p:nvPr/>
        </p:nvSpPr>
        <p:spPr>
          <a:xfrm>
            <a:off x="3372444" y="4925053"/>
            <a:ext cx="5982970" cy="727075"/>
          </a:xfrm>
          <a:custGeom>
            <a:avLst/>
            <a:gdLst/>
            <a:ahLst/>
            <a:cxnLst/>
            <a:rect l="l" t="t" r="r" b="b"/>
            <a:pathLst>
              <a:path w="5982970" h="727075">
                <a:moveTo>
                  <a:pt x="5982830" y="0"/>
                </a:moveTo>
                <a:lnTo>
                  <a:pt x="317639" y="0"/>
                </a:lnTo>
                <a:lnTo>
                  <a:pt x="0" y="726719"/>
                </a:lnTo>
                <a:lnTo>
                  <a:pt x="5651627" y="726719"/>
                </a:lnTo>
                <a:lnTo>
                  <a:pt x="5982830" y="0"/>
                </a:lnTo>
                <a:close/>
              </a:path>
            </a:pathLst>
          </a:custGeom>
          <a:solidFill>
            <a:srgbClr val="E6E7E8">
              <a:alpha val="46998"/>
            </a:srgbClr>
          </a:solidFill>
        </p:spPr>
        <p:txBody>
          <a:bodyPr wrap="square" lIns="0" tIns="0" rIns="0" bIns="0" rtlCol="0"/>
          <a:lstStyle/>
          <a:p>
            <a:endParaRPr/>
          </a:p>
        </p:txBody>
      </p:sp>
      <p:sp>
        <p:nvSpPr>
          <p:cNvPr id="14" name="object 14"/>
          <p:cNvSpPr txBox="1"/>
          <p:nvPr/>
        </p:nvSpPr>
        <p:spPr>
          <a:xfrm>
            <a:off x="3873263" y="4950490"/>
            <a:ext cx="5194537" cy="1220206"/>
          </a:xfrm>
          <a:prstGeom prst="rect">
            <a:avLst/>
          </a:prstGeom>
        </p:spPr>
        <p:txBody>
          <a:bodyPr vert="horz" wrap="square" lIns="0" tIns="34925" rIns="0" bIns="0" rtlCol="0">
            <a:spAutoFit/>
          </a:bodyPr>
          <a:lstStyle/>
          <a:p>
            <a:pPr marL="12700">
              <a:lnSpc>
                <a:spcPct val="100000"/>
              </a:lnSpc>
              <a:spcBef>
                <a:spcPts val="275"/>
              </a:spcBef>
            </a:pPr>
            <a:r>
              <a:rPr lang="es-CO" spc="-5" dirty="0" smtClean="0">
                <a:solidFill>
                  <a:srgbClr val="21A8E0"/>
                </a:solidFill>
                <a:latin typeface="Arial Black"/>
                <a:cs typeface="Arial Black"/>
              </a:rPr>
              <a:t>PD. Jinnifer Paola Rodriguez Rodriguez</a:t>
            </a:r>
          </a:p>
          <a:p>
            <a:pPr marL="12700">
              <a:lnSpc>
                <a:spcPct val="100000"/>
              </a:lnSpc>
              <a:spcBef>
                <a:spcPts val="275"/>
              </a:spcBef>
            </a:pPr>
            <a:r>
              <a:rPr lang="es-CO" spc="-5" dirty="0" smtClean="0">
                <a:solidFill>
                  <a:srgbClr val="21A8E0"/>
                </a:solidFill>
                <a:latin typeface="Arial Black"/>
                <a:cs typeface="Arial Black"/>
              </a:rPr>
              <a:t>Coordinadora de Abastecimientos (E)</a:t>
            </a:r>
          </a:p>
          <a:p>
            <a:pPr marL="12700">
              <a:lnSpc>
                <a:spcPct val="100000"/>
              </a:lnSpc>
              <a:spcBef>
                <a:spcPts val="275"/>
              </a:spcBef>
            </a:pPr>
            <a:r>
              <a:rPr lang="es-CO" spc="-5" dirty="0" smtClean="0">
                <a:solidFill>
                  <a:srgbClr val="21A8E0"/>
                </a:solidFill>
                <a:latin typeface="Arial Black"/>
                <a:cs typeface="Arial Black"/>
              </a:rPr>
              <a:t> </a:t>
            </a:r>
            <a:r>
              <a:rPr lang="es-CO" sz="1800" spc="-5" dirty="0" smtClean="0">
                <a:solidFill>
                  <a:srgbClr val="A7A9AC"/>
                </a:solidFill>
                <a:latin typeface="Arial"/>
                <a:cs typeface="Arial"/>
              </a:rPr>
              <a:t>Informe detallado Coordinación de Abastecimientos </a:t>
            </a:r>
            <a:endParaRPr sz="1800" dirty="0">
              <a:latin typeface="Arial"/>
              <a:cs typeface="Arial"/>
            </a:endParaRPr>
          </a:p>
        </p:txBody>
      </p:sp>
      <p:sp>
        <p:nvSpPr>
          <p:cNvPr id="15" name="object 15"/>
          <p:cNvSpPr/>
          <p:nvPr/>
        </p:nvSpPr>
        <p:spPr>
          <a:xfrm>
            <a:off x="11373796" y="115341"/>
            <a:ext cx="608012" cy="361805"/>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10133783" y="227004"/>
            <a:ext cx="1014898" cy="210984"/>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 y="2350201"/>
            <a:ext cx="1813560" cy="4326890"/>
          </a:xfrm>
          <a:custGeom>
            <a:avLst/>
            <a:gdLst/>
            <a:ahLst/>
            <a:cxnLst/>
            <a:rect l="l" t="t" r="r" b="b"/>
            <a:pathLst>
              <a:path w="1813560" h="4326890">
                <a:moveTo>
                  <a:pt x="937260" y="1188821"/>
                </a:moveTo>
                <a:lnTo>
                  <a:pt x="0" y="2861157"/>
                </a:lnTo>
                <a:lnTo>
                  <a:pt x="0" y="4326648"/>
                </a:lnTo>
                <a:lnTo>
                  <a:pt x="1813166" y="1217688"/>
                </a:lnTo>
                <a:lnTo>
                  <a:pt x="937260" y="1188821"/>
                </a:lnTo>
                <a:close/>
              </a:path>
              <a:path w="1813560" h="4326890">
                <a:moveTo>
                  <a:pt x="0" y="0"/>
                </a:moveTo>
                <a:lnTo>
                  <a:pt x="0" y="1801533"/>
                </a:lnTo>
                <a:lnTo>
                  <a:pt x="889139" y="88201"/>
                </a:lnTo>
                <a:lnTo>
                  <a:pt x="0" y="0"/>
                </a:lnTo>
                <a:close/>
              </a:path>
            </a:pathLst>
          </a:custGeom>
          <a:solidFill>
            <a:srgbClr val="27AAE1">
              <a:alpha val="25999"/>
            </a:srgbClr>
          </a:solidFill>
        </p:spPr>
        <p:txBody>
          <a:bodyPr wrap="square" lIns="0" tIns="0" rIns="0" bIns="0" rtlCol="0"/>
          <a:lstStyle/>
          <a:p>
            <a:endParaRPr/>
          </a:p>
        </p:txBody>
      </p:sp>
      <p:sp>
        <p:nvSpPr>
          <p:cNvPr id="18" name="object 18"/>
          <p:cNvSpPr/>
          <p:nvPr/>
        </p:nvSpPr>
        <p:spPr>
          <a:xfrm>
            <a:off x="2" y="2797876"/>
            <a:ext cx="3982085" cy="1331595"/>
          </a:xfrm>
          <a:custGeom>
            <a:avLst/>
            <a:gdLst/>
            <a:ahLst/>
            <a:cxnLst/>
            <a:rect l="l" t="t" r="r" b="b"/>
            <a:pathLst>
              <a:path w="3982085" h="1331595">
                <a:moveTo>
                  <a:pt x="0" y="0"/>
                </a:moveTo>
                <a:lnTo>
                  <a:pt x="2650553" y="0"/>
                </a:lnTo>
                <a:lnTo>
                  <a:pt x="3981996" y="1331442"/>
                </a:lnTo>
              </a:path>
            </a:pathLst>
          </a:custGeom>
          <a:ln w="12700">
            <a:solidFill>
              <a:srgbClr val="27AAE1"/>
            </a:solidFill>
          </a:ln>
        </p:spPr>
        <p:txBody>
          <a:bodyPr wrap="square" lIns="0" tIns="0" rIns="0" bIns="0" rtlCol="0"/>
          <a:lstStyle/>
          <a:p>
            <a:endParaRPr/>
          </a:p>
        </p:txBody>
      </p:sp>
      <p:sp>
        <p:nvSpPr>
          <p:cNvPr id="19" name="object 19"/>
          <p:cNvSpPr/>
          <p:nvPr/>
        </p:nvSpPr>
        <p:spPr>
          <a:xfrm>
            <a:off x="2" y="3287585"/>
            <a:ext cx="3498850" cy="915669"/>
          </a:xfrm>
          <a:custGeom>
            <a:avLst/>
            <a:gdLst/>
            <a:ahLst/>
            <a:cxnLst/>
            <a:rect l="l" t="t" r="r" b="b"/>
            <a:pathLst>
              <a:path w="3498850" h="915670">
                <a:moveTo>
                  <a:pt x="0" y="915581"/>
                </a:moveTo>
                <a:lnTo>
                  <a:pt x="2583167" y="915581"/>
                </a:lnTo>
                <a:lnTo>
                  <a:pt x="3498748" y="0"/>
                </a:lnTo>
              </a:path>
            </a:pathLst>
          </a:custGeom>
          <a:ln w="12699">
            <a:solidFill>
              <a:srgbClr val="6D6E71"/>
            </a:solidFill>
          </a:ln>
        </p:spPr>
        <p:txBody>
          <a:bodyPr wrap="square" lIns="0" tIns="0" rIns="0" bIns="0" rtlCol="0"/>
          <a:lstStyle/>
          <a:p>
            <a:endParaRPr/>
          </a:p>
        </p:txBody>
      </p:sp>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477" y="1233575"/>
            <a:ext cx="2789635" cy="3561985"/>
          </a:xfrm>
          <a:prstGeom prst="rect">
            <a:avLst/>
          </a:prstGeom>
        </p:spPr>
      </p:pic>
    </p:spTree>
    <p:extLst>
      <p:ext uri="{BB962C8B-B14F-4D97-AF65-F5344CB8AC3E}">
        <p14:creationId xmlns:p14="http://schemas.microsoft.com/office/powerpoint/2010/main" val="37540447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3555"/>
          </a:xfrm>
          <a:custGeom>
            <a:avLst/>
            <a:gdLst/>
            <a:ahLst/>
            <a:cxnLst/>
            <a:rect l="l" t="t" r="r" b="b"/>
            <a:pathLst>
              <a:path w="12192000" h="6853555">
                <a:moveTo>
                  <a:pt x="0" y="6853389"/>
                </a:moveTo>
                <a:lnTo>
                  <a:pt x="12191987" y="6853389"/>
                </a:lnTo>
                <a:lnTo>
                  <a:pt x="12191987" y="0"/>
                </a:lnTo>
                <a:lnTo>
                  <a:pt x="0" y="0"/>
                </a:lnTo>
                <a:lnTo>
                  <a:pt x="0" y="6853389"/>
                </a:lnTo>
                <a:close/>
              </a:path>
            </a:pathLst>
          </a:custGeom>
          <a:solidFill>
            <a:srgbClr val="21A8E0"/>
          </a:solidFill>
        </p:spPr>
        <p:txBody>
          <a:bodyPr wrap="square" lIns="0" tIns="0" rIns="0" bIns="0" rtlCol="0"/>
          <a:lstStyle/>
          <a:p>
            <a:endParaRPr/>
          </a:p>
        </p:txBody>
      </p:sp>
      <p:sp>
        <p:nvSpPr>
          <p:cNvPr id="3" name="object 3"/>
          <p:cNvSpPr/>
          <p:nvPr/>
        </p:nvSpPr>
        <p:spPr>
          <a:xfrm>
            <a:off x="1791892" y="5708199"/>
            <a:ext cx="6035040" cy="1149985"/>
          </a:xfrm>
          <a:custGeom>
            <a:avLst/>
            <a:gdLst/>
            <a:ahLst/>
            <a:cxnLst/>
            <a:rect l="l" t="t" r="r" b="b"/>
            <a:pathLst>
              <a:path w="6035040" h="1149984">
                <a:moveTo>
                  <a:pt x="4735626" y="0"/>
                </a:moveTo>
                <a:lnTo>
                  <a:pt x="0" y="0"/>
                </a:lnTo>
                <a:lnTo>
                  <a:pt x="649706" y="528929"/>
                </a:lnTo>
                <a:lnTo>
                  <a:pt x="1342732" y="1149807"/>
                </a:lnTo>
                <a:lnTo>
                  <a:pt x="6035014" y="1147445"/>
                </a:lnTo>
                <a:lnTo>
                  <a:pt x="4735626" y="0"/>
                </a:lnTo>
                <a:close/>
              </a:path>
            </a:pathLst>
          </a:custGeom>
          <a:solidFill>
            <a:srgbClr val="009DDF"/>
          </a:solidFill>
        </p:spPr>
        <p:txBody>
          <a:bodyPr wrap="square" lIns="0" tIns="0" rIns="0" bIns="0" rtlCol="0"/>
          <a:lstStyle/>
          <a:p>
            <a:endParaRPr/>
          </a:p>
        </p:txBody>
      </p:sp>
      <p:sp>
        <p:nvSpPr>
          <p:cNvPr id="4" name="object 4"/>
          <p:cNvSpPr/>
          <p:nvPr/>
        </p:nvSpPr>
        <p:spPr>
          <a:xfrm>
            <a:off x="52694" y="0"/>
            <a:ext cx="11238230" cy="6605905"/>
          </a:xfrm>
          <a:custGeom>
            <a:avLst/>
            <a:gdLst/>
            <a:ahLst/>
            <a:cxnLst/>
            <a:rect l="l" t="t" r="r" b="b"/>
            <a:pathLst>
              <a:path w="11238230" h="6605905">
                <a:moveTo>
                  <a:pt x="5111775" y="0"/>
                </a:moveTo>
                <a:lnTo>
                  <a:pt x="5074577" y="0"/>
                </a:lnTo>
                <a:lnTo>
                  <a:pt x="0" y="1869681"/>
                </a:lnTo>
                <a:lnTo>
                  <a:pt x="0" y="6605320"/>
                </a:lnTo>
                <a:lnTo>
                  <a:pt x="528929" y="5955601"/>
                </a:lnTo>
                <a:lnTo>
                  <a:pt x="11237607" y="1142834"/>
                </a:lnTo>
                <a:lnTo>
                  <a:pt x="5111775" y="0"/>
                </a:lnTo>
                <a:close/>
              </a:path>
            </a:pathLst>
          </a:custGeom>
          <a:solidFill>
            <a:srgbClr val="008CC6"/>
          </a:solidFill>
        </p:spPr>
        <p:txBody>
          <a:bodyPr wrap="square" lIns="0" tIns="0" rIns="0" bIns="0" rtlCol="0"/>
          <a:lstStyle/>
          <a:p>
            <a:endParaRPr/>
          </a:p>
        </p:txBody>
      </p:sp>
      <p:sp>
        <p:nvSpPr>
          <p:cNvPr id="5" name="object 5"/>
          <p:cNvSpPr/>
          <p:nvPr/>
        </p:nvSpPr>
        <p:spPr>
          <a:xfrm>
            <a:off x="376855" y="521334"/>
            <a:ext cx="11391900" cy="5949315"/>
          </a:xfrm>
          <a:custGeom>
            <a:avLst/>
            <a:gdLst/>
            <a:ahLst/>
            <a:cxnLst/>
            <a:rect l="l" t="t" r="r" b="b"/>
            <a:pathLst>
              <a:path w="11391900" h="5949315">
                <a:moveTo>
                  <a:pt x="0" y="0"/>
                </a:moveTo>
                <a:lnTo>
                  <a:pt x="0" y="5948794"/>
                </a:lnTo>
                <a:lnTo>
                  <a:pt x="11391506" y="5948794"/>
                </a:lnTo>
                <a:lnTo>
                  <a:pt x="11391506" y="623862"/>
                </a:lnTo>
                <a:lnTo>
                  <a:pt x="6121666" y="623862"/>
                </a:lnTo>
                <a:lnTo>
                  <a:pt x="5428640" y="2997"/>
                </a:lnTo>
                <a:lnTo>
                  <a:pt x="0" y="0"/>
                </a:lnTo>
                <a:close/>
              </a:path>
              <a:path w="11391900" h="5949315">
                <a:moveTo>
                  <a:pt x="11391506" y="621207"/>
                </a:moveTo>
                <a:lnTo>
                  <a:pt x="6121666" y="623862"/>
                </a:lnTo>
                <a:lnTo>
                  <a:pt x="11391506" y="623862"/>
                </a:lnTo>
                <a:lnTo>
                  <a:pt x="11391506" y="621207"/>
                </a:lnTo>
                <a:close/>
              </a:path>
            </a:pathLst>
          </a:custGeom>
          <a:solidFill>
            <a:srgbClr val="FFFFFF"/>
          </a:solidFill>
        </p:spPr>
        <p:txBody>
          <a:bodyPr wrap="square" lIns="0" tIns="0" rIns="0" bIns="0" rtlCol="0"/>
          <a:lstStyle/>
          <a:p>
            <a:endParaRPr/>
          </a:p>
        </p:txBody>
      </p:sp>
      <p:sp>
        <p:nvSpPr>
          <p:cNvPr id="6" name="object 6"/>
          <p:cNvSpPr/>
          <p:nvPr/>
        </p:nvSpPr>
        <p:spPr>
          <a:xfrm>
            <a:off x="6165133" y="0"/>
            <a:ext cx="6027420" cy="1149985"/>
          </a:xfrm>
          <a:custGeom>
            <a:avLst/>
            <a:gdLst/>
            <a:ahLst/>
            <a:cxnLst/>
            <a:rect l="l" t="t" r="r" b="b"/>
            <a:pathLst>
              <a:path w="6027420" h="1149985">
                <a:moveTo>
                  <a:pt x="6026873" y="0"/>
                </a:moveTo>
                <a:lnTo>
                  <a:pt x="1299387" y="0"/>
                </a:lnTo>
                <a:lnTo>
                  <a:pt x="0" y="1147432"/>
                </a:lnTo>
                <a:lnTo>
                  <a:pt x="4692294" y="1149794"/>
                </a:lnTo>
                <a:lnTo>
                  <a:pt x="5385320" y="528929"/>
                </a:lnTo>
                <a:lnTo>
                  <a:pt x="6026873" y="6629"/>
                </a:lnTo>
                <a:lnTo>
                  <a:pt x="6026873" y="0"/>
                </a:lnTo>
                <a:close/>
              </a:path>
            </a:pathLst>
          </a:custGeom>
          <a:solidFill>
            <a:srgbClr val="009DDF"/>
          </a:solidFill>
        </p:spPr>
        <p:txBody>
          <a:bodyPr wrap="square" lIns="0" tIns="0" rIns="0" bIns="0" rtlCol="0"/>
          <a:lstStyle/>
          <a:p>
            <a:endParaRPr/>
          </a:p>
        </p:txBody>
      </p:sp>
      <p:sp>
        <p:nvSpPr>
          <p:cNvPr id="7" name="object 7"/>
          <p:cNvSpPr txBox="1"/>
          <p:nvPr/>
        </p:nvSpPr>
        <p:spPr>
          <a:xfrm>
            <a:off x="7459376" y="644835"/>
            <a:ext cx="3218815" cy="289823"/>
          </a:xfrm>
          <a:prstGeom prst="rect">
            <a:avLst/>
          </a:prstGeom>
        </p:spPr>
        <p:txBody>
          <a:bodyPr vert="horz" wrap="square" lIns="0" tIns="12700" rIns="0" bIns="0" rtlCol="0">
            <a:spAutoFit/>
          </a:bodyPr>
          <a:lstStyle/>
          <a:p>
            <a:pPr marL="12700">
              <a:lnSpc>
                <a:spcPct val="100000"/>
              </a:lnSpc>
              <a:spcBef>
                <a:spcPts val="100"/>
              </a:spcBef>
            </a:pPr>
            <a:r>
              <a:rPr lang="es-CO" dirty="0" smtClean="0">
                <a:solidFill>
                  <a:srgbClr val="FFFFFF"/>
                </a:solidFill>
                <a:latin typeface="Arial Black"/>
                <a:cs typeface="Arial Black"/>
              </a:rPr>
              <a:t>VIGENCIA 2020</a:t>
            </a:r>
            <a:endParaRPr lang="es-CO" dirty="0">
              <a:solidFill>
                <a:srgbClr val="FFFFFF"/>
              </a:solidFill>
              <a:latin typeface="Arial Black"/>
              <a:cs typeface="Arial Black"/>
            </a:endParaRPr>
          </a:p>
        </p:txBody>
      </p:sp>
      <p:sp>
        <p:nvSpPr>
          <p:cNvPr id="8" name="object 8"/>
          <p:cNvSpPr/>
          <p:nvPr/>
        </p:nvSpPr>
        <p:spPr>
          <a:xfrm>
            <a:off x="7090765" y="696708"/>
            <a:ext cx="202120" cy="20213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023686" y="629639"/>
            <a:ext cx="336550" cy="336550"/>
          </a:xfrm>
          <a:custGeom>
            <a:avLst/>
            <a:gdLst/>
            <a:ahLst/>
            <a:cxnLst/>
            <a:rect l="l" t="t" r="r" b="b"/>
            <a:pathLst>
              <a:path w="336550" h="336550">
                <a:moveTo>
                  <a:pt x="336283" y="168135"/>
                </a:moveTo>
                <a:lnTo>
                  <a:pt x="330276" y="212833"/>
                </a:lnTo>
                <a:lnTo>
                  <a:pt x="313325" y="252998"/>
                </a:lnTo>
                <a:lnTo>
                  <a:pt x="287034" y="287026"/>
                </a:lnTo>
                <a:lnTo>
                  <a:pt x="253005" y="313316"/>
                </a:lnTo>
                <a:lnTo>
                  <a:pt x="212841" y="330264"/>
                </a:lnTo>
                <a:lnTo>
                  <a:pt x="168148" y="336270"/>
                </a:lnTo>
                <a:lnTo>
                  <a:pt x="123444" y="330264"/>
                </a:lnTo>
                <a:lnTo>
                  <a:pt x="83276" y="313316"/>
                </a:lnTo>
                <a:lnTo>
                  <a:pt x="49245" y="287026"/>
                </a:lnTo>
                <a:lnTo>
                  <a:pt x="22955" y="252998"/>
                </a:lnTo>
                <a:lnTo>
                  <a:pt x="6005" y="212833"/>
                </a:lnTo>
                <a:lnTo>
                  <a:pt x="0" y="168135"/>
                </a:lnTo>
                <a:lnTo>
                  <a:pt x="6005" y="123436"/>
                </a:lnTo>
                <a:lnTo>
                  <a:pt x="22955" y="83272"/>
                </a:lnTo>
                <a:lnTo>
                  <a:pt x="49245" y="49244"/>
                </a:lnTo>
                <a:lnTo>
                  <a:pt x="83276" y="22954"/>
                </a:lnTo>
                <a:lnTo>
                  <a:pt x="123444" y="6005"/>
                </a:lnTo>
                <a:lnTo>
                  <a:pt x="168148" y="0"/>
                </a:lnTo>
                <a:lnTo>
                  <a:pt x="212841" y="6005"/>
                </a:lnTo>
                <a:lnTo>
                  <a:pt x="253005" y="22954"/>
                </a:lnTo>
                <a:lnTo>
                  <a:pt x="287034" y="49244"/>
                </a:lnTo>
                <a:lnTo>
                  <a:pt x="313325" y="83272"/>
                </a:lnTo>
                <a:lnTo>
                  <a:pt x="330276" y="123436"/>
                </a:lnTo>
                <a:lnTo>
                  <a:pt x="336283" y="168135"/>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616856" y="104738"/>
            <a:ext cx="608025" cy="361805"/>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76859" y="216408"/>
            <a:ext cx="1014899" cy="21130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458141" y="595647"/>
            <a:ext cx="5684520" cy="733425"/>
          </a:xfrm>
          <a:custGeom>
            <a:avLst/>
            <a:gdLst/>
            <a:ahLst/>
            <a:cxnLst/>
            <a:rect l="l" t="t" r="r" b="b"/>
            <a:pathLst>
              <a:path w="5684520" h="733425">
                <a:moveTo>
                  <a:pt x="5213350" y="0"/>
                </a:moveTo>
                <a:lnTo>
                  <a:pt x="0" y="13055"/>
                </a:lnTo>
                <a:lnTo>
                  <a:pt x="0" y="732993"/>
                </a:lnTo>
                <a:lnTo>
                  <a:pt x="5284266" y="719937"/>
                </a:lnTo>
                <a:lnTo>
                  <a:pt x="5684481" y="403796"/>
                </a:lnTo>
                <a:lnTo>
                  <a:pt x="5213350" y="0"/>
                </a:lnTo>
                <a:close/>
              </a:path>
            </a:pathLst>
          </a:custGeom>
          <a:solidFill>
            <a:srgbClr val="F15A29"/>
          </a:solidFill>
        </p:spPr>
        <p:txBody>
          <a:bodyPr wrap="square" lIns="0" tIns="0" rIns="0" bIns="0" rtlCol="0"/>
          <a:lstStyle/>
          <a:p>
            <a:endParaRPr/>
          </a:p>
        </p:txBody>
      </p:sp>
      <p:sp>
        <p:nvSpPr>
          <p:cNvPr id="13" name="object 13"/>
          <p:cNvSpPr txBox="1"/>
          <p:nvPr/>
        </p:nvSpPr>
        <p:spPr>
          <a:xfrm>
            <a:off x="829268" y="754654"/>
            <a:ext cx="3132964" cy="505267"/>
          </a:xfrm>
          <a:prstGeom prst="rect">
            <a:avLst/>
          </a:prstGeom>
        </p:spPr>
        <p:txBody>
          <a:bodyPr vert="horz" wrap="square" lIns="0" tIns="12700" rIns="0" bIns="0" rtlCol="0">
            <a:spAutoFit/>
          </a:bodyPr>
          <a:lstStyle/>
          <a:p>
            <a:pPr marL="12700">
              <a:lnSpc>
                <a:spcPct val="100000"/>
              </a:lnSpc>
              <a:spcBef>
                <a:spcPts val="100"/>
              </a:spcBef>
            </a:pPr>
            <a:r>
              <a:rPr lang="es-CO" sz="1600" dirty="0" smtClean="0">
                <a:solidFill>
                  <a:srgbClr val="FFFFFF"/>
                </a:solidFill>
                <a:latin typeface="Arial Black"/>
                <a:cs typeface="Arial Black"/>
              </a:rPr>
              <a:t>UNIDADES MILITARES ABASTECIDAS</a:t>
            </a:r>
            <a:endParaRPr lang="es-CO" sz="1600" dirty="0">
              <a:solidFill>
                <a:srgbClr val="FFFFFF"/>
              </a:solidFill>
              <a:latin typeface="Arial Black"/>
              <a:cs typeface="Arial Black"/>
            </a:endParaRPr>
          </a:p>
        </p:txBody>
      </p:sp>
      <p:sp>
        <p:nvSpPr>
          <p:cNvPr id="14" name="object 14"/>
          <p:cNvSpPr/>
          <p:nvPr/>
        </p:nvSpPr>
        <p:spPr>
          <a:xfrm>
            <a:off x="5543457" y="1350780"/>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5" name="object 15"/>
          <p:cNvSpPr/>
          <p:nvPr/>
        </p:nvSpPr>
        <p:spPr>
          <a:xfrm>
            <a:off x="5229033" y="1570711"/>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6" name="object 16"/>
          <p:cNvSpPr/>
          <p:nvPr/>
        </p:nvSpPr>
        <p:spPr>
          <a:xfrm>
            <a:off x="4675898" y="1427773"/>
            <a:ext cx="923290" cy="106045"/>
          </a:xfrm>
          <a:custGeom>
            <a:avLst/>
            <a:gdLst/>
            <a:ahLst/>
            <a:cxnLst/>
            <a:rect l="l" t="t" r="r" b="b"/>
            <a:pathLst>
              <a:path w="923289" h="106044">
                <a:moveTo>
                  <a:pt x="922743" y="0"/>
                </a:moveTo>
                <a:lnTo>
                  <a:pt x="103974" y="939"/>
                </a:lnTo>
                <a:lnTo>
                  <a:pt x="0" y="104914"/>
                </a:lnTo>
                <a:lnTo>
                  <a:pt x="816876" y="105854"/>
                </a:lnTo>
                <a:lnTo>
                  <a:pt x="922743" y="0"/>
                </a:lnTo>
                <a:close/>
              </a:path>
            </a:pathLst>
          </a:custGeom>
          <a:solidFill>
            <a:srgbClr val="F15A29"/>
          </a:solidFill>
        </p:spPr>
        <p:txBody>
          <a:bodyPr wrap="square" lIns="0" tIns="0" rIns="0" bIns="0" rtlCol="0"/>
          <a:lstStyle/>
          <a:p>
            <a:endParaRPr/>
          </a:p>
        </p:txBody>
      </p:sp>
      <p:sp>
        <p:nvSpPr>
          <p:cNvPr id="17" name="object 17"/>
          <p:cNvSpPr/>
          <p:nvPr/>
        </p:nvSpPr>
        <p:spPr>
          <a:xfrm>
            <a:off x="3660701" y="1007287"/>
            <a:ext cx="8107680" cy="5308600"/>
          </a:xfrm>
          <a:custGeom>
            <a:avLst/>
            <a:gdLst/>
            <a:ahLst/>
            <a:cxnLst/>
            <a:rect l="l" t="t" r="r" b="b"/>
            <a:pathLst>
              <a:path w="8107680" h="5308600">
                <a:moveTo>
                  <a:pt x="8107654" y="0"/>
                </a:moveTo>
                <a:lnTo>
                  <a:pt x="2504440" y="4889"/>
                </a:lnTo>
                <a:lnTo>
                  <a:pt x="0" y="2509329"/>
                </a:lnTo>
                <a:lnTo>
                  <a:pt x="2798787" y="5308130"/>
                </a:lnTo>
                <a:lnTo>
                  <a:pt x="8107654" y="5308130"/>
                </a:lnTo>
                <a:lnTo>
                  <a:pt x="8107654" y="0"/>
                </a:lnTo>
                <a:close/>
              </a:path>
            </a:pathLst>
          </a:custGeom>
          <a:solidFill>
            <a:srgbClr val="E6E7E8"/>
          </a:solidFill>
        </p:spPr>
        <p:txBody>
          <a:bodyPr wrap="square" lIns="0" tIns="0" rIns="0" bIns="0" rtlCol="0"/>
          <a:lstStyle/>
          <a:p>
            <a:endParaRPr/>
          </a:p>
        </p:txBody>
      </p:sp>
      <p:sp>
        <p:nvSpPr>
          <p:cNvPr id="18" name="object 18"/>
          <p:cNvSpPr/>
          <p:nvPr/>
        </p:nvSpPr>
        <p:spPr>
          <a:xfrm>
            <a:off x="4911983" y="1998064"/>
            <a:ext cx="2581910" cy="402590"/>
          </a:xfrm>
          <a:custGeom>
            <a:avLst/>
            <a:gdLst/>
            <a:ahLst/>
            <a:cxnLst/>
            <a:rect l="l" t="t" r="r" b="b"/>
            <a:pathLst>
              <a:path w="2581909" h="402589">
                <a:moveTo>
                  <a:pt x="2581300" y="0"/>
                </a:moveTo>
                <a:lnTo>
                  <a:pt x="418693" y="0"/>
                </a:lnTo>
                <a:lnTo>
                  <a:pt x="0" y="402526"/>
                </a:lnTo>
                <a:lnTo>
                  <a:pt x="2178786" y="402526"/>
                </a:lnTo>
                <a:lnTo>
                  <a:pt x="2581300" y="0"/>
                </a:lnTo>
                <a:close/>
              </a:path>
            </a:pathLst>
          </a:custGeom>
          <a:solidFill>
            <a:srgbClr val="BCBEC0"/>
          </a:solidFill>
        </p:spPr>
        <p:txBody>
          <a:bodyPr wrap="square" lIns="0" tIns="0" rIns="0" bIns="0" rtlCol="0"/>
          <a:lstStyle/>
          <a:p>
            <a:endParaRPr/>
          </a:p>
        </p:txBody>
      </p:sp>
      <p:sp>
        <p:nvSpPr>
          <p:cNvPr id="31" name="CuadroTexto 30"/>
          <p:cNvSpPr txBox="1"/>
          <p:nvPr/>
        </p:nvSpPr>
        <p:spPr>
          <a:xfrm>
            <a:off x="735301" y="2005940"/>
            <a:ext cx="1112805" cy="246221"/>
          </a:xfrm>
          <a:prstGeom prst="rect">
            <a:avLst/>
          </a:prstGeom>
          <a:noFill/>
        </p:spPr>
        <p:txBody>
          <a:bodyPr wrap="none" rtlCol="0">
            <a:spAutoFit/>
          </a:bodyPr>
          <a:lstStyle/>
          <a:p>
            <a:r>
              <a:rPr lang="es-CO" sz="1000" b="1" spc="-5" dirty="0" smtClean="0">
                <a:solidFill>
                  <a:schemeClr val="bg1"/>
                </a:solidFill>
                <a:latin typeface="Arial" panose="020B0604020202020204" pitchFamily="34" charset="0"/>
                <a:cs typeface="Arial" panose="020B0604020202020204" pitchFamily="34" charset="0"/>
              </a:rPr>
              <a:t>Título del Tema</a:t>
            </a:r>
          </a:p>
        </p:txBody>
      </p:sp>
      <p:graphicFrame>
        <p:nvGraphicFramePr>
          <p:cNvPr id="25" name="Objeto 24"/>
          <p:cNvGraphicFramePr>
            <a:graphicFrameLocks noChangeAspect="1"/>
          </p:cNvGraphicFramePr>
          <p:nvPr>
            <p:extLst/>
          </p:nvPr>
        </p:nvGraphicFramePr>
        <p:xfrm>
          <a:off x="7010400" y="5257800"/>
          <a:ext cx="3876675" cy="746125"/>
        </p:xfrm>
        <a:graphic>
          <a:graphicData uri="http://schemas.openxmlformats.org/presentationml/2006/ole">
            <mc:AlternateContent xmlns:mc="http://schemas.openxmlformats.org/markup-compatibility/2006">
              <mc:Choice xmlns:v="urn:schemas-microsoft-com:vml" Requires="v">
                <p:oleObj spid="_x0000_s8251" name="Hoja de cálculo" r:id="rId6" imgW="2219260" imgH="466840" progId="Excel.Sheet.12">
                  <p:embed/>
                </p:oleObj>
              </mc:Choice>
              <mc:Fallback>
                <p:oleObj name="Hoja de cálculo" r:id="rId6" imgW="2219260" imgH="466840" progId="Excel.Sheet.12">
                  <p:embed/>
                  <p:pic>
                    <p:nvPicPr>
                      <p:cNvPr id="0" name=""/>
                      <p:cNvPicPr/>
                      <p:nvPr/>
                    </p:nvPicPr>
                    <p:blipFill>
                      <a:blip r:embed="rId7"/>
                      <a:stretch>
                        <a:fillRect/>
                      </a:stretch>
                    </p:blipFill>
                    <p:spPr>
                      <a:xfrm>
                        <a:off x="7010400" y="5257800"/>
                        <a:ext cx="3876675" cy="746125"/>
                      </a:xfrm>
                      <a:prstGeom prst="rect">
                        <a:avLst/>
                      </a:prstGeom>
                    </p:spPr>
                  </p:pic>
                </p:oleObj>
              </mc:Fallback>
            </mc:AlternateContent>
          </a:graphicData>
        </a:graphic>
      </p:graphicFrame>
      <p:pic>
        <p:nvPicPr>
          <p:cNvPr id="27" name="Imagen 26"/>
          <p:cNvPicPr>
            <a:picLocks noChangeAspect="1"/>
          </p:cNvPicPr>
          <p:nvPr/>
        </p:nvPicPr>
        <p:blipFill>
          <a:blip r:embed="rId8"/>
          <a:stretch>
            <a:fillRect/>
          </a:stretch>
        </p:blipFill>
        <p:spPr>
          <a:xfrm>
            <a:off x="735301" y="1403385"/>
            <a:ext cx="2693699" cy="4912502"/>
          </a:xfrm>
          <a:prstGeom prst="rect">
            <a:avLst/>
          </a:prstGeom>
        </p:spPr>
      </p:pic>
      <p:pic>
        <p:nvPicPr>
          <p:cNvPr id="28" name="Imagen 27"/>
          <p:cNvPicPr>
            <a:picLocks noChangeAspect="1"/>
          </p:cNvPicPr>
          <p:nvPr/>
        </p:nvPicPr>
        <p:blipFill>
          <a:blip r:embed="rId9"/>
          <a:stretch>
            <a:fillRect/>
          </a:stretch>
        </p:blipFill>
        <p:spPr>
          <a:xfrm>
            <a:off x="4077371" y="2196500"/>
            <a:ext cx="2196066" cy="3660191"/>
          </a:xfrm>
          <a:prstGeom prst="rect">
            <a:avLst/>
          </a:prstGeom>
        </p:spPr>
      </p:pic>
      <p:pic>
        <p:nvPicPr>
          <p:cNvPr id="29" name="Imagen 28"/>
          <p:cNvPicPr>
            <a:picLocks noChangeAspect="1"/>
          </p:cNvPicPr>
          <p:nvPr/>
        </p:nvPicPr>
        <p:blipFill>
          <a:blip r:embed="rId10"/>
          <a:stretch>
            <a:fillRect/>
          </a:stretch>
        </p:blipFill>
        <p:spPr>
          <a:xfrm>
            <a:off x="6981125" y="1320470"/>
            <a:ext cx="2081100" cy="3748485"/>
          </a:xfrm>
          <a:prstGeom prst="rect">
            <a:avLst/>
          </a:prstGeom>
        </p:spPr>
      </p:pic>
      <p:pic>
        <p:nvPicPr>
          <p:cNvPr id="30" name="Imagen 29"/>
          <p:cNvPicPr>
            <a:picLocks noChangeAspect="1"/>
          </p:cNvPicPr>
          <p:nvPr/>
        </p:nvPicPr>
        <p:blipFill>
          <a:blip r:embed="rId11"/>
          <a:stretch>
            <a:fillRect/>
          </a:stretch>
        </p:blipFill>
        <p:spPr>
          <a:xfrm>
            <a:off x="9694578" y="2252161"/>
            <a:ext cx="1596346" cy="1184024"/>
          </a:xfrm>
          <a:prstGeom prst="rect">
            <a:avLst/>
          </a:prstGeom>
          <a:solidFill>
            <a:schemeClr val="accent2">
              <a:lumMod val="40000"/>
              <a:lumOff val="60000"/>
            </a:schemeClr>
          </a:solidFill>
        </p:spPr>
      </p:pic>
      <p:sp>
        <p:nvSpPr>
          <p:cNvPr id="26"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933086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3555"/>
          </a:xfrm>
          <a:custGeom>
            <a:avLst/>
            <a:gdLst/>
            <a:ahLst/>
            <a:cxnLst/>
            <a:rect l="l" t="t" r="r" b="b"/>
            <a:pathLst>
              <a:path w="12192000" h="6853555">
                <a:moveTo>
                  <a:pt x="0" y="6853389"/>
                </a:moveTo>
                <a:lnTo>
                  <a:pt x="12192000" y="6853389"/>
                </a:lnTo>
                <a:lnTo>
                  <a:pt x="12192000" y="0"/>
                </a:lnTo>
                <a:lnTo>
                  <a:pt x="0" y="0"/>
                </a:lnTo>
                <a:lnTo>
                  <a:pt x="0" y="6853389"/>
                </a:lnTo>
                <a:close/>
              </a:path>
            </a:pathLst>
          </a:custGeom>
          <a:solidFill>
            <a:srgbClr val="D1D3D4"/>
          </a:solidFill>
        </p:spPr>
        <p:txBody>
          <a:bodyPr wrap="square" lIns="0" tIns="0" rIns="0" bIns="0" rtlCol="0"/>
          <a:lstStyle/>
          <a:p>
            <a:endParaRPr/>
          </a:p>
        </p:txBody>
      </p:sp>
      <p:sp>
        <p:nvSpPr>
          <p:cNvPr id="4" name="object 4"/>
          <p:cNvSpPr/>
          <p:nvPr/>
        </p:nvSpPr>
        <p:spPr>
          <a:xfrm>
            <a:off x="376861" y="521334"/>
            <a:ext cx="11391900" cy="5949315"/>
          </a:xfrm>
          <a:custGeom>
            <a:avLst/>
            <a:gdLst/>
            <a:ahLst/>
            <a:cxnLst/>
            <a:rect l="l" t="t" r="r" b="b"/>
            <a:pathLst>
              <a:path w="11391900" h="5949315">
                <a:moveTo>
                  <a:pt x="0" y="0"/>
                </a:moveTo>
                <a:lnTo>
                  <a:pt x="0" y="5948794"/>
                </a:lnTo>
                <a:lnTo>
                  <a:pt x="11391493" y="5948794"/>
                </a:lnTo>
                <a:lnTo>
                  <a:pt x="11391493" y="623862"/>
                </a:lnTo>
                <a:lnTo>
                  <a:pt x="6121666" y="623862"/>
                </a:lnTo>
                <a:lnTo>
                  <a:pt x="5428640" y="2997"/>
                </a:lnTo>
                <a:lnTo>
                  <a:pt x="0" y="0"/>
                </a:lnTo>
                <a:close/>
              </a:path>
              <a:path w="11391900" h="5949315">
                <a:moveTo>
                  <a:pt x="11391493" y="621207"/>
                </a:moveTo>
                <a:lnTo>
                  <a:pt x="6121666" y="623862"/>
                </a:lnTo>
                <a:lnTo>
                  <a:pt x="11391493" y="623862"/>
                </a:lnTo>
                <a:lnTo>
                  <a:pt x="11391493" y="621207"/>
                </a:lnTo>
                <a:close/>
              </a:path>
            </a:pathLst>
          </a:custGeom>
          <a:solidFill>
            <a:srgbClr val="FFFFFF"/>
          </a:solidFill>
        </p:spPr>
        <p:txBody>
          <a:bodyPr wrap="square" lIns="0" tIns="0" rIns="0" bIns="0" rtlCol="0"/>
          <a:lstStyle/>
          <a:p>
            <a:endParaRPr/>
          </a:p>
        </p:txBody>
      </p:sp>
      <p:sp>
        <p:nvSpPr>
          <p:cNvPr id="5" name="object 5"/>
          <p:cNvSpPr/>
          <p:nvPr/>
        </p:nvSpPr>
        <p:spPr>
          <a:xfrm>
            <a:off x="6165132" y="0"/>
            <a:ext cx="6027420" cy="1149985"/>
          </a:xfrm>
          <a:custGeom>
            <a:avLst/>
            <a:gdLst/>
            <a:ahLst/>
            <a:cxnLst/>
            <a:rect l="l" t="t" r="r" b="b"/>
            <a:pathLst>
              <a:path w="6027420" h="1149985">
                <a:moveTo>
                  <a:pt x="6026873" y="0"/>
                </a:moveTo>
                <a:lnTo>
                  <a:pt x="1299400" y="0"/>
                </a:lnTo>
                <a:lnTo>
                  <a:pt x="0" y="1147432"/>
                </a:lnTo>
                <a:lnTo>
                  <a:pt x="4692294" y="1149794"/>
                </a:lnTo>
                <a:lnTo>
                  <a:pt x="5385333" y="528929"/>
                </a:lnTo>
                <a:lnTo>
                  <a:pt x="6026873" y="6629"/>
                </a:lnTo>
                <a:lnTo>
                  <a:pt x="6026873" y="0"/>
                </a:lnTo>
                <a:close/>
              </a:path>
            </a:pathLst>
          </a:custGeom>
          <a:solidFill>
            <a:srgbClr val="009DDF"/>
          </a:solidFill>
        </p:spPr>
        <p:txBody>
          <a:bodyPr wrap="square" lIns="0" tIns="0" rIns="0" bIns="0" rtlCol="0"/>
          <a:lstStyle/>
          <a:p>
            <a:endParaRPr/>
          </a:p>
        </p:txBody>
      </p:sp>
      <p:sp>
        <p:nvSpPr>
          <p:cNvPr id="6" name="object 6"/>
          <p:cNvSpPr txBox="1"/>
          <p:nvPr/>
        </p:nvSpPr>
        <p:spPr>
          <a:xfrm>
            <a:off x="7476327" y="251914"/>
            <a:ext cx="3877473" cy="843821"/>
          </a:xfrm>
          <a:prstGeom prst="rect">
            <a:avLst/>
          </a:prstGeom>
        </p:spPr>
        <p:txBody>
          <a:bodyPr vert="horz" wrap="square" lIns="0" tIns="12700" rIns="0" bIns="0" rtlCol="0">
            <a:spAutoFit/>
          </a:bodyPr>
          <a:lstStyle/>
          <a:p>
            <a:pPr marL="12700">
              <a:lnSpc>
                <a:spcPct val="100000"/>
              </a:lnSpc>
              <a:spcBef>
                <a:spcPts val="100"/>
              </a:spcBef>
            </a:pPr>
            <a:r>
              <a:rPr lang="pt-BR" sz="1800" spc="-10" dirty="0" smtClean="0">
                <a:solidFill>
                  <a:srgbClr val="FFFFFF"/>
                </a:solidFill>
                <a:latin typeface="Arial Black"/>
                <a:cs typeface="Arial Black"/>
              </a:rPr>
              <a:t>TOTAL ESTANCIAS ABASTECIDAS COMEDORES DE TROPA 2020</a:t>
            </a:r>
            <a:endParaRPr lang="pt-BR" sz="1800" dirty="0">
              <a:latin typeface="Arial Black"/>
              <a:cs typeface="Arial Black"/>
            </a:endParaRPr>
          </a:p>
        </p:txBody>
      </p:sp>
      <p:sp>
        <p:nvSpPr>
          <p:cNvPr id="7" name="object 7"/>
          <p:cNvSpPr/>
          <p:nvPr/>
        </p:nvSpPr>
        <p:spPr>
          <a:xfrm>
            <a:off x="7090759" y="696708"/>
            <a:ext cx="202133" cy="202133"/>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023680" y="629639"/>
            <a:ext cx="336550" cy="336550"/>
          </a:xfrm>
          <a:custGeom>
            <a:avLst/>
            <a:gdLst/>
            <a:ahLst/>
            <a:cxnLst/>
            <a:rect l="l" t="t" r="r" b="b"/>
            <a:pathLst>
              <a:path w="336550" h="336550">
                <a:moveTo>
                  <a:pt x="336283" y="168135"/>
                </a:moveTo>
                <a:lnTo>
                  <a:pt x="330277" y="212833"/>
                </a:lnTo>
                <a:lnTo>
                  <a:pt x="313328" y="252998"/>
                </a:lnTo>
                <a:lnTo>
                  <a:pt x="287039" y="287026"/>
                </a:lnTo>
                <a:lnTo>
                  <a:pt x="253010" y="313316"/>
                </a:lnTo>
                <a:lnTo>
                  <a:pt x="212846" y="330264"/>
                </a:lnTo>
                <a:lnTo>
                  <a:pt x="168148" y="336270"/>
                </a:lnTo>
                <a:lnTo>
                  <a:pt x="123448" y="330264"/>
                </a:lnTo>
                <a:lnTo>
                  <a:pt x="83281" y="313316"/>
                </a:lnTo>
                <a:lnTo>
                  <a:pt x="49250" y="287026"/>
                </a:lnTo>
                <a:lnTo>
                  <a:pt x="22957" y="252998"/>
                </a:lnTo>
                <a:lnTo>
                  <a:pt x="6006" y="212833"/>
                </a:lnTo>
                <a:lnTo>
                  <a:pt x="0" y="168135"/>
                </a:lnTo>
                <a:lnTo>
                  <a:pt x="6006" y="123436"/>
                </a:lnTo>
                <a:lnTo>
                  <a:pt x="22957" y="83272"/>
                </a:lnTo>
                <a:lnTo>
                  <a:pt x="49250" y="49244"/>
                </a:lnTo>
                <a:lnTo>
                  <a:pt x="83281" y="22954"/>
                </a:lnTo>
                <a:lnTo>
                  <a:pt x="123448" y="6005"/>
                </a:lnTo>
                <a:lnTo>
                  <a:pt x="168148" y="0"/>
                </a:lnTo>
                <a:lnTo>
                  <a:pt x="212846" y="6005"/>
                </a:lnTo>
                <a:lnTo>
                  <a:pt x="253010" y="22954"/>
                </a:lnTo>
                <a:lnTo>
                  <a:pt x="287039" y="49244"/>
                </a:lnTo>
                <a:lnTo>
                  <a:pt x="313328" y="83272"/>
                </a:lnTo>
                <a:lnTo>
                  <a:pt x="330277" y="123436"/>
                </a:lnTo>
                <a:lnTo>
                  <a:pt x="336283" y="168135"/>
                </a:lnTo>
                <a:close/>
              </a:path>
            </a:pathLst>
          </a:custGeom>
          <a:ln w="12700">
            <a:solidFill>
              <a:srgbClr val="FFFFFF"/>
            </a:solidFill>
          </a:ln>
        </p:spPr>
        <p:txBody>
          <a:bodyPr wrap="square" lIns="0" tIns="0" rIns="0" bIns="0" rtlCol="0"/>
          <a:lstStyle/>
          <a:p>
            <a:endParaRPr/>
          </a:p>
        </p:txBody>
      </p:sp>
      <p:sp>
        <p:nvSpPr>
          <p:cNvPr id="9" name="object 9"/>
          <p:cNvSpPr/>
          <p:nvPr/>
        </p:nvSpPr>
        <p:spPr>
          <a:xfrm>
            <a:off x="1616856" y="104738"/>
            <a:ext cx="608025" cy="361805"/>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376859" y="216408"/>
            <a:ext cx="1014899" cy="21130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429023" y="1139799"/>
            <a:ext cx="6423660" cy="5308600"/>
          </a:xfrm>
          <a:custGeom>
            <a:avLst/>
            <a:gdLst/>
            <a:ahLst/>
            <a:cxnLst/>
            <a:rect l="l" t="t" r="r" b="b"/>
            <a:pathLst>
              <a:path w="6423659" h="5308600">
                <a:moveTo>
                  <a:pt x="6423126" y="0"/>
                </a:moveTo>
                <a:lnTo>
                  <a:pt x="819912" y="4889"/>
                </a:lnTo>
                <a:lnTo>
                  <a:pt x="0" y="3297110"/>
                </a:lnTo>
                <a:lnTo>
                  <a:pt x="4004119" y="5302618"/>
                </a:lnTo>
                <a:lnTo>
                  <a:pt x="6423126" y="5308130"/>
                </a:lnTo>
                <a:lnTo>
                  <a:pt x="6423126" y="0"/>
                </a:lnTo>
                <a:close/>
              </a:path>
            </a:pathLst>
          </a:custGeom>
          <a:solidFill>
            <a:srgbClr val="21A8E0"/>
          </a:solidFill>
        </p:spPr>
        <p:txBody>
          <a:bodyPr wrap="square" lIns="0" tIns="0" rIns="0" bIns="0" rtlCol="0"/>
          <a:lstStyle/>
          <a:p>
            <a:endParaRPr/>
          </a:p>
        </p:txBody>
      </p:sp>
      <p:sp>
        <p:nvSpPr>
          <p:cNvPr id="15" name="3 CuadroTexto"/>
          <p:cNvSpPr txBox="1"/>
          <p:nvPr/>
        </p:nvSpPr>
        <p:spPr>
          <a:xfrm>
            <a:off x="3129608" y="1411069"/>
            <a:ext cx="532859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defRPr/>
            </a:pPr>
            <a:r>
              <a:rPr lang="es-CO" b="1" dirty="0">
                <a:solidFill>
                  <a:prstClr val="white"/>
                </a:solidFill>
                <a:latin typeface="Calibri"/>
              </a:rPr>
              <a:t>ESTANCIAS ABASTECIDAS</a:t>
            </a:r>
          </a:p>
          <a:p>
            <a:pPr algn="ctr">
              <a:defRPr/>
            </a:pPr>
            <a:r>
              <a:rPr lang="es-CO" b="1" dirty="0">
                <a:solidFill>
                  <a:prstClr val="white"/>
                </a:solidFill>
                <a:latin typeface="Calibri"/>
              </a:rPr>
              <a:t> </a:t>
            </a:r>
            <a:r>
              <a:rPr lang="es-CO" b="1" dirty="0" smtClean="0">
                <a:solidFill>
                  <a:prstClr val="white"/>
                </a:solidFill>
                <a:latin typeface="Calibri"/>
              </a:rPr>
              <a:t>AÑO 2020</a:t>
            </a:r>
            <a:endParaRPr lang="es-CO" b="1" dirty="0">
              <a:solidFill>
                <a:prstClr val="white"/>
              </a:solidFill>
              <a:latin typeface="Calibri"/>
            </a:endParaRPr>
          </a:p>
        </p:txBody>
      </p:sp>
      <p:graphicFrame>
        <p:nvGraphicFramePr>
          <p:cNvPr id="16" name="6 Tabla"/>
          <p:cNvGraphicFramePr>
            <a:graphicFrameLocks noGrp="1"/>
          </p:cNvGraphicFramePr>
          <p:nvPr>
            <p:extLst/>
          </p:nvPr>
        </p:nvGraphicFramePr>
        <p:xfrm>
          <a:off x="2067699" y="2110921"/>
          <a:ext cx="7143800" cy="752766"/>
        </p:xfrm>
        <a:graphic>
          <a:graphicData uri="http://schemas.openxmlformats.org/drawingml/2006/table">
            <a:tbl>
              <a:tblPr/>
              <a:tblGrid>
                <a:gridCol w="2597922">
                  <a:extLst>
                    <a:ext uri="{9D8B030D-6E8A-4147-A177-3AD203B41FA5}">
                      <a16:colId xmlns:a16="http://schemas.microsoft.com/office/drawing/2014/main" xmlns="" val="20000"/>
                    </a:ext>
                  </a:extLst>
                </a:gridCol>
                <a:gridCol w="1759796">
                  <a:extLst>
                    <a:ext uri="{9D8B030D-6E8A-4147-A177-3AD203B41FA5}">
                      <a16:colId xmlns:a16="http://schemas.microsoft.com/office/drawing/2014/main" xmlns="" val="20001"/>
                    </a:ext>
                  </a:extLst>
                </a:gridCol>
                <a:gridCol w="1428760">
                  <a:extLst>
                    <a:ext uri="{9D8B030D-6E8A-4147-A177-3AD203B41FA5}">
                      <a16:colId xmlns:a16="http://schemas.microsoft.com/office/drawing/2014/main" xmlns="" val="20002"/>
                    </a:ext>
                  </a:extLst>
                </a:gridCol>
                <a:gridCol w="1357322">
                  <a:extLst>
                    <a:ext uri="{9D8B030D-6E8A-4147-A177-3AD203B41FA5}">
                      <a16:colId xmlns:a16="http://schemas.microsoft.com/office/drawing/2014/main" xmlns="" val="20003"/>
                    </a:ext>
                  </a:extLst>
                </a:gridCol>
              </a:tblGrid>
              <a:tr h="499401">
                <a:tc>
                  <a:txBody>
                    <a:bodyPr/>
                    <a:lstStyle/>
                    <a:p>
                      <a:pPr marL="0" algn="ctr" defTabSz="914400" rtl="0" eaLnBrk="1" fontAlgn="b" latinLnBrk="0" hangingPunct="1">
                        <a:lnSpc>
                          <a:spcPct val="115000"/>
                        </a:lnSpc>
                        <a:spcAft>
                          <a:spcPts val="0"/>
                        </a:spcAft>
                      </a:pPr>
                      <a:r>
                        <a:rPr lang="es-ES" sz="1400" b="1" kern="1200" dirty="0">
                          <a:solidFill>
                            <a:srgbClr val="FFFFFF"/>
                          </a:solidFill>
                          <a:latin typeface="Arial" pitchFamily="34" charset="0"/>
                          <a:ea typeface="Calibri"/>
                          <a:cs typeface="Arial" pitchFamily="34" charset="0"/>
                        </a:rPr>
                        <a:t>REGIONAL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400" b="1" dirty="0" smtClean="0">
                          <a:solidFill>
                            <a:schemeClr val="bg1"/>
                          </a:solidFill>
                          <a:latin typeface="Arial" pitchFamily="34" charset="0"/>
                          <a:ea typeface="Calibri"/>
                          <a:cs typeface="Arial" pitchFamily="34" charset="0"/>
                        </a:rPr>
                        <a:t>ACUMULADO</a:t>
                      </a:r>
                      <a:endParaRPr lang="es-ES" sz="1400" dirty="0">
                        <a:solidFill>
                          <a:schemeClr val="bg1"/>
                        </a:solidFill>
                        <a:latin typeface="Arial" pitchFamily="34" charset="0"/>
                        <a:ea typeface="Calibri"/>
                        <a:cs typeface="Arial" pitchFamily="34" charset="0"/>
                      </a:endParaRPr>
                    </a:p>
                  </a:txBody>
                  <a:tcPr marL="44447" marR="4444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400" b="1" dirty="0">
                          <a:solidFill>
                            <a:schemeClr val="bg1"/>
                          </a:solidFill>
                          <a:latin typeface="Arial" pitchFamily="34" charset="0"/>
                          <a:ea typeface="Times New Roman"/>
                          <a:cs typeface="Arial" pitchFamily="34" charset="0"/>
                        </a:rPr>
                        <a:t>PROMEDIO</a:t>
                      </a:r>
                      <a:r>
                        <a:rPr lang="es-ES" sz="1400" b="1" baseline="0" dirty="0">
                          <a:solidFill>
                            <a:schemeClr val="bg1"/>
                          </a:solidFill>
                          <a:latin typeface="Arial" pitchFamily="34" charset="0"/>
                          <a:ea typeface="Times New Roman"/>
                          <a:cs typeface="Arial" pitchFamily="34" charset="0"/>
                        </a:rPr>
                        <a:t> </a:t>
                      </a:r>
                    </a:p>
                    <a:p>
                      <a:pPr algn="ctr">
                        <a:lnSpc>
                          <a:spcPct val="115000"/>
                        </a:lnSpc>
                        <a:spcAft>
                          <a:spcPts val="0"/>
                        </a:spcAft>
                      </a:pPr>
                      <a:r>
                        <a:rPr lang="es-ES" sz="1400" b="1" dirty="0">
                          <a:solidFill>
                            <a:schemeClr val="bg1"/>
                          </a:solidFill>
                          <a:latin typeface="Arial" pitchFamily="34" charset="0"/>
                          <a:ea typeface="Times New Roman"/>
                          <a:cs typeface="Arial" pitchFamily="34" charset="0"/>
                        </a:rPr>
                        <a:t>MES/ AÑO </a:t>
                      </a:r>
                      <a:r>
                        <a:rPr lang="es-ES" sz="1400" b="1" dirty="0" smtClean="0">
                          <a:solidFill>
                            <a:schemeClr val="bg1"/>
                          </a:solidFill>
                          <a:latin typeface="Arial" pitchFamily="34" charset="0"/>
                          <a:ea typeface="Times New Roman"/>
                          <a:cs typeface="Arial" pitchFamily="34" charset="0"/>
                        </a:rPr>
                        <a:t>2020</a:t>
                      </a:r>
                      <a:endParaRPr lang="es-ES" sz="1400" dirty="0">
                        <a:solidFill>
                          <a:schemeClr val="bg1"/>
                        </a:solidFill>
                        <a:latin typeface="Arial" pitchFamily="34" charset="0"/>
                        <a:ea typeface="Calibri"/>
                        <a:cs typeface="Arial" pitchFamily="34" charset="0"/>
                      </a:endParaRPr>
                    </a:p>
                  </a:txBody>
                  <a:tcPr marL="44447" marR="4444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400" b="1" dirty="0">
                          <a:solidFill>
                            <a:srgbClr val="FFFFFF"/>
                          </a:solidFill>
                          <a:latin typeface="Arial" pitchFamily="34" charset="0"/>
                          <a:ea typeface="Times New Roman"/>
                          <a:cs typeface="Arial" pitchFamily="34" charset="0"/>
                        </a:rPr>
                        <a:t>PROMEDIO </a:t>
                      </a:r>
                    </a:p>
                    <a:p>
                      <a:pPr algn="ctr">
                        <a:lnSpc>
                          <a:spcPct val="115000"/>
                        </a:lnSpc>
                        <a:spcAft>
                          <a:spcPts val="0"/>
                        </a:spcAft>
                      </a:pPr>
                      <a:r>
                        <a:rPr lang="es-ES" sz="1400" b="1" dirty="0">
                          <a:solidFill>
                            <a:srgbClr val="FFFFFF"/>
                          </a:solidFill>
                          <a:latin typeface="Arial" pitchFamily="34" charset="0"/>
                          <a:ea typeface="Times New Roman"/>
                          <a:cs typeface="Arial" pitchFamily="34" charset="0"/>
                        </a:rPr>
                        <a:t>DIA</a:t>
                      </a:r>
                      <a:endParaRPr lang="es-ES" sz="1400" dirty="0">
                        <a:latin typeface="Arial" pitchFamily="34" charset="0"/>
                        <a:ea typeface="Calibri"/>
                        <a:cs typeface="Arial" pitchFamily="34" charset="0"/>
                      </a:endParaRPr>
                    </a:p>
                  </a:txBody>
                  <a:tcPr marL="44447" marR="4444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xmlns="" val="10000"/>
                  </a:ext>
                </a:extLst>
              </a:tr>
              <a:tr h="251025">
                <a:tc>
                  <a:txBody>
                    <a:bodyPr/>
                    <a:lstStyle/>
                    <a:p>
                      <a:pPr algn="ctr" fontAlgn="ctr"/>
                      <a:r>
                        <a:rPr lang="es-ES" sz="1400" b="1" i="0" u="none" strike="noStrike" dirty="0">
                          <a:solidFill>
                            <a:schemeClr val="tx1"/>
                          </a:solidFill>
                          <a:latin typeface="Arial" pitchFamily="34" charset="0"/>
                          <a:cs typeface="Arial" pitchFamily="34" charset="0"/>
                        </a:rPr>
                        <a:t>Tolima Grande (Ejercito-</a:t>
                      </a:r>
                      <a:r>
                        <a:rPr lang="es-ES" sz="1400" b="1" i="0" u="none" strike="noStrike" baseline="0" dirty="0">
                          <a:solidFill>
                            <a:schemeClr val="tx1"/>
                          </a:solidFill>
                          <a:latin typeface="Arial" pitchFamily="34" charset="0"/>
                          <a:cs typeface="Arial" pitchFamily="34" charset="0"/>
                        </a:rPr>
                        <a:t> FAC)</a:t>
                      </a:r>
                      <a:endParaRPr lang="es-ES" sz="1400" b="1" i="0" u="none" strike="noStrike" dirty="0">
                        <a:solidFill>
                          <a:schemeClr val="tx1"/>
                        </a:solidFill>
                        <a:latin typeface="Arial" pitchFamily="34" charset="0"/>
                        <a:cs typeface="Arial"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ctr"/>
                      <a:r>
                        <a:rPr lang="es-CO" sz="1600" b="0" i="0" u="none" strike="noStrike" dirty="0" smtClean="0">
                          <a:solidFill>
                            <a:srgbClr val="000000"/>
                          </a:solidFill>
                          <a:effectLst/>
                          <a:latin typeface="Arial" panose="020B0604020202020204" pitchFamily="34" charset="0"/>
                        </a:rPr>
                        <a:t>2.825.745</a:t>
                      </a:r>
                      <a:endParaRPr lang="es-CO"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ctr"/>
                      <a:r>
                        <a:rPr lang="es-CO" sz="1600" b="0" i="0" u="none" strike="noStrike" dirty="0" smtClean="0">
                          <a:solidFill>
                            <a:srgbClr val="000000"/>
                          </a:solidFill>
                          <a:effectLst/>
                          <a:latin typeface="Arial" panose="020B0604020202020204" pitchFamily="34" charset="0"/>
                        </a:rPr>
                        <a:t>235.478</a:t>
                      </a:r>
                      <a:endParaRPr lang="es-CO"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ctr"/>
                      <a:r>
                        <a:rPr lang="es-CO" sz="1600" b="0" i="0" u="none" strike="noStrike" dirty="0" smtClean="0">
                          <a:solidFill>
                            <a:srgbClr val="000000"/>
                          </a:solidFill>
                          <a:effectLst/>
                          <a:latin typeface="Arial" panose="020B0604020202020204" pitchFamily="34" charset="0"/>
                        </a:rPr>
                        <a:t>7.596</a:t>
                      </a:r>
                      <a:endParaRPr lang="es-CO"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1"/>
                  </a:ext>
                </a:extLst>
              </a:tr>
            </a:tbl>
          </a:graphicData>
        </a:graphic>
      </p:graphicFrame>
      <p:pic>
        <p:nvPicPr>
          <p:cNvPr id="20" name="Imagen 19"/>
          <p:cNvPicPr>
            <a:picLocks noChangeAspect="1"/>
          </p:cNvPicPr>
          <p:nvPr/>
        </p:nvPicPr>
        <p:blipFill rotWithShape="1">
          <a:blip r:embed="rId5" cstate="print">
            <a:extLst>
              <a:ext uri="{28A0092B-C50C-407E-A947-70E740481C1C}">
                <a14:useLocalDpi xmlns:a14="http://schemas.microsoft.com/office/drawing/2010/main" val="0"/>
              </a:ext>
            </a:extLst>
          </a:blip>
          <a:srcRect l="11151" t="11104" r="4716" b="15772"/>
          <a:stretch/>
        </p:blipFill>
        <p:spPr>
          <a:xfrm>
            <a:off x="461302" y="549730"/>
            <a:ext cx="2586146" cy="1589077"/>
          </a:xfrm>
          <a:prstGeom prst="rect">
            <a:avLst/>
          </a:prstGeom>
        </p:spPr>
      </p:pic>
      <p:pic>
        <p:nvPicPr>
          <p:cNvPr id="21" name="Imagen 20" descr="Descripción: Nuevo_ALFM_Logo 3"/>
          <p:cNvPicPr/>
          <p:nvPr/>
        </p:nvPicPr>
        <p:blipFill>
          <a:blip r:embed="rId6"/>
          <a:srcRect/>
          <a:stretch>
            <a:fillRect/>
          </a:stretch>
        </p:blipFill>
        <p:spPr>
          <a:xfrm>
            <a:off x="860436" y="814790"/>
            <a:ext cx="921481" cy="451123"/>
          </a:xfrm>
          <a:prstGeom prst="rect">
            <a:avLst/>
          </a:prstGeom>
          <a:noFill/>
          <a:ln>
            <a:noFill/>
            <a:prstDash/>
          </a:ln>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5344" y="2476418"/>
            <a:ext cx="1434885" cy="2028552"/>
          </a:xfrm>
          <a:prstGeom prst="rect">
            <a:avLst/>
          </a:prstGeom>
        </p:spPr>
      </p:pic>
      <p:sp>
        <p:nvSpPr>
          <p:cNvPr id="13" name="Conector 12"/>
          <p:cNvSpPr/>
          <p:nvPr/>
        </p:nvSpPr>
        <p:spPr>
          <a:xfrm>
            <a:off x="1836503" y="2149457"/>
            <a:ext cx="112757" cy="95947"/>
          </a:xfrm>
          <a:prstGeom prst="flowChartConnector">
            <a:avLst/>
          </a:prstGeom>
          <a:solidFill>
            <a:schemeClr val="tx1"/>
          </a:solidFill>
        </p:spPr>
        <p:txBody>
          <a:bodyPr wrap="square" lIns="0" tIns="0" rIns="0" bIns="0" rtlCol="0" anchor="ctr"/>
          <a:lstStyle/>
          <a:p>
            <a:pPr algn="ctr"/>
            <a:endParaRPr lang="es-CO"/>
          </a:p>
        </p:txBody>
      </p:sp>
      <p:sp>
        <p:nvSpPr>
          <p:cNvPr id="22" name="Conector 21"/>
          <p:cNvSpPr/>
          <p:nvPr/>
        </p:nvSpPr>
        <p:spPr>
          <a:xfrm>
            <a:off x="1811118" y="2450601"/>
            <a:ext cx="112757" cy="95947"/>
          </a:xfrm>
          <a:prstGeom prst="flowChartConnector">
            <a:avLst/>
          </a:prstGeom>
          <a:solidFill>
            <a:schemeClr val="tx1"/>
          </a:solidFill>
        </p:spPr>
        <p:txBody>
          <a:bodyPr wrap="square" lIns="0" tIns="0" rIns="0" bIns="0" rtlCol="0" anchor="ctr"/>
          <a:lstStyle/>
          <a:p>
            <a:pPr algn="ctr"/>
            <a:endParaRPr lang="es-CO"/>
          </a:p>
        </p:txBody>
      </p:sp>
      <p:sp>
        <p:nvSpPr>
          <p:cNvPr id="23" name="Conector 22"/>
          <p:cNvSpPr/>
          <p:nvPr/>
        </p:nvSpPr>
        <p:spPr>
          <a:xfrm>
            <a:off x="1697996" y="2767740"/>
            <a:ext cx="112757" cy="95947"/>
          </a:xfrm>
          <a:prstGeom prst="flowChartConnector">
            <a:avLst/>
          </a:prstGeom>
          <a:solidFill>
            <a:schemeClr val="tx1"/>
          </a:solidFill>
        </p:spPr>
        <p:txBody>
          <a:bodyPr wrap="square" lIns="0" tIns="0" rIns="0" bIns="0" rtlCol="0" anchor="ctr"/>
          <a:lstStyle/>
          <a:p>
            <a:pPr algn="ctr"/>
            <a:endParaRPr lang="es-CO"/>
          </a:p>
        </p:txBody>
      </p:sp>
      <p:sp>
        <p:nvSpPr>
          <p:cNvPr id="24" name="Conector 23"/>
          <p:cNvSpPr/>
          <p:nvPr/>
        </p:nvSpPr>
        <p:spPr>
          <a:xfrm>
            <a:off x="1643040" y="3154900"/>
            <a:ext cx="112757" cy="95947"/>
          </a:xfrm>
          <a:prstGeom prst="flowChartConnector">
            <a:avLst/>
          </a:prstGeom>
          <a:solidFill>
            <a:schemeClr val="tx1"/>
          </a:solidFill>
        </p:spPr>
        <p:txBody>
          <a:bodyPr wrap="square" lIns="0" tIns="0" rIns="0" bIns="0" rtlCol="0" anchor="ctr"/>
          <a:lstStyle/>
          <a:p>
            <a:pPr algn="ctr"/>
            <a:endParaRPr lang="es-CO"/>
          </a:p>
        </p:txBody>
      </p:sp>
      <p:sp>
        <p:nvSpPr>
          <p:cNvPr id="25" name="Conector 24"/>
          <p:cNvSpPr/>
          <p:nvPr/>
        </p:nvSpPr>
        <p:spPr>
          <a:xfrm>
            <a:off x="1379793" y="3473324"/>
            <a:ext cx="112757" cy="95947"/>
          </a:xfrm>
          <a:prstGeom prst="flowChartConnector">
            <a:avLst/>
          </a:prstGeom>
          <a:solidFill>
            <a:schemeClr val="tx1"/>
          </a:solidFill>
        </p:spPr>
        <p:txBody>
          <a:bodyPr wrap="square" lIns="0" tIns="0" rIns="0" bIns="0" rtlCol="0" anchor="ctr"/>
          <a:lstStyle/>
          <a:p>
            <a:pPr algn="ctr"/>
            <a:endParaRPr lang="es-CO"/>
          </a:p>
        </p:txBody>
      </p:sp>
      <p:sp>
        <p:nvSpPr>
          <p:cNvPr id="26" name="Conector 25"/>
          <p:cNvSpPr/>
          <p:nvPr/>
        </p:nvSpPr>
        <p:spPr>
          <a:xfrm>
            <a:off x="1492550" y="3875529"/>
            <a:ext cx="112757" cy="95947"/>
          </a:xfrm>
          <a:prstGeom prst="flowChartConnector">
            <a:avLst/>
          </a:prstGeom>
          <a:solidFill>
            <a:schemeClr val="tx1"/>
          </a:solidFill>
        </p:spPr>
        <p:txBody>
          <a:bodyPr wrap="square" lIns="0" tIns="0" rIns="0" bIns="0" rtlCol="0" anchor="ctr"/>
          <a:lstStyle/>
          <a:p>
            <a:pPr algn="ctr"/>
            <a:endParaRPr lang="es-CO"/>
          </a:p>
        </p:txBody>
      </p:sp>
      <p:sp>
        <p:nvSpPr>
          <p:cNvPr id="27" name="Conector 26"/>
          <p:cNvSpPr/>
          <p:nvPr/>
        </p:nvSpPr>
        <p:spPr>
          <a:xfrm>
            <a:off x="1716186" y="4189995"/>
            <a:ext cx="112757" cy="95947"/>
          </a:xfrm>
          <a:prstGeom prst="flowChartConnector">
            <a:avLst/>
          </a:prstGeom>
          <a:solidFill>
            <a:schemeClr val="tx1"/>
          </a:solidFill>
        </p:spPr>
        <p:txBody>
          <a:bodyPr wrap="square" lIns="0" tIns="0" rIns="0" bIns="0" rtlCol="0" anchor="ctr"/>
          <a:lstStyle/>
          <a:p>
            <a:pPr algn="ctr"/>
            <a:endParaRPr lang="es-CO"/>
          </a:p>
        </p:txBody>
      </p:sp>
      <p:sp>
        <p:nvSpPr>
          <p:cNvPr id="28" name="Conector 27"/>
          <p:cNvSpPr/>
          <p:nvPr/>
        </p:nvSpPr>
        <p:spPr>
          <a:xfrm>
            <a:off x="1442210" y="4653321"/>
            <a:ext cx="112757" cy="95947"/>
          </a:xfrm>
          <a:prstGeom prst="flowChartConnector">
            <a:avLst/>
          </a:prstGeom>
          <a:solidFill>
            <a:schemeClr val="tx1"/>
          </a:solidFill>
        </p:spPr>
        <p:txBody>
          <a:bodyPr wrap="square" lIns="0" tIns="0" rIns="0" bIns="0" rtlCol="0" anchor="ctr"/>
          <a:lstStyle/>
          <a:p>
            <a:pPr algn="ctr"/>
            <a:endParaRPr lang="es-CO"/>
          </a:p>
        </p:txBody>
      </p:sp>
      <p:sp>
        <p:nvSpPr>
          <p:cNvPr id="29" name="Conector 28"/>
          <p:cNvSpPr/>
          <p:nvPr/>
        </p:nvSpPr>
        <p:spPr>
          <a:xfrm>
            <a:off x="1780124" y="4856003"/>
            <a:ext cx="112757" cy="95947"/>
          </a:xfrm>
          <a:prstGeom prst="flowChartConnector">
            <a:avLst/>
          </a:prstGeom>
          <a:solidFill>
            <a:schemeClr val="tx1"/>
          </a:solidFill>
        </p:spPr>
        <p:txBody>
          <a:bodyPr wrap="square" lIns="0" tIns="0" rIns="0" bIns="0" rtlCol="0" anchor="ctr"/>
          <a:lstStyle/>
          <a:p>
            <a:pPr algn="ctr"/>
            <a:endParaRPr lang="es-CO"/>
          </a:p>
        </p:txBody>
      </p:sp>
      <p:sp>
        <p:nvSpPr>
          <p:cNvPr id="30" name="Conector 29"/>
          <p:cNvSpPr/>
          <p:nvPr/>
        </p:nvSpPr>
        <p:spPr>
          <a:xfrm>
            <a:off x="1708174" y="5338898"/>
            <a:ext cx="112757" cy="95947"/>
          </a:xfrm>
          <a:prstGeom prst="flowChartConnector">
            <a:avLst/>
          </a:prstGeom>
          <a:solidFill>
            <a:schemeClr val="tx1"/>
          </a:solidFill>
        </p:spPr>
        <p:txBody>
          <a:bodyPr wrap="square" lIns="0" tIns="0" rIns="0" bIns="0" rtlCol="0" anchor="ctr"/>
          <a:lstStyle/>
          <a:p>
            <a:pPr algn="ctr"/>
            <a:endParaRPr lang="es-CO"/>
          </a:p>
        </p:txBody>
      </p:sp>
      <p:sp>
        <p:nvSpPr>
          <p:cNvPr id="31" name="Conector 30"/>
          <p:cNvSpPr/>
          <p:nvPr/>
        </p:nvSpPr>
        <p:spPr>
          <a:xfrm>
            <a:off x="2111949" y="5651232"/>
            <a:ext cx="112757" cy="95947"/>
          </a:xfrm>
          <a:prstGeom prst="flowChartConnector">
            <a:avLst/>
          </a:prstGeom>
          <a:solidFill>
            <a:schemeClr val="tx1"/>
          </a:solidFill>
        </p:spPr>
        <p:txBody>
          <a:bodyPr wrap="square" lIns="0" tIns="0" rIns="0" bIns="0" rtlCol="0" anchor="ctr"/>
          <a:lstStyle/>
          <a:p>
            <a:pPr algn="ctr"/>
            <a:endParaRPr lang="es-CO"/>
          </a:p>
        </p:txBody>
      </p:sp>
      <p:sp>
        <p:nvSpPr>
          <p:cNvPr id="32" name="Conector 31"/>
          <p:cNvSpPr/>
          <p:nvPr/>
        </p:nvSpPr>
        <p:spPr>
          <a:xfrm>
            <a:off x="2590800" y="5930365"/>
            <a:ext cx="112757" cy="95947"/>
          </a:xfrm>
          <a:prstGeom prst="flowChartConnector">
            <a:avLst/>
          </a:prstGeom>
          <a:solidFill>
            <a:schemeClr val="tx1"/>
          </a:solidFill>
        </p:spPr>
        <p:txBody>
          <a:bodyPr wrap="square" lIns="0" tIns="0" rIns="0" bIns="0" rtlCol="0" anchor="ctr"/>
          <a:lstStyle/>
          <a:p>
            <a:pPr algn="ctr"/>
            <a:endParaRPr lang="es-CO"/>
          </a:p>
        </p:txBody>
      </p:sp>
      <p:sp>
        <p:nvSpPr>
          <p:cNvPr id="33" name="Conector 32"/>
          <p:cNvSpPr/>
          <p:nvPr/>
        </p:nvSpPr>
        <p:spPr>
          <a:xfrm>
            <a:off x="3269370" y="5908908"/>
            <a:ext cx="112757" cy="95947"/>
          </a:xfrm>
          <a:prstGeom prst="flowChartConnector">
            <a:avLst/>
          </a:prstGeom>
          <a:solidFill>
            <a:schemeClr val="tx1"/>
          </a:solidFill>
        </p:spPr>
        <p:txBody>
          <a:bodyPr wrap="square" lIns="0" tIns="0" rIns="0" bIns="0" rtlCol="0" anchor="ctr"/>
          <a:lstStyle/>
          <a:p>
            <a:pPr algn="ctr"/>
            <a:endParaRPr lang="es-CO"/>
          </a:p>
        </p:txBody>
      </p:sp>
      <p:sp>
        <p:nvSpPr>
          <p:cNvPr id="35" name="Conector 34"/>
          <p:cNvSpPr/>
          <p:nvPr/>
        </p:nvSpPr>
        <p:spPr>
          <a:xfrm>
            <a:off x="3650082" y="6139909"/>
            <a:ext cx="112757" cy="95947"/>
          </a:xfrm>
          <a:prstGeom prst="flowChartConnector">
            <a:avLst/>
          </a:prstGeom>
          <a:solidFill>
            <a:schemeClr val="tx1"/>
          </a:solidFill>
        </p:spPr>
        <p:txBody>
          <a:bodyPr wrap="square" lIns="0" tIns="0" rIns="0" bIns="0" rtlCol="0" anchor="ctr"/>
          <a:lstStyle/>
          <a:p>
            <a:pPr algn="ctr"/>
            <a:endParaRPr lang="es-CO"/>
          </a:p>
        </p:txBody>
      </p:sp>
      <p:sp>
        <p:nvSpPr>
          <p:cNvPr id="36" name="Conector 35"/>
          <p:cNvSpPr/>
          <p:nvPr/>
        </p:nvSpPr>
        <p:spPr>
          <a:xfrm>
            <a:off x="4250917" y="6025338"/>
            <a:ext cx="112757" cy="95947"/>
          </a:xfrm>
          <a:prstGeom prst="flowChartConnector">
            <a:avLst/>
          </a:prstGeom>
          <a:solidFill>
            <a:schemeClr val="tx1"/>
          </a:solidFill>
        </p:spPr>
        <p:txBody>
          <a:bodyPr wrap="square" lIns="0" tIns="0" rIns="0" bIns="0" rtlCol="0" anchor="ctr"/>
          <a:lstStyle/>
          <a:p>
            <a:pPr algn="ctr"/>
            <a:endParaRPr lang="es-CO"/>
          </a:p>
        </p:txBody>
      </p:sp>
      <p:sp>
        <p:nvSpPr>
          <p:cNvPr id="37" name="Conector 36"/>
          <p:cNvSpPr/>
          <p:nvPr/>
        </p:nvSpPr>
        <p:spPr>
          <a:xfrm>
            <a:off x="4865604" y="6191396"/>
            <a:ext cx="112757" cy="95947"/>
          </a:xfrm>
          <a:prstGeom prst="flowChartConnector">
            <a:avLst/>
          </a:prstGeom>
          <a:solidFill>
            <a:schemeClr val="tx1"/>
          </a:solidFill>
        </p:spPr>
        <p:txBody>
          <a:bodyPr wrap="square" lIns="0" tIns="0" rIns="0" bIns="0" rtlCol="0" anchor="ctr"/>
          <a:lstStyle/>
          <a:p>
            <a:pPr algn="ctr"/>
            <a:endParaRPr lang="es-CO"/>
          </a:p>
        </p:txBody>
      </p:sp>
      <p:sp>
        <p:nvSpPr>
          <p:cNvPr id="38" name="Conector 37"/>
          <p:cNvSpPr/>
          <p:nvPr/>
        </p:nvSpPr>
        <p:spPr>
          <a:xfrm>
            <a:off x="5499066" y="6060940"/>
            <a:ext cx="112757" cy="95947"/>
          </a:xfrm>
          <a:prstGeom prst="flowChartConnector">
            <a:avLst/>
          </a:prstGeom>
          <a:solidFill>
            <a:schemeClr val="tx1"/>
          </a:solidFill>
        </p:spPr>
        <p:txBody>
          <a:bodyPr wrap="square" lIns="0" tIns="0" rIns="0" bIns="0" rtlCol="0" anchor="ctr"/>
          <a:lstStyle/>
          <a:p>
            <a:pPr algn="ctr"/>
            <a:endParaRPr lang="es-CO"/>
          </a:p>
        </p:txBody>
      </p:sp>
      <p:sp>
        <p:nvSpPr>
          <p:cNvPr id="39" name="Conector 38"/>
          <p:cNvSpPr/>
          <p:nvPr/>
        </p:nvSpPr>
        <p:spPr>
          <a:xfrm>
            <a:off x="6090638" y="6187882"/>
            <a:ext cx="112757" cy="95947"/>
          </a:xfrm>
          <a:prstGeom prst="flowChartConnector">
            <a:avLst/>
          </a:prstGeom>
          <a:solidFill>
            <a:schemeClr val="tx1"/>
          </a:solidFill>
        </p:spPr>
        <p:txBody>
          <a:bodyPr wrap="square" lIns="0" tIns="0" rIns="0" bIns="0" rtlCol="0" anchor="ctr"/>
          <a:lstStyle/>
          <a:p>
            <a:pPr algn="ctr"/>
            <a:endParaRPr lang="es-CO"/>
          </a:p>
        </p:txBody>
      </p:sp>
      <p:sp>
        <p:nvSpPr>
          <p:cNvPr id="40" name="Conector 39"/>
          <p:cNvSpPr/>
          <p:nvPr/>
        </p:nvSpPr>
        <p:spPr>
          <a:xfrm>
            <a:off x="6660896" y="6016599"/>
            <a:ext cx="112757" cy="95947"/>
          </a:xfrm>
          <a:prstGeom prst="flowChartConnector">
            <a:avLst/>
          </a:prstGeom>
          <a:solidFill>
            <a:schemeClr val="tx1"/>
          </a:solidFill>
        </p:spPr>
        <p:txBody>
          <a:bodyPr wrap="square" lIns="0" tIns="0" rIns="0" bIns="0" rtlCol="0" anchor="ctr"/>
          <a:lstStyle/>
          <a:p>
            <a:pPr algn="ctr"/>
            <a:endParaRPr lang="es-CO"/>
          </a:p>
        </p:txBody>
      </p:sp>
      <p:sp>
        <p:nvSpPr>
          <p:cNvPr id="41" name="Conector 40"/>
          <p:cNvSpPr/>
          <p:nvPr/>
        </p:nvSpPr>
        <p:spPr>
          <a:xfrm>
            <a:off x="7417410" y="6139908"/>
            <a:ext cx="112757" cy="95947"/>
          </a:xfrm>
          <a:prstGeom prst="flowChartConnector">
            <a:avLst/>
          </a:prstGeom>
          <a:solidFill>
            <a:schemeClr val="tx1"/>
          </a:solidFill>
        </p:spPr>
        <p:txBody>
          <a:bodyPr wrap="square" lIns="0" tIns="0" rIns="0" bIns="0" rtlCol="0" anchor="ctr"/>
          <a:lstStyle/>
          <a:p>
            <a:pPr algn="ctr"/>
            <a:endParaRPr lang="es-CO"/>
          </a:p>
        </p:txBody>
      </p:sp>
      <p:sp>
        <p:nvSpPr>
          <p:cNvPr id="42" name="Conector 41"/>
          <p:cNvSpPr/>
          <p:nvPr/>
        </p:nvSpPr>
        <p:spPr>
          <a:xfrm>
            <a:off x="7924397" y="6003214"/>
            <a:ext cx="112757" cy="95947"/>
          </a:xfrm>
          <a:prstGeom prst="flowChartConnector">
            <a:avLst/>
          </a:prstGeom>
          <a:solidFill>
            <a:schemeClr val="tx1"/>
          </a:solidFill>
        </p:spPr>
        <p:txBody>
          <a:bodyPr wrap="square" lIns="0" tIns="0" rIns="0" bIns="0" rtlCol="0" anchor="ctr"/>
          <a:lstStyle/>
          <a:p>
            <a:pPr algn="ctr"/>
            <a:endParaRPr lang="es-CO"/>
          </a:p>
        </p:txBody>
      </p:sp>
      <p:sp>
        <p:nvSpPr>
          <p:cNvPr id="43" name="Conector 42"/>
          <p:cNvSpPr/>
          <p:nvPr/>
        </p:nvSpPr>
        <p:spPr>
          <a:xfrm>
            <a:off x="8545615" y="6143069"/>
            <a:ext cx="112757" cy="95947"/>
          </a:xfrm>
          <a:prstGeom prst="flowChartConnector">
            <a:avLst/>
          </a:prstGeom>
          <a:solidFill>
            <a:schemeClr val="tx1"/>
          </a:solidFill>
        </p:spPr>
        <p:txBody>
          <a:bodyPr wrap="square" lIns="0" tIns="0" rIns="0" bIns="0" rtlCol="0" anchor="ctr"/>
          <a:lstStyle/>
          <a:p>
            <a:pPr algn="ctr"/>
            <a:endParaRPr lang="es-CO"/>
          </a:p>
        </p:txBody>
      </p:sp>
      <p:sp>
        <p:nvSpPr>
          <p:cNvPr id="44" name="Conector 43"/>
          <p:cNvSpPr/>
          <p:nvPr/>
        </p:nvSpPr>
        <p:spPr>
          <a:xfrm>
            <a:off x="8972977" y="5797648"/>
            <a:ext cx="112757" cy="95947"/>
          </a:xfrm>
          <a:prstGeom prst="flowChartConnector">
            <a:avLst/>
          </a:prstGeom>
          <a:solidFill>
            <a:schemeClr val="tx1"/>
          </a:solidFill>
        </p:spPr>
        <p:txBody>
          <a:bodyPr wrap="square" lIns="0" tIns="0" rIns="0" bIns="0" rtlCol="0" anchor="ctr"/>
          <a:lstStyle/>
          <a:p>
            <a:pPr algn="ctr"/>
            <a:endParaRPr lang="es-CO"/>
          </a:p>
        </p:txBody>
      </p:sp>
      <p:sp>
        <p:nvSpPr>
          <p:cNvPr id="45" name="Conector 44"/>
          <p:cNvSpPr/>
          <p:nvPr/>
        </p:nvSpPr>
        <p:spPr>
          <a:xfrm>
            <a:off x="9372600" y="5438006"/>
            <a:ext cx="112757" cy="95947"/>
          </a:xfrm>
          <a:prstGeom prst="flowChartConnector">
            <a:avLst/>
          </a:prstGeom>
          <a:solidFill>
            <a:schemeClr val="tx1"/>
          </a:solidFill>
        </p:spPr>
        <p:txBody>
          <a:bodyPr wrap="square" lIns="0" tIns="0" rIns="0" bIns="0" rtlCol="0" anchor="ctr"/>
          <a:lstStyle/>
          <a:p>
            <a:pPr algn="ctr"/>
            <a:endParaRPr lang="es-CO"/>
          </a:p>
        </p:txBody>
      </p:sp>
      <p:sp>
        <p:nvSpPr>
          <p:cNvPr id="46" name="Conector 45"/>
          <p:cNvSpPr/>
          <p:nvPr/>
        </p:nvSpPr>
        <p:spPr>
          <a:xfrm>
            <a:off x="9621071" y="5105400"/>
            <a:ext cx="112757" cy="95947"/>
          </a:xfrm>
          <a:prstGeom prst="flowChartConnector">
            <a:avLst/>
          </a:prstGeom>
          <a:solidFill>
            <a:schemeClr val="tx1"/>
          </a:solidFill>
        </p:spPr>
        <p:txBody>
          <a:bodyPr wrap="square" lIns="0" tIns="0" rIns="0" bIns="0" rtlCol="0" anchor="ctr"/>
          <a:lstStyle/>
          <a:p>
            <a:pPr algn="ctr"/>
            <a:endParaRPr lang="es-CO"/>
          </a:p>
        </p:txBody>
      </p:sp>
      <p:sp>
        <p:nvSpPr>
          <p:cNvPr id="47" name="Conector 46"/>
          <p:cNvSpPr/>
          <p:nvPr/>
        </p:nvSpPr>
        <p:spPr>
          <a:xfrm>
            <a:off x="9805344" y="4726416"/>
            <a:ext cx="112757" cy="95947"/>
          </a:xfrm>
          <a:prstGeom prst="flowChartConnector">
            <a:avLst/>
          </a:prstGeom>
          <a:solidFill>
            <a:schemeClr val="tx1"/>
          </a:solidFill>
        </p:spPr>
        <p:txBody>
          <a:bodyPr wrap="square" lIns="0" tIns="0" rIns="0" bIns="0" rtlCol="0" anchor="ctr"/>
          <a:lstStyle/>
          <a:p>
            <a:pPr algn="ctr"/>
            <a:endParaRPr lang="es-CO"/>
          </a:p>
        </p:txBody>
      </p:sp>
      <p:sp>
        <p:nvSpPr>
          <p:cNvPr id="48" name="3 CuadroTexto"/>
          <p:cNvSpPr txBox="1"/>
          <p:nvPr/>
        </p:nvSpPr>
        <p:spPr>
          <a:xfrm>
            <a:off x="2942646" y="3103611"/>
            <a:ext cx="532859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defRPr/>
            </a:pPr>
            <a:r>
              <a:rPr lang="es-CO" b="1" dirty="0">
                <a:solidFill>
                  <a:prstClr val="white"/>
                </a:solidFill>
                <a:latin typeface="Calibri"/>
              </a:rPr>
              <a:t>ESTANCIAS ABASTECIDAS</a:t>
            </a:r>
          </a:p>
          <a:p>
            <a:pPr algn="ctr">
              <a:defRPr/>
            </a:pPr>
            <a:r>
              <a:rPr lang="es-CO" b="1" dirty="0">
                <a:solidFill>
                  <a:prstClr val="white"/>
                </a:solidFill>
                <a:latin typeface="Calibri"/>
              </a:rPr>
              <a:t> AÑO </a:t>
            </a:r>
            <a:r>
              <a:rPr lang="es-CO" b="1" dirty="0" smtClean="0">
                <a:solidFill>
                  <a:prstClr val="white"/>
                </a:solidFill>
                <a:latin typeface="Calibri"/>
              </a:rPr>
              <a:t>2019</a:t>
            </a:r>
            <a:endParaRPr lang="es-CO" b="1" dirty="0">
              <a:solidFill>
                <a:prstClr val="white"/>
              </a:solidFill>
              <a:latin typeface="Calibri"/>
            </a:endParaRPr>
          </a:p>
        </p:txBody>
      </p:sp>
      <p:graphicFrame>
        <p:nvGraphicFramePr>
          <p:cNvPr id="49" name="6 Tabla"/>
          <p:cNvGraphicFramePr>
            <a:graphicFrameLocks noGrp="1"/>
          </p:cNvGraphicFramePr>
          <p:nvPr>
            <p:extLst/>
          </p:nvPr>
        </p:nvGraphicFramePr>
        <p:xfrm>
          <a:off x="2035042" y="3810000"/>
          <a:ext cx="7143800" cy="744093"/>
        </p:xfrm>
        <a:graphic>
          <a:graphicData uri="http://schemas.openxmlformats.org/drawingml/2006/table">
            <a:tbl>
              <a:tblPr/>
              <a:tblGrid>
                <a:gridCol w="2597922">
                  <a:extLst>
                    <a:ext uri="{9D8B030D-6E8A-4147-A177-3AD203B41FA5}">
                      <a16:colId xmlns:a16="http://schemas.microsoft.com/office/drawing/2014/main" xmlns="" val="20000"/>
                    </a:ext>
                  </a:extLst>
                </a:gridCol>
                <a:gridCol w="1759796">
                  <a:extLst>
                    <a:ext uri="{9D8B030D-6E8A-4147-A177-3AD203B41FA5}">
                      <a16:colId xmlns:a16="http://schemas.microsoft.com/office/drawing/2014/main" xmlns="" val="20001"/>
                    </a:ext>
                  </a:extLst>
                </a:gridCol>
                <a:gridCol w="1428760">
                  <a:extLst>
                    <a:ext uri="{9D8B030D-6E8A-4147-A177-3AD203B41FA5}">
                      <a16:colId xmlns:a16="http://schemas.microsoft.com/office/drawing/2014/main" xmlns="" val="20002"/>
                    </a:ext>
                  </a:extLst>
                </a:gridCol>
                <a:gridCol w="1357322">
                  <a:extLst>
                    <a:ext uri="{9D8B030D-6E8A-4147-A177-3AD203B41FA5}">
                      <a16:colId xmlns:a16="http://schemas.microsoft.com/office/drawing/2014/main" xmlns="" val="20003"/>
                    </a:ext>
                  </a:extLst>
                </a:gridCol>
              </a:tblGrid>
              <a:tr h="0">
                <a:tc>
                  <a:txBody>
                    <a:bodyPr/>
                    <a:lstStyle/>
                    <a:p>
                      <a:pPr marL="0" algn="ctr" defTabSz="914400" rtl="0" eaLnBrk="1" fontAlgn="b" latinLnBrk="0" hangingPunct="1">
                        <a:lnSpc>
                          <a:spcPct val="115000"/>
                        </a:lnSpc>
                        <a:spcAft>
                          <a:spcPts val="0"/>
                        </a:spcAft>
                      </a:pPr>
                      <a:r>
                        <a:rPr lang="es-ES" sz="1400" b="1" kern="1200" dirty="0">
                          <a:solidFill>
                            <a:srgbClr val="FFFFFF"/>
                          </a:solidFill>
                          <a:latin typeface="Arial" pitchFamily="34" charset="0"/>
                          <a:ea typeface="Calibri"/>
                          <a:cs typeface="Arial" pitchFamily="34" charset="0"/>
                        </a:rPr>
                        <a:t>REGIONAL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400" b="1" dirty="0" smtClean="0">
                          <a:solidFill>
                            <a:schemeClr val="bg1"/>
                          </a:solidFill>
                          <a:latin typeface="Arial" pitchFamily="34" charset="0"/>
                          <a:ea typeface="Calibri"/>
                          <a:cs typeface="Arial" pitchFamily="34" charset="0"/>
                        </a:rPr>
                        <a:t>ACUMULADO</a:t>
                      </a:r>
                      <a:endParaRPr lang="es-ES" sz="1400" dirty="0">
                        <a:solidFill>
                          <a:schemeClr val="bg1"/>
                        </a:solidFill>
                        <a:latin typeface="Arial" pitchFamily="34" charset="0"/>
                        <a:ea typeface="Calibri"/>
                        <a:cs typeface="Arial" pitchFamily="34" charset="0"/>
                      </a:endParaRPr>
                    </a:p>
                  </a:txBody>
                  <a:tcPr marL="44447" marR="4444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400" b="1" dirty="0">
                          <a:solidFill>
                            <a:schemeClr val="bg1"/>
                          </a:solidFill>
                          <a:latin typeface="Arial" pitchFamily="34" charset="0"/>
                          <a:ea typeface="Times New Roman"/>
                          <a:cs typeface="Arial" pitchFamily="34" charset="0"/>
                        </a:rPr>
                        <a:t>PROMEDIO</a:t>
                      </a:r>
                      <a:r>
                        <a:rPr lang="es-ES" sz="1400" b="1" baseline="0" dirty="0">
                          <a:solidFill>
                            <a:schemeClr val="bg1"/>
                          </a:solidFill>
                          <a:latin typeface="Arial" pitchFamily="34" charset="0"/>
                          <a:ea typeface="Times New Roman"/>
                          <a:cs typeface="Arial" pitchFamily="34" charset="0"/>
                        </a:rPr>
                        <a:t> </a:t>
                      </a:r>
                    </a:p>
                    <a:p>
                      <a:pPr algn="ctr">
                        <a:lnSpc>
                          <a:spcPct val="115000"/>
                        </a:lnSpc>
                        <a:spcAft>
                          <a:spcPts val="0"/>
                        </a:spcAft>
                      </a:pPr>
                      <a:r>
                        <a:rPr lang="es-ES" sz="1400" b="1" dirty="0">
                          <a:solidFill>
                            <a:schemeClr val="bg1"/>
                          </a:solidFill>
                          <a:latin typeface="Arial" pitchFamily="34" charset="0"/>
                          <a:ea typeface="Times New Roman"/>
                          <a:cs typeface="Arial" pitchFamily="34" charset="0"/>
                        </a:rPr>
                        <a:t>MES/ AÑO </a:t>
                      </a:r>
                      <a:r>
                        <a:rPr lang="es-ES" sz="1400" b="1" dirty="0" smtClean="0">
                          <a:solidFill>
                            <a:schemeClr val="bg1"/>
                          </a:solidFill>
                          <a:latin typeface="Arial" pitchFamily="34" charset="0"/>
                          <a:ea typeface="Times New Roman"/>
                          <a:cs typeface="Arial" pitchFamily="34" charset="0"/>
                        </a:rPr>
                        <a:t>2019</a:t>
                      </a:r>
                      <a:endParaRPr lang="es-ES" sz="1400" dirty="0">
                        <a:solidFill>
                          <a:schemeClr val="bg1"/>
                        </a:solidFill>
                        <a:latin typeface="Arial" pitchFamily="34" charset="0"/>
                        <a:ea typeface="Calibri"/>
                        <a:cs typeface="Arial" pitchFamily="34" charset="0"/>
                      </a:endParaRPr>
                    </a:p>
                  </a:txBody>
                  <a:tcPr marL="44447" marR="4444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400" b="1" dirty="0">
                          <a:solidFill>
                            <a:srgbClr val="FFFFFF"/>
                          </a:solidFill>
                          <a:latin typeface="Arial" pitchFamily="34" charset="0"/>
                          <a:ea typeface="Times New Roman"/>
                          <a:cs typeface="Arial" pitchFamily="34" charset="0"/>
                        </a:rPr>
                        <a:t>PROMEDIO </a:t>
                      </a:r>
                    </a:p>
                    <a:p>
                      <a:pPr algn="ctr">
                        <a:lnSpc>
                          <a:spcPct val="115000"/>
                        </a:lnSpc>
                        <a:spcAft>
                          <a:spcPts val="0"/>
                        </a:spcAft>
                      </a:pPr>
                      <a:r>
                        <a:rPr lang="es-ES" sz="1400" b="1" dirty="0">
                          <a:solidFill>
                            <a:srgbClr val="FFFFFF"/>
                          </a:solidFill>
                          <a:latin typeface="Arial" pitchFamily="34" charset="0"/>
                          <a:ea typeface="Times New Roman"/>
                          <a:cs typeface="Arial" pitchFamily="34" charset="0"/>
                        </a:rPr>
                        <a:t>DIA</a:t>
                      </a:r>
                      <a:endParaRPr lang="es-ES" sz="1400" dirty="0">
                        <a:latin typeface="Arial" pitchFamily="34" charset="0"/>
                        <a:ea typeface="Calibri"/>
                        <a:cs typeface="Arial" pitchFamily="34" charset="0"/>
                      </a:endParaRPr>
                    </a:p>
                  </a:txBody>
                  <a:tcPr marL="44447" marR="4444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xmlns="" val="10000"/>
                  </a:ext>
                </a:extLst>
              </a:tr>
              <a:tr h="251025">
                <a:tc>
                  <a:txBody>
                    <a:bodyPr/>
                    <a:lstStyle/>
                    <a:p>
                      <a:pPr algn="ctr" fontAlgn="ctr"/>
                      <a:r>
                        <a:rPr lang="es-ES" sz="1400" b="1" i="0" u="none" strike="noStrike" dirty="0">
                          <a:solidFill>
                            <a:schemeClr val="tx1"/>
                          </a:solidFill>
                          <a:latin typeface="Arial" pitchFamily="34" charset="0"/>
                          <a:cs typeface="Arial" pitchFamily="34" charset="0"/>
                        </a:rPr>
                        <a:t>Tolima Grande (Ejercito-</a:t>
                      </a:r>
                      <a:r>
                        <a:rPr lang="es-ES" sz="1400" b="1" i="0" u="none" strike="noStrike" baseline="0" dirty="0">
                          <a:solidFill>
                            <a:schemeClr val="tx1"/>
                          </a:solidFill>
                          <a:latin typeface="Arial" pitchFamily="34" charset="0"/>
                          <a:cs typeface="Arial" pitchFamily="34" charset="0"/>
                        </a:rPr>
                        <a:t> FAC)</a:t>
                      </a:r>
                      <a:endParaRPr lang="es-ES" sz="1400" b="1" i="0" u="none" strike="noStrike" dirty="0">
                        <a:solidFill>
                          <a:schemeClr val="tx1"/>
                        </a:solidFill>
                        <a:latin typeface="Arial" pitchFamily="34" charset="0"/>
                        <a:cs typeface="Arial"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ctr"/>
                      <a:r>
                        <a:rPr lang="es-CO" sz="1600" b="0" i="0" u="none" strike="noStrike" dirty="0" smtClean="0">
                          <a:solidFill>
                            <a:srgbClr val="000000"/>
                          </a:solidFill>
                          <a:effectLst/>
                          <a:latin typeface="Arial" panose="020B0604020202020204" pitchFamily="34" charset="0"/>
                        </a:rPr>
                        <a:t>3.424.793</a:t>
                      </a:r>
                      <a:endParaRPr lang="es-CO"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ctr"/>
                      <a:r>
                        <a:rPr lang="es-CO" sz="1600" b="0" i="0" u="none" strike="noStrike" dirty="0" smtClean="0">
                          <a:solidFill>
                            <a:srgbClr val="000000"/>
                          </a:solidFill>
                          <a:effectLst/>
                          <a:latin typeface="Arial" panose="020B0604020202020204" pitchFamily="34" charset="0"/>
                        </a:rPr>
                        <a:t>285.399</a:t>
                      </a:r>
                      <a:endParaRPr lang="es-CO"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ctr"/>
                      <a:r>
                        <a:rPr lang="es-CO" sz="1600" b="0" i="0" u="none" strike="noStrike" dirty="0" smtClean="0">
                          <a:solidFill>
                            <a:srgbClr val="000000"/>
                          </a:solidFill>
                          <a:effectLst/>
                          <a:latin typeface="Arial" panose="020B0604020202020204" pitchFamily="34" charset="0"/>
                        </a:rPr>
                        <a:t>9.206</a:t>
                      </a:r>
                      <a:endParaRPr lang="es-CO"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1"/>
                  </a:ext>
                </a:extLst>
              </a:tr>
            </a:tbl>
          </a:graphicData>
        </a:graphic>
      </p:graphicFrame>
      <p:graphicFrame>
        <p:nvGraphicFramePr>
          <p:cNvPr id="50" name="Tabla 49"/>
          <p:cNvGraphicFramePr>
            <a:graphicFrameLocks noGrp="1"/>
          </p:cNvGraphicFramePr>
          <p:nvPr>
            <p:extLst>
              <p:ext uri="{D42A27DB-BD31-4B8C-83A1-F6EECF244321}">
                <p14:modId xmlns:p14="http://schemas.microsoft.com/office/powerpoint/2010/main" val="3413892648"/>
              </p:ext>
            </p:extLst>
          </p:nvPr>
        </p:nvGraphicFramePr>
        <p:xfrm>
          <a:off x="2703556" y="4792871"/>
          <a:ext cx="5954816" cy="1112244"/>
        </p:xfrm>
        <a:graphic>
          <a:graphicData uri="http://schemas.openxmlformats.org/drawingml/2006/table">
            <a:tbl>
              <a:tblPr firstRow="1" bandRow="1">
                <a:tableStyleId>{5C22544A-7EE6-4342-B048-85BDC9FD1C3A}</a:tableStyleId>
              </a:tblPr>
              <a:tblGrid>
                <a:gridCol w="883326">
                  <a:extLst>
                    <a:ext uri="{9D8B030D-6E8A-4147-A177-3AD203B41FA5}">
                      <a16:colId xmlns:a16="http://schemas.microsoft.com/office/drawing/2014/main" xmlns="" val="2487832644"/>
                    </a:ext>
                  </a:extLst>
                </a:gridCol>
                <a:gridCol w="1109388">
                  <a:extLst>
                    <a:ext uri="{9D8B030D-6E8A-4147-A177-3AD203B41FA5}">
                      <a16:colId xmlns:a16="http://schemas.microsoft.com/office/drawing/2014/main" xmlns="" val="4007483662"/>
                    </a:ext>
                  </a:extLst>
                </a:gridCol>
                <a:gridCol w="1188631">
                  <a:extLst>
                    <a:ext uri="{9D8B030D-6E8A-4147-A177-3AD203B41FA5}">
                      <a16:colId xmlns:a16="http://schemas.microsoft.com/office/drawing/2014/main" xmlns="" val="895276936"/>
                    </a:ext>
                  </a:extLst>
                </a:gridCol>
                <a:gridCol w="1188631">
                  <a:extLst>
                    <a:ext uri="{9D8B030D-6E8A-4147-A177-3AD203B41FA5}">
                      <a16:colId xmlns:a16="http://schemas.microsoft.com/office/drawing/2014/main" xmlns="" val="2345692810"/>
                    </a:ext>
                  </a:extLst>
                </a:gridCol>
                <a:gridCol w="1584840">
                  <a:extLst>
                    <a:ext uri="{9D8B030D-6E8A-4147-A177-3AD203B41FA5}">
                      <a16:colId xmlns:a16="http://schemas.microsoft.com/office/drawing/2014/main" xmlns="" val="1052468921"/>
                    </a:ext>
                  </a:extLst>
                </a:gridCol>
              </a:tblGrid>
              <a:tr h="394373">
                <a:tc>
                  <a:txBody>
                    <a:bodyPr/>
                    <a:lstStyle/>
                    <a:p>
                      <a:pPr algn="ctr" fontAlgn="ctr"/>
                      <a:r>
                        <a:rPr lang="es-CO" sz="1400" u="none" strike="noStrike" dirty="0">
                          <a:effectLst/>
                        </a:rPr>
                        <a:t>AÑO</a:t>
                      </a:r>
                      <a:endParaRPr lang="es-CO" sz="1400" b="1" i="0" u="none" strike="noStrike" dirty="0">
                        <a:solidFill>
                          <a:srgbClr val="FFFFFF"/>
                        </a:solidFill>
                        <a:effectLst/>
                        <a:latin typeface="Arial" panose="020B0604020202020204" pitchFamily="34" charset="0"/>
                      </a:endParaRPr>
                    </a:p>
                  </a:txBody>
                  <a:tcPr marL="0" marR="0" marT="0" marB="0" anchor="ctr"/>
                </a:tc>
                <a:tc>
                  <a:txBody>
                    <a:bodyPr/>
                    <a:lstStyle/>
                    <a:p>
                      <a:pPr algn="ctr" fontAlgn="ctr"/>
                      <a:r>
                        <a:rPr lang="es-CO" sz="1400" u="none" strike="noStrike">
                          <a:effectLst/>
                        </a:rPr>
                        <a:t>2017</a:t>
                      </a:r>
                      <a:endParaRPr lang="es-CO" sz="14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s-CO" sz="1400" u="none" strike="noStrike">
                          <a:effectLst/>
                        </a:rPr>
                        <a:t>2018</a:t>
                      </a:r>
                      <a:endParaRPr lang="es-CO" sz="14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s-CO" sz="1400" u="none" strike="noStrike">
                          <a:effectLst/>
                        </a:rPr>
                        <a:t>2019</a:t>
                      </a:r>
                      <a:endParaRPr lang="es-CO" sz="14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s-CO" sz="1400" u="none" strike="noStrike">
                          <a:effectLst/>
                        </a:rPr>
                        <a:t>2020</a:t>
                      </a:r>
                      <a:endParaRPr lang="es-CO" sz="1400" b="1" i="0" u="none" strike="noStrike">
                        <a:solidFill>
                          <a:srgbClr val="FFFFFF"/>
                        </a:solidFill>
                        <a:effectLst/>
                        <a:latin typeface="Arial" panose="020B0604020202020204" pitchFamily="34" charset="0"/>
                      </a:endParaRPr>
                    </a:p>
                  </a:txBody>
                  <a:tcPr marL="0" marR="0" marT="0" marB="0" anchor="ctr"/>
                </a:tc>
                <a:extLst>
                  <a:ext uri="{0D108BD9-81ED-4DB2-BD59-A6C34878D82A}">
                    <a16:rowId xmlns:a16="http://schemas.microsoft.com/office/drawing/2014/main" xmlns="" val="2133924224"/>
                  </a:ext>
                </a:extLst>
              </a:tr>
              <a:tr h="323498">
                <a:tc>
                  <a:txBody>
                    <a:bodyPr/>
                    <a:lstStyle/>
                    <a:p>
                      <a:pPr algn="l" fontAlgn="ctr"/>
                      <a:r>
                        <a:rPr lang="es-CO" sz="1400" b="1" u="none" strike="noStrike" dirty="0">
                          <a:effectLst/>
                        </a:rPr>
                        <a:t>TIPO A</a:t>
                      </a:r>
                      <a:endParaRPr lang="es-CO" sz="1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400" b="1" u="none" strike="noStrike" dirty="0">
                          <a:effectLst/>
                        </a:rPr>
                        <a:t>$8.009</a:t>
                      </a:r>
                      <a:endParaRPr lang="es-CO" sz="1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400" b="1" u="none" strike="noStrike" dirty="0">
                          <a:effectLst/>
                        </a:rPr>
                        <a:t>$8.399</a:t>
                      </a:r>
                      <a:endParaRPr lang="es-CO" sz="1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400" b="1" u="none" strike="noStrike" dirty="0">
                          <a:effectLst/>
                        </a:rPr>
                        <a:t>$8.670</a:t>
                      </a:r>
                      <a:endParaRPr lang="es-CO" sz="1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400" b="1" u="none" strike="noStrike">
                          <a:effectLst/>
                        </a:rPr>
                        <a:t>$9.173</a:t>
                      </a:r>
                      <a:endParaRPr lang="es-CO" sz="1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xmlns="" val="3096647236"/>
                  </a:ext>
                </a:extLst>
              </a:tr>
              <a:tr h="394373">
                <a:tc>
                  <a:txBody>
                    <a:bodyPr/>
                    <a:lstStyle/>
                    <a:p>
                      <a:pPr algn="l" fontAlgn="ctr"/>
                      <a:r>
                        <a:rPr lang="es-CO" sz="1400" b="1" u="none" strike="noStrike">
                          <a:effectLst/>
                        </a:rPr>
                        <a:t>TIPO B</a:t>
                      </a:r>
                      <a:endParaRPr lang="es-CO" sz="1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1400" b="1" u="none" strike="noStrike" dirty="0">
                          <a:effectLst/>
                        </a:rPr>
                        <a:t>$9.901</a:t>
                      </a:r>
                      <a:endParaRPr lang="es-CO" sz="1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400" b="1" u="none" strike="noStrike">
                          <a:effectLst/>
                        </a:rPr>
                        <a:t>$10.368</a:t>
                      </a:r>
                      <a:endParaRPr lang="es-CO" sz="1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1400" b="1" u="none" strike="noStrike" dirty="0">
                          <a:effectLst/>
                        </a:rPr>
                        <a:t>$10.700</a:t>
                      </a:r>
                      <a:endParaRPr lang="es-CO" sz="1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400" b="1" u="none" strike="noStrike" dirty="0">
                          <a:effectLst/>
                        </a:rPr>
                        <a:t>$11.321</a:t>
                      </a:r>
                      <a:endParaRPr lang="es-CO"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xmlns="" val="1772426871"/>
                  </a:ext>
                </a:extLst>
              </a:tr>
            </a:tbl>
          </a:graphicData>
        </a:graphic>
      </p:graphicFrame>
      <p:sp>
        <p:nvSpPr>
          <p:cNvPr id="51"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1787661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3555"/>
          </a:xfrm>
          <a:custGeom>
            <a:avLst/>
            <a:gdLst/>
            <a:ahLst/>
            <a:cxnLst/>
            <a:rect l="l" t="t" r="r" b="b"/>
            <a:pathLst>
              <a:path w="12192000" h="6853555">
                <a:moveTo>
                  <a:pt x="0" y="6853389"/>
                </a:moveTo>
                <a:lnTo>
                  <a:pt x="12191987" y="6853389"/>
                </a:lnTo>
                <a:lnTo>
                  <a:pt x="12191987" y="0"/>
                </a:lnTo>
                <a:lnTo>
                  <a:pt x="0" y="0"/>
                </a:lnTo>
                <a:lnTo>
                  <a:pt x="0" y="6853389"/>
                </a:lnTo>
                <a:close/>
              </a:path>
            </a:pathLst>
          </a:custGeom>
          <a:solidFill>
            <a:srgbClr val="21A8E0"/>
          </a:solidFill>
        </p:spPr>
        <p:txBody>
          <a:bodyPr wrap="square" lIns="0" tIns="0" rIns="0" bIns="0" rtlCol="0"/>
          <a:lstStyle/>
          <a:p>
            <a:endParaRPr/>
          </a:p>
        </p:txBody>
      </p:sp>
      <p:sp>
        <p:nvSpPr>
          <p:cNvPr id="3" name="object 3"/>
          <p:cNvSpPr/>
          <p:nvPr/>
        </p:nvSpPr>
        <p:spPr>
          <a:xfrm>
            <a:off x="1791892" y="5708199"/>
            <a:ext cx="6035040" cy="1149985"/>
          </a:xfrm>
          <a:custGeom>
            <a:avLst/>
            <a:gdLst/>
            <a:ahLst/>
            <a:cxnLst/>
            <a:rect l="l" t="t" r="r" b="b"/>
            <a:pathLst>
              <a:path w="6035040" h="1149984">
                <a:moveTo>
                  <a:pt x="4735626" y="0"/>
                </a:moveTo>
                <a:lnTo>
                  <a:pt x="0" y="0"/>
                </a:lnTo>
                <a:lnTo>
                  <a:pt x="649706" y="528929"/>
                </a:lnTo>
                <a:lnTo>
                  <a:pt x="1342732" y="1149807"/>
                </a:lnTo>
                <a:lnTo>
                  <a:pt x="6035014" y="1147445"/>
                </a:lnTo>
                <a:lnTo>
                  <a:pt x="4735626" y="0"/>
                </a:lnTo>
                <a:close/>
              </a:path>
            </a:pathLst>
          </a:custGeom>
          <a:solidFill>
            <a:srgbClr val="009DDF"/>
          </a:solidFill>
        </p:spPr>
        <p:txBody>
          <a:bodyPr wrap="square" lIns="0" tIns="0" rIns="0" bIns="0" rtlCol="0"/>
          <a:lstStyle/>
          <a:p>
            <a:endParaRPr/>
          </a:p>
        </p:txBody>
      </p:sp>
      <p:sp>
        <p:nvSpPr>
          <p:cNvPr id="4" name="object 4"/>
          <p:cNvSpPr/>
          <p:nvPr/>
        </p:nvSpPr>
        <p:spPr>
          <a:xfrm>
            <a:off x="52694" y="0"/>
            <a:ext cx="11238230" cy="6605905"/>
          </a:xfrm>
          <a:custGeom>
            <a:avLst/>
            <a:gdLst/>
            <a:ahLst/>
            <a:cxnLst/>
            <a:rect l="l" t="t" r="r" b="b"/>
            <a:pathLst>
              <a:path w="11238230" h="6605905">
                <a:moveTo>
                  <a:pt x="5111775" y="0"/>
                </a:moveTo>
                <a:lnTo>
                  <a:pt x="5074577" y="0"/>
                </a:lnTo>
                <a:lnTo>
                  <a:pt x="0" y="1869681"/>
                </a:lnTo>
                <a:lnTo>
                  <a:pt x="0" y="6605320"/>
                </a:lnTo>
                <a:lnTo>
                  <a:pt x="528929" y="5955601"/>
                </a:lnTo>
                <a:lnTo>
                  <a:pt x="11237607" y="1142834"/>
                </a:lnTo>
                <a:lnTo>
                  <a:pt x="5111775" y="0"/>
                </a:lnTo>
                <a:close/>
              </a:path>
            </a:pathLst>
          </a:custGeom>
          <a:solidFill>
            <a:srgbClr val="008CC6"/>
          </a:solidFill>
        </p:spPr>
        <p:txBody>
          <a:bodyPr wrap="square" lIns="0" tIns="0" rIns="0" bIns="0" rtlCol="0"/>
          <a:lstStyle/>
          <a:p>
            <a:endParaRPr/>
          </a:p>
        </p:txBody>
      </p:sp>
      <p:sp>
        <p:nvSpPr>
          <p:cNvPr id="5" name="object 5"/>
          <p:cNvSpPr/>
          <p:nvPr/>
        </p:nvSpPr>
        <p:spPr>
          <a:xfrm>
            <a:off x="345153" y="501829"/>
            <a:ext cx="11391900" cy="5949315"/>
          </a:xfrm>
          <a:custGeom>
            <a:avLst/>
            <a:gdLst/>
            <a:ahLst/>
            <a:cxnLst/>
            <a:rect l="l" t="t" r="r" b="b"/>
            <a:pathLst>
              <a:path w="11391900" h="5949315">
                <a:moveTo>
                  <a:pt x="0" y="0"/>
                </a:moveTo>
                <a:lnTo>
                  <a:pt x="0" y="5948794"/>
                </a:lnTo>
                <a:lnTo>
                  <a:pt x="11391506" y="5948794"/>
                </a:lnTo>
                <a:lnTo>
                  <a:pt x="11391506" y="623862"/>
                </a:lnTo>
                <a:lnTo>
                  <a:pt x="6121666" y="623862"/>
                </a:lnTo>
                <a:lnTo>
                  <a:pt x="5428640" y="2997"/>
                </a:lnTo>
                <a:lnTo>
                  <a:pt x="0" y="0"/>
                </a:lnTo>
                <a:close/>
              </a:path>
              <a:path w="11391900" h="5949315">
                <a:moveTo>
                  <a:pt x="11391506" y="621207"/>
                </a:moveTo>
                <a:lnTo>
                  <a:pt x="6121666" y="623862"/>
                </a:lnTo>
                <a:lnTo>
                  <a:pt x="11391506" y="623862"/>
                </a:lnTo>
                <a:lnTo>
                  <a:pt x="11391506" y="621207"/>
                </a:lnTo>
                <a:close/>
              </a:path>
            </a:pathLst>
          </a:custGeom>
          <a:solidFill>
            <a:srgbClr val="FFFFFF"/>
          </a:solidFill>
        </p:spPr>
        <p:txBody>
          <a:bodyPr wrap="square" lIns="0" tIns="0" rIns="0" bIns="0" rtlCol="0"/>
          <a:lstStyle/>
          <a:p>
            <a:endParaRPr/>
          </a:p>
        </p:txBody>
      </p:sp>
      <p:sp>
        <p:nvSpPr>
          <p:cNvPr id="6" name="object 6"/>
          <p:cNvSpPr/>
          <p:nvPr/>
        </p:nvSpPr>
        <p:spPr>
          <a:xfrm>
            <a:off x="6164580" y="-22486"/>
            <a:ext cx="6027420" cy="1149985"/>
          </a:xfrm>
          <a:custGeom>
            <a:avLst/>
            <a:gdLst/>
            <a:ahLst/>
            <a:cxnLst/>
            <a:rect l="l" t="t" r="r" b="b"/>
            <a:pathLst>
              <a:path w="6027420" h="1149985">
                <a:moveTo>
                  <a:pt x="6026873" y="0"/>
                </a:moveTo>
                <a:lnTo>
                  <a:pt x="1299387" y="0"/>
                </a:lnTo>
                <a:lnTo>
                  <a:pt x="0" y="1147432"/>
                </a:lnTo>
                <a:lnTo>
                  <a:pt x="4692294" y="1149794"/>
                </a:lnTo>
                <a:lnTo>
                  <a:pt x="5385320" y="528929"/>
                </a:lnTo>
                <a:lnTo>
                  <a:pt x="6026873" y="6629"/>
                </a:lnTo>
                <a:lnTo>
                  <a:pt x="6026873" y="0"/>
                </a:lnTo>
                <a:close/>
              </a:path>
            </a:pathLst>
          </a:custGeom>
          <a:solidFill>
            <a:srgbClr val="009DDF"/>
          </a:solidFill>
        </p:spPr>
        <p:txBody>
          <a:bodyPr wrap="square" lIns="0" tIns="0" rIns="0" bIns="0" rtlCol="0"/>
          <a:lstStyle/>
          <a:p>
            <a:endParaRPr/>
          </a:p>
        </p:txBody>
      </p:sp>
      <p:sp>
        <p:nvSpPr>
          <p:cNvPr id="7" name="object 7"/>
          <p:cNvSpPr txBox="1"/>
          <p:nvPr/>
        </p:nvSpPr>
        <p:spPr>
          <a:xfrm>
            <a:off x="6689370" y="347578"/>
            <a:ext cx="4900794" cy="566822"/>
          </a:xfrm>
          <a:prstGeom prst="rect">
            <a:avLst/>
          </a:prstGeom>
        </p:spPr>
        <p:txBody>
          <a:bodyPr vert="horz" wrap="square" lIns="0" tIns="12700" rIns="0" bIns="0" rtlCol="0">
            <a:spAutoFit/>
          </a:bodyPr>
          <a:lstStyle/>
          <a:p>
            <a:pPr>
              <a:defRPr/>
            </a:pPr>
            <a:r>
              <a:rPr lang="es-CO" dirty="0" smtClean="0">
                <a:solidFill>
                  <a:schemeClr val="bg1"/>
                </a:solidFill>
                <a:latin typeface="Arial Black" panose="020B0A04020102020204" pitchFamily="34" charset="0"/>
                <a:cs typeface="Arial" panose="020B0604020202020204" pitchFamily="34" charset="0"/>
              </a:rPr>
              <a:t>CENTROS DE ALMACENAMIENTO Y DISTRIBUCIÓN CAD´S</a:t>
            </a:r>
            <a:endParaRPr lang="es-CO" dirty="0">
              <a:solidFill>
                <a:schemeClr val="bg1"/>
              </a:solidFill>
              <a:latin typeface="Arial Black" panose="020B0A04020102020204" pitchFamily="34" charset="0"/>
              <a:cs typeface="Arial" panose="020B0604020202020204" pitchFamily="34" charset="0"/>
            </a:endParaRPr>
          </a:p>
        </p:txBody>
      </p:sp>
      <p:sp>
        <p:nvSpPr>
          <p:cNvPr id="8" name="object 8"/>
          <p:cNvSpPr/>
          <p:nvPr/>
        </p:nvSpPr>
        <p:spPr>
          <a:xfrm>
            <a:off x="682188" y="819200"/>
            <a:ext cx="202120"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324600" y="457200"/>
            <a:ext cx="336550" cy="336550"/>
          </a:xfrm>
          <a:custGeom>
            <a:avLst/>
            <a:gdLst/>
            <a:ahLst/>
            <a:cxnLst/>
            <a:rect l="l" t="t" r="r" b="b"/>
            <a:pathLst>
              <a:path w="336550" h="336550">
                <a:moveTo>
                  <a:pt x="336283" y="168135"/>
                </a:moveTo>
                <a:lnTo>
                  <a:pt x="330276" y="212833"/>
                </a:lnTo>
                <a:lnTo>
                  <a:pt x="313325" y="252998"/>
                </a:lnTo>
                <a:lnTo>
                  <a:pt x="287034" y="287026"/>
                </a:lnTo>
                <a:lnTo>
                  <a:pt x="253005" y="313316"/>
                </a:lnTo>
                <a:lnTo>
                  <a:pt x="212841" y="330264"/>
                </a:lnTo>
                <a:lnTo>
                  <a:pt x="168148" y="336270"/>
                </a:lnTo>
                <a:lnTo>
                  <a:pt x="123444" y="330264"/>
                </a:lnTo>
                <a:lnTo>
                  <a:pt x="83276" y="313316"/>
                </a:lnTo>
                <a:lnTo>
                  <a:pt x="49245" y="287026"/>
                </a:lnTo>
                <a:lnTo>
                  <a:pt x="22955" y="252998"/>
                </a:lnTo>
                <a:lnTo>
                  <a:pt x="6005" y="212833"/>
                </a:lnTo>
                <a:lnTo>
                  <a:pt x="0" y="168135"/>
                </a:lnTo>
                <a:lnTo>
                  <a:pt x="6005" y="123436"/>
                </a:lnTo>
                <a:lnTo>
                  <a:pt x="22955" y="83272"/>
                </a:lnTo>
                <a:lnTo>
                  <a:pt x="49245" y="49244"/>
                </a:lnTo>
                <a:lnTo>
                  <a:pt x="83276" y="22954"/>
                </a:lnTo>
                <a:lnTo>
                  <a:pt x="123444" y="6005"/>
                </a:lnTo>
                <a:lnTo>
                  <a:pt x="168148" y="0"/>
                </a:lnTo>
                <a:lnTo>
                  <a:pt x="212841" y="6005"/>
                </a:lnTo>
                <a:lnTo>
                  <a:pt x="253005" y="22954"/>
                </a:lnTo>
                <a:lnTo>
                  <a:pt x="287034" y="49244"/>
                </a:lnTo>
                <a:lnTo>
                  <a:pt x="313325" y="83272"/>
                </a:lnTo>
                <a:lnTo>
                  <a:pt x="330276" y="123436"/>
                </a:lnTo>
                <a:lnTo>
                  <a:pt x="336283" y="168135"/>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616856" y="104738"/>
            <a:ext cx="608025" cy="361805"/>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76859" y="216408"/>
            <a:ext cx="1014899" cy="21130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11861" y="565443"/>
            <a:ext cx="5684520" cy="733425"/>
          </a:xfrm>
          <a:custGeom>
            <a:avLst/>
            <a:gdLst/>
            <a:ahLst/>
            <a:cxnLst/>
            <a:rect l="l" t="t" r="r" b="b"/>
            <a:pathLst>
              <a:path w="5684520" h="733425">
                <a:moveTo>
                  <a:pt x="5213350" y="0"/>
                </a:moveTo>
                <a:lnTo>
                  <a:pt x="0" y="13055"/>
                </a:lnTo>
                <a:lnTo>
                  <a:pt x="0" y="732993"/>
                </a:lnTo>
                <a:lnTo>
                  <a:pt x="5284266" y="719937"/>
                </a:lnTo>
                <a:lnTo>
                  <a:pt x="5684481" y="403796"/>
                </a:lnTo>
                <a:lnTo>
                  <a:pt x="5213350" y="0"/>
                </a:lnTo>
                <a:close/>
              </a:path>
            </a:pathLst>
          </a:custGeom>
          <a:solidFill>
            <a:srgbClr val="F15A29"/>
          </a:solidFill>
        </p:spPr>
        <p:txBody>
          <a:bodyPr wrap="square" lIns="0" tIns="0" rIns="0" bIns="0" rtlCol="0"/>
          <a:lstStyle/>
          <a:p>
            <a:endParaRPr/>
          </a:p>
        </p:txBody>
      </p:sp>
      <p:sp>
        <p:nvSpPr>
          <p:cNvPr id="14" name="object 14"/>
          <p:cNvSpPr/>
          <p:nvPr/>
        </p:nvSpPr>
        <p:spPr>
          <a:xfrm>
            <a:off x="5543457" y="1350780"/>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5" name="object 15"/>
          <p:cNvSpPr/>
          <p:nvPr/>
        </p:nvSpPr>
        <p:spPr>
          <a:xfrm>
            <a:off x="5229033" y="1570711"/>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6" name="object 16"/>
          <p:cNvSpPr/>
          <p:nvPr/>
        </p:nvSpPr>
        <p:spPr>
          <a:xfrm>
            <a:off x="4675898" y="1427773"/>
            <a:ext cx="923290" cy="106045"/>
          </a:xfrm>
          <a:custGeom>
            <a:avLst/>
            <a:gdLst/>
            <a:ahLst/>
            <a:cxnLst/>
            <a:rect l="l" t="t" r="r" b="b"/>
            <a:pathLst>
              <a:path w="923289" h="106044">
                <a:moveTo>
                  <a:pt x="922743" y="0"/>
                </a:moveTo>
                <a:lnTo>
                  <a:pt x="103974" y="939"/>
                </a:lnTo>
                <a:lnTo>
                  <a:pt x="0" y="104914"/>
                </a:lnTo>
                <a:lnTo>
                  <a:pt x="816876" y="105854"/>
                </a:lnTo>
                <a:lnTo>
                  <a:pt x="922743" y="0"/>
                </a:lnTo>
                <a:close/>
              </a:path>
            </a:pathLst>
          </a:custGeom>
          <a:solidFill>
            <a:srgbClr val="F15A29"/>
          </a:solidFill>
        </p:spPr>
        <p:txBody>
          <a:bodyPr wrap="square" lIns="0" tIns="0" rIns="0" bIns="0" rtlCol="0"/>
          <a:lstStyle/>
          <a:p>
            <a:endParaRPr/>
          </a:p>
        </p:txBody>
      </p:sp>
      <p:sp>
        <p:nvSpPr>
          <p:cNvPr id="17" name="object 17"/>
          <p:cNvSpPr/>
          <p:nvPr/>
        </p:nvSpPr>
        <p:spPr>
          <a:xfrm>
            <a:off x="3582171" y="1142544"/>
            <a:ext cx="8107680" cy="5308600"/>
          </a:xfrm>
          <a:custGeom>
            <a:avLst/>
            <a:gdLst/>
            <a:ahLst/>
            <a:cxnLst/>
            <a:rect l="l" t="t" r="r" b="b"/>
            <a:pathLst>
              <a:path w="8107680" h="5308600">
                <a:moveTo>
                  <a:pt x="8107654" y="0"/>
                </a:moveTo>
                <a:lnTo>
                  <a:pt x="2504440" y="4889"/>
                </a:lnTo>
                <a:lnTo>
                  <a:pt x="0" y="2509329"/>
                </a:lnTo>
                <a:lnTo>
                  <a:pt x="2798787" y="5308130"/>
                </a:lnTo>
                <a:lnTo>
                  <a:pt x="8107654" y="5308130"/>
                </a:lnTo>
                <a:lnTo>
                  <a:pt x="8107654" y="0"/>
                </a:lnTo>
                <a:close/>
              </a:path>
            </a:pathLst>
          </a:custGeom>
          <a:solidFill>
            <a:srgbClr val="E6E7E8"/>
          </a:solidFill>
        </p:spPr>
        <p:txBody>
          <a:bodyPr wrap="square" lIns="0" tIns="0" rIns="0" bIns="0" rtlCol="0"/>
          <a:lstStyle/>
          <a:p>
            <a:endParaRPr/>
          </a:p>
        </p:txBody>
      </p:sp>
      <p:sp>
        <p:nvSpPr>
          <p:cNvPr id="18" name="object 18"/>
          <p:cNvSpPr/>
          <p:nvPr/>
        </p:nvSpPr>
        <p:spPr>
          <a:xfrm>
            <a:off x="4911983" y="1998064"/>
            <a:ext cx="2581910" cy="402590"/>
          </a:xfrm>
          <a:custGeom>
            <a:avLst/>
            <a:gdLst/>
            <a:ahLst/>
            <a:cxnLst/>
            <a:rect l="l" t="t" r="r" b="b"/>
            <a:pathLst>
              <a:path w="2581909" h="402589">
                <a:moveTo>
                  <a:pt x="2581300" y="0"/>
                </a:moveTo>
                <a:lnTo>
                  <a:pt x="418693" y="0"/>
                </a:lnTo>
                <a:lnTo>
                  <a:pt x="0" y="402526"/>
                </a:lnTo>
                <a:lnTo>
                  <a:pt x="2178786" y="402526"/>
                </a:lnTo>
                <a:lnTo>
                  <a:pt x="2581300" y="0"/>
                </a:lnTo>
                <a:close/>
              </a:path>
            </a:pathLst>
          </a:custGeom>
          <a:solidFill>
            <a:srgbClr val="BCBEC0"/>
          </a:solidFill>
        </p:spPr>
        <p:txBody>
          <a:bodyPr wrap="square" lIns="0" tIns="0" rIns="0" bIns="0" rtlCol="0"/>
          <a:lstStyle/>
          <a:p>
            <a:endParaRPr/>
          </a:p>
        </p:txBody>
      </p:sp>
      <p:sp>
        <p:nvSpPr>
          <p:cNvPr id="19" name="object 19"/>
          <p:cNvSpPr/>
          <p:nvPr/>
        </p:nvSpPr>
        <p:spPr>
          <a:xfrm>
            <a:off x="4151583" y="2758459"/>
            <a:ext cx="2581910" cy="402590"/>
          </a:xfrm>
          <a:custGeom>
            <a:avLst/>
            <a:gdLst/>
            <a:ahLst/>
            <a:cxnLst/>
            <a:rect l="l" t="t" r="r" b="b"/>
            <a:pathLst>
              <a:path w="2581909" h="402589">
                <a:moveTo>
                  <a:pt x="2581313" y="0"/>
                </a:moveTo>
                <a:lnTo>
                  <a:pt x="418706" y="0"/>
                </a:lnTo>
                <a:lnTo>
                  <a:pt x="0" y="402526"/>
                </a:lnTo>
                <a:lnTo>
                  <a:pt x="2178786" y="402526"/>
                </a:lnTo>
                <a:lnTo>
                  <a:pt x="2581313" y="0"/>
                </a:lnTo>
                <a:close/>
              </a:path>
            </a:pathLst>
          </a:custGeom>
          <a:solidFill>
            <a:srgbClr val="BCBEC0"/>
          </a:solidFill>
        </p:spPr>
        <p:txBody>
          <a:bodyPr wrap="square" lIns="0" tIns="0" rIns="0" bIns="0" rtlCol="0"/>
          <a:lstStyle/>
          <a:p>
            <a:endParaRPr/>
          </a:p>
        </p:txBody>
      </p:sp>
      <p:sp>
        <p:nvSpPr>
          <p:cNvPr id="20" name="Pentágono 19"/>
          <p:cNvSpPr/>
          <p:nvPr/>
        </p:nvSpPr>
        <p:spPr>
          <a:xfrm rot="10800000">
            <a:off x="7793553" y="1357277"/>
            <a:ext cx="2085306" cy="47656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p:cNvSpPr txBox="1"/>
          <p:nvPr/>
        </p:nvSpPr>
        <p:spPr>
          <a:xfrm>
            <a:off x="8010245" y="1396829"/>
            <a:ext cx="1856890" cy="323165"/>
          </a:xfrm>
          <a:prstGeom prst="rect">
            <a:avLst/>
          </a:prstGeom>
          <a:noFill/>
        </p:spPr>
        <p:txBody>
          <a:bodyPr wrap="square" rtlCol="0">
            <a:spAutoFit/>
          </a:bodyPr>
          <a:lstStyle/>
          <a:p>
            <a:r>
              <a:rPr lang="es-CO" sz="1500" b="1" spc="-5" dirty="0" smtClean="0">
                <a:solidFill>
                  <a:schemeClr val="bg1"/>
                </a:solidFill>
                <a:latin typeface="Arial" panose="020B0604020202020204" pitchFamily="34" charset="0"/>
                <a:cs typeface="Arial" panose="020B0604020202020204" pitchFamily="34" charset="0"/>
              </a:rPr>
              <a:t>   CAD´S NEIVA</a:t>
            </a:r>
            <a:endParaRPr lang="es-CO" sz="1500" b="1" spc="-5" dirty="0">
              <a:solidFill>
                <a:schemeClr val="bg1"/>
              </a:solidFill>
              <a:latin typeface="Arial" panose="020B0604020202020204" pitchFamily="34" charset="0"/>
              <a:cs typeface="Arial" panose="020B0604020202020204" pitchFamily="34" charset="0"/>
            </a:endParaRPr>
          </a:p>
        </p:txBody>
      </p:sp>
      <p:sp>
        <p:nvSpPr>
          <p:cNvPr id="30" name="Pentágono 29"/>
          <p:cNvSpPr/>
          <p:nvPr/>
        </p:nvSpPr>
        <p:spPr>
          <a:xfrm rot="10800000">
            <a:off x="1080250" y="1473914"/>
            <a:ext cx="2209462" cy="524150"/>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CuadroTexto 30"/>
          <p:cNvSpPr txBox="1"/>
          <p:nvPr/>
        </p:nvSpPr>
        <p:spPr>
          <a:xfrm>
            <a:off x="1400664" y="1539040"/>
            <a:ext cx="1889048" cy="323165"/>
          </a:xfrm>
          <a:prstGeom prst="rect">
            <a:avLst/>
          </a:prstGeom>
          <a:noFill/>
        </p:spPr>
        <p:txBody>
          <a:bodyPr wrap="square" rtlCol="0">
            <a:spAutoFit/>
          </a:bodyPr>
          <a:lstStyle/>
          <a:p>
            <a:r>
              <a:rPr lang="es-CO" sz="1500" b="1" spc="-5" dirty="0" smtClean="0">
                <a:solidFill>
                  <a:schemeClr val="bg1"/>
                </a:solidFill>
                <a:latin typeface="Arial" panose="020B0604020202020204" pitchFamily="34" charset="0"/>
                <a:cs typeface="Arial" panose="020B0604020202020204" pitchFamily="34" charset="0"/>
              </a:rPr>
              <a:t>CAD´S GIRARDOT</a:t>
            </a:r>
            <a:endParaRPr lang="es-CO" sz="1500" b="1" spc="-5" dirty="0">
              <a:solidFill>
                <a:schemeClr val="bg1"/>
              </a:solidFill>
              <a:latin typeface="Arial" panose="020B0604020202020204" pitchFamily="34" charset="0"/>
              <a:cs typeface="Arial" panose="020B0604020202020204" pitchFamily="34" charset="0"/>
            </a:endParaRPr>
          </a:p>
        </p:txBody>
      </p:sp>
      <p:pic>
        <p:nvPicPr>
          <p:cNvPr id="13" name="Imagen 12"/>
          <p:cNvPicPr>
            <a:picLocks noChangeAspect="1"/>
          </p:cNvPicPr>
          <p:nvPr/>
        </p:nvPicPr>
        <p:blipFill rotWithShape="1">
          <a:blip r:embed="rId5"/>
          <a:srcRect l="9500" t="16222" r="63000" b="54444"/>
          <a:stretch/>
        </p:blipFill>
        <p:spPr>
          <a:xfrm>
            <a:off x="546915" y="2311062"/>
            <a:ext cx="5183000" cy="3498484"/>
          </a:xfrm>
          <a:prstGeom prst="rect">
            <a:avLst/>
          </a:prstGeom>
        </p:spPr>
      </p:pic>
      <p:pic>
        <p:nvPicPr>
          <p:cNvPr id="22" name="Imagen 21"/>
          <p:cNvPicPr>
            <a:picLocks noChangeAspect="1"/>
          </p:cNvPicPr>
          <p:nvPr/>
        </p:nvPicPr>
        <p:blipFill rotWithShape="1">
          <a:blip r:embed="rId6"/>
          <a:srcRect t="26889" r="66000" b="42000"/>
          <a:stretch/>
        </p:blipFill>
        <p:spPr>
          <a:xfrm>
            <a:off x="5996499" y="2311063"/>
            <a:ext cx="5593666" cy="3498484"/>
          </a:xfrm>
          <a:prstGeom prst="rect">
            <a:avLst/>
          </a:prstGeom>
        </p:spPr>
      </p:pic>
      <p:sp>
        <p:nvSpPr>
          <p:cNvPr id="25" name="object 8"/>
          <p:cNvSpPr/>
          <p:nvPr/>
        </p:nvSpPr>
        <p:spPr>
          <a:xfrm>
            <a:off x="6391815" y="541258"/>
            <a:ext cx="202120" cy="202133"/>
          </a:xfrm>
          <a:prstGeom prst="rect">
            <a:avLst/>
          </a:prstGeom>
          <a:blipFill>
            <a:blip r:embed="rId2" cstate="print"/>
            <a:stretch>
              <a:fillRect/>
            </a:stretch>
          </a:blipFill>
        </p:spPr>
        <p:txBody>
          <a:bodyPr wrap="square" lIns="0" tIns="0" rIns="0" bIns="0" rtlCol="0"/>
          <a:lstStyle/>
          <a:p>
            <a:endParaRPr/>
          </a:p>
        </p:txBody>
      </p:sp>
      <p:sp>
        <p:nvSpPr>
          <p:cNvPr id="26"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228222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3555"/>
          </a:xfrm>
          <a:custGeom>
            <a:avLst/>
            <a:gdLst/>
            <a:ahLst/>
            <a:cxnLst/>
            <a:rect l="l" t="t" r="r" b="b"/>
            <a:pathLst>
              <a:path w="12192000" h="6853555">
                <a:moveTo>
                  <a:pt x="0" y="6853389"/>
                </a:moveTo>
                <a:lnTo>
                  <a:pt x="12191987" y="6853389"/>
                </a:lnTo>
                <a:lnTo>
                  <a:pt x="12191987" y="0"/>
                </a:lnTo>
                <a:lnTo>
                  <a:pt x="0" y="0"/>
                </a:lnTo>
                <a:lnTo>
                  <a:pt x="0" y="6853389"/>
                </a:lnTo>
                <a:close/>
              </a:path>
            </a:pathLst>
          </a:custGeom>
          <a:solidFill>
            <a:srgbClr val="21A8E0"/>
          </a:solidFill>
        </p:spPr>
        <p:txBody>
          <a:bodyPr wrap="square" lIns="0" tIns="0" rIns="0" bIns="0" rtlCol="0"/>
          <a:lstStyle/>
          <a:p>
            <a:endParaRPr/>
          </a:p>
        </p:txBody>
      </p:sp>
      <p:sp>
        <p:nvSpPr>
          <p:cNvPr id="3" name="object 3"/>
          <p:cNvSpPr/>
          <p:nvPr/>
        </p:nvSpPr>
        <p:spPr>
          <a:xfrm>
            <a:off x="1791892" y="5708199"/>
            <a:ext cx="6035040" cy="1149985"/>
          </a:xfrm>
          <a:custGeom>
            <a:avLst/>
            <a:gdLst/>
            <a:ahLst/>
            <a:cxnLst/>
            <a:rect l="l" t="t" r="r" b="b"/>
            <a:pathLst>
              <a:path w="6035040" h="1149984">
                <a:moveTo>
                  <a:pt x="4735626" y="0"/>
                </a:moveTo>
                <a:lnTo>
                  <a:pt x="0" y="0"/>
                </a:lnTo>
                <a:lnTo>
                  <a:pt x="649706" y="528929"/>
                </a:lnTo>
                <a:lnTo>
                  <a:pt x="1342732" y="1149807"/>
                </a:lnTo>
                <a:lnTo>
                  <a:pt x="6035014" y="1147445"/>
                </a:lnTo>
                <a:lnTo>
                  <a:pt x="4735626" y="0"/>
                </a:lnTo>
                <a:close/>
              </a:path>
            </a:pathLst>
          </a:custGeom>
          <a:solidFill>
            <a:srgbClr val="009DDF"/>
          </a:solidFill>
        </p:spPr>
        <p:txBody>
          <a:bodyPr wrap="square" lIns="0" tIns="0" rIns="0" bIns="0" rtlCol="0"/>
          <a:lstStyle/>
          <a:p>
            <a:endParaRPr/>
          </a:p>
        </p:txBody>
      </p:sp>
      <p:sp>
        <p:nvSpPr>
          <p:cNvPr id="4" name="object 4"/>
          <p:cNvSpPr/>
          <p:nvPr/>
        </p:nvSpPr>
        <p:spPr>
          <a:xfrm>
            <a:off x="52694" y="0"/>
            <a:ext cx="11238230" cy="6605905"/>
          </a:xfrm>
          <a:custGeom>
            <a:avLst/>
            <a:gdLst/>
            <a:ahLst/>
            <a:cxnLst/>
            <a:rect l="l" t="t" r="r" b="b"/>
            <a:pathLst>
              <a:path w="11238230" h="6605905">
                <a:moveTo>
                  <a:pt x="5111775" y="0"/>
                </a:moveTo>
                <a:lnTo>
                  <a:pt x="5074577" y="0"/>
                </a:lnTo>
                <a:lnTo>
                  <a:pt x="0" y="1869681"/>
                </a:lnTo>
                <a:lnTo>
                  <a:pt x="0" y="6605320"/>
                </a:lnTo>
                <a:lnTo>
                  <a:pt x="528929" y="5955601"/>
                </a:lnTo>
                <a:lnTo>
                  <a:pt x="11237607" y="1142834"/>
                </a:lnTo>
                <a:lnTo>
                  <a:pt x="5111775" y="0"/>
                </a:lnTo>
                <a:close/>
              </a:path>
            </a:pathLst>
          </a:custGeom>
          <a:solidFill>
            <a:srgbClr val="008CC6"/>
          </a:solidFill>
        </p:spPr>
        <p:txBody>
          <a:bodyPr wrap="square" lIns="0" tIns="0" rIns="0" bIns="0" rtlCol="0"/>
          <a:lstStyle/>
          <a:p>
            <a:endParaRPr/>
          </a:p>
        </p:txBody>
      </p:sp>
      <p:sp>
        <p:nvSpPr>
          <p:cNvPr id="5" name="object 5"/>
          <p:cNvSpPr/>
          <p:nvPr/>
        </p:nvSpPr>
        <p:spPr>
          <a:xfrm>
            <a:off x="345153" y="501829"/>
            <a:ext cx="11391900" cy="5949315"/>
          </a:xfrm>
          <a:custGeom>
            <a:avLst/>
            <a:gdLst/>
            <a:ahLst/>
            <a:cxnLst/>
            <a:rect l="l" t="t" r="r" b="b"/>
            <a:pathLst>
              <a:path w="11391900" h="5949315">
                <a:moveTo>
                  <a:pt x="0" y="0"/>
                </a:moveTo>
                <a:lnTo>
                  <a:pt x="0" y="5948794"/>
                </a:lnTo>
                <a:lnTo>
                  <a:pt x="11391506" y="5948794"/>
                </a:lnTo>
                <a:lnTo>
                  <a:pt x="11391506" y="623862"/>
                </a:lnTo>
                <a:lnTo>
                  <a:pt x="6121666" y="623862"/>
                </a:lnTo>
                <a:lnTo>
                  <a:pt x="5428640" y="2997"/>
                </a:lnTo>
                <a:lnTo>
                  <a:pt x="0" y="0"/>
                </a:lnTo>
                <a:close/>
              </a:path>
              <a:path w="11391900" h="5949315">
                <a:moveTo>
                  <a:pt x="11391506" y="621207"/>
                </a:moveTo>
                <a:lnTo>
                  <a:pt x="6121666" y="623862"/>
                </a:lnTo>
                <a:lnTo>
                  <a:pt x="11391506" y="623862"/>
                </a:lnTo>
                <a:lnTo>
                  <a:pt x="11391506" y="621207"/>
                </a:lnTo>
                <a:close/>
              </a:path>
            </a:pathLst>
          </a:custGeom>
          <a:solidFill>
            <a:srgbClr val="FFFFFF"/>
          </a:solidFill>
        </p:spPr>
        <p:txBody>
          <a:bodyPr wrap="square" lIns="0" tIns="0" rIns="0" bIns="0" rtlCol="0"/>
          <a:lstStyle/>
          <a:p>
            <a:endParaRPr/>
          </a:p>
        </p:txBody>
      </p:sp>
      <p:sp>
        <p:nvSpPr>
          <p:cNvPr id="6" name="object 6"/>
          <p:cNvSpPr/>
          <p:nvPr/>
        </p:nvSpPr>
        <p:spPr>
          <a:xfrm>
            <a:off x="6165133" y="0"/>
            <a:ext cx="6027420" cy="1149985"/>
          </a:xfrm>
          <a:custGeom>
            <a:avLst/>
            <a:gdLst/>
            <a:ahLst/>
            <a:cxnLst/>
            <a:rect l="l" t="t" r="r" b="b"/>
            <a:pathLst>
              <a:path w="6027420" h="1149985">
                <a:moveTo>
                  <a:pt x="6026873" y="0"/>
                </a:moveTo>
                <a:lnTo>
                  <a:pt x="1299387" y="0"/>
                </a:lnTo>
                <a:lnTo>
                  <a:pt x="0" y="1147432"/>
                </a:lnTo>
                <a:lnTo>
                  <a:pt x="4692294" y="1149794"/>
                </a:lnTo>
                <a:lnTo>
                  <a:pt x="5385320" y="528929"/>
                </a:lnTo>
                <a:lnTo>
                  <a:pt x="6026873" y="6629"/>
                </a:lnTo>
                <a:lnTo>
                  <a:pt x="6026873" y="0"/>
                </a:lnTo>
                <a:close/>
              </a:path>
            </a:pathLst>
          </a:custGeom>
          <a:solidFill>
            <a:srgbClr val="009DDF"/>
          </a:solidFill>
        </p:spPr>
        <p:txBody>
          <a:bodyPr wrap="square" lIns="0" tIns="0" rIns="0" bIns="0" rtlCol="0"/>
          <a:lstStyle/>
          <a:p>
            <a:endParaRPr/>
          </a:p>
        </p:txBody>
      </p:sp>
      <p:sp>
        <p:nvSpPr>
          <p:cNvPr id="7" name="object 7"/>
          <p:cNvSpPr txBox="1"/>
          <p:nvPr/>
        </p:nvSpPr>
        <p:spPr>
          <a:xfrm>
            <a:off x="6880461" y="347578"/>
            <a:ext cx="5081690" cy="566822"/>
          </a:xfrm>
          <a:prstGeom prst="rect">
            <a:avLst/>
          </a:prstGeom>
        </p:spPr>
        <p:txBody>
          <a:bodyPr vert="horz" wrap="square" lIns="0" tIns="12700" rIns="0" bIns="0" rtlCol="0">
            <a:spAutoFit/>
          </a:bodyPr>
          <a:lstStyle/>
          <a:p>
            <a:pPr lvl="0">
              <a:defRPr/>
            </a:pPr>
            <a:r>
              <a:rPr lang="es-CO" dirty="0" smtClean="0">
                <a:solidFill>
                  <a:schemeClr val="bg1"/>
                </a:solidFill>
                <a:latin typeface="Arial Black" panose="020B0A04020102020204" pitchFamily="34" charset="0"/>
                <a:cs typeface="Arial" panose="020B0604020202020204" pitchFamily="34" charset="0"/>
              </a:rPr>
              <a:t>ALMACENAMIENTO Y DISTRIBUCIÓN</a:t>
            </a:r>
          </a:p>
          <a:p>
            <a:pPr lvl="0">
              <a:defRPr/>
            </a:pPr>
            <a:r>
              <a:rPr lang="es-CO" dirty="0" smtClean="0">
                <a:solidFill>
                  <a:schemeClr val="bg1"/>
                </a:solidFill>
                <a:latin typeface="Arial Black" panose="020B0A04020102020204" pitchFamily="34" charset="0"/>
                <a:cs typeface="Arial" panose="020B0604020202020204" pitchFamily="34" charset="0"/>
              </a:rPr>
              <a:t>CAD´S GIRARDOT</a:t>
            </a:r>
            <a:endParaRPr lang="es-CO" dirty="0">
              <a:solidFill>
                <a:schemeClr val="bg1"/>
              </a:solidFill>
              <a:latin typeface="Arial Black" panose="020B0A04020102020204" pitchFamily="34" charset="0"/>
              <a:cs typeface="Arial" panose="020B0604020202020204" pitchFamily="34" charset="0"/>
            </a:endParaRPr>
          </a:p>
        </p:txBody>
      </p:sp>
      <p:sp>
        <p:nvSpPr>
          <p:cNvPr id="8" name="object 8"/>
          <p:cNvSpPr/>
          <p:nvPr/>
        </p:nvSpPr>
        <p:spPr>
          <a:xfrm>
            <a:off x="6543910" y="590473"/>
            <a:ext cx="202120"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477000" y="533400"/>
            <a:ext cx="336550" cy="336550"/>
          </a:xfrm>
          <a:custGeom>
            <a:avLst/>
            <a:gdLst/>
            <a:ahLst/>
            <a:cxnLst/>
            <a:rect l="l" t="t" r="r" b="b"/>
            <a:pathLst>
              <a:path w="336550" h="336550">
                <a:moveTo>
                  <a:pt x="336283" y="168135"/>
                </a:moveTo>
                <a:lnTo>
                  <a:pt x="330276" y="212833"/>
                </a:lnTo>
                <a:lnTo>
                  <a:pt x="313325" y="252998"/>
                </a:lnTo>
                <a:lnTo>
                  <a:pt x="287034" y="287026"/>
                </a:lnTo>
                <a:lnTo>
                  <a:pt x="253005" y="313316"/>
                </a:lnTo>
                <a:lnTo>
                  <a:pt x="212841" y="330264"/>
                </a:lnTo>
                <a:lnTo>
                  <a:pt x="168148" y="336270"/>
                </a:lnTo>
                <a:lnTo>
                  <a:pt x="123444" y="330264"/>
                </a:lnTo>
                <a:lnTo>
                  <a:pt x="83276" y="313316"/>
                </a:lnTo>
                <a:lnTo>
                  <a:pt x="49245" y="287026"/>
                </a:lnTo>
                <a:lnTo>
                  <a:pt x="22955" y="252998"/>
                </a:lnTo>
                <a:lnTo>
                  <a:pt x="6005" y="212833"/>
                </a:lnTo>
                <a:lnTo>
                  <a:pt x="0" y="168135"/>
                </a:lnTo>
                <a:lnTo>
                  <a:pt x="6005" y="123436"/>
                </a:lnTo>
                <a:lnTo>
                  <a:pt x="22955" y="83272"/>
                </a:lnTo>
                <a:lnTo>
                  <a:pt x="49245" y="49244"/>
                </a:lnTo>
                <a:lnTo>
                  <a:pt x="83276" y="22954"/>
                </a:lnTo>
                <a:lnTo>
                  <a:pt x="123444" y="6005"/>
                </a:lnTo>
                <a:lnTo>
                  <a:pt x="168148" y="0"/>
                </a:lnTo>
                <a:lnTo>
                  <a:pt x="212841" y="6005"/>
                </a:lnTo>
                <a:lnTo>
                  <a:pt x="253005" y="22954"/>
                </a:lnTo>
                <a:lnTo>
                  <a:pt x="287034" y="49244"/>
                </a:lnTo>
                <a:lnTo>
                  <a:pt x="313325" y="83272"/>
                </a:lnTo>
                <a:lnTo>
                  <a:pt x="330276" y="123436"/>
                </a:lnTo>
                <a:lnTo>
                  <a:pt x="336283" y="168135"/>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616856" y="104738"/>
            <a:ext cx="608025" cy="361805"/>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76859" y="216408"/>
            <a:ext cx="1014899" cy="21130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458141" y="595647"/>
            <a:ext cx="5684520" cy="733425"/>
          </a:xfrm>
          <a:custGeom>
            <a:avLst/>
            <a:gdLst/>
            <a:ahLst/>
            <a:cxnLst/>
            <a:rect l="l" t="t" r="r" b="b"/>
            <a:pathLst>
              <a:path w="5684520" h="733425">
                <a:moveTo>
                  <a:pt x="5213350" y="0"/>
                </a:moveTo>
                <a:lnTo>
                  <a:pt x="0" y="13055"/>
                </a:lnTo>
                <a:lnTo>
                  <a:pt x="0" y="732993"/>
                </a:lnTo>
                <a:lnTo>
                  <a:pt x="5284266" y="719937"/>
                </a:lnTo>
                <a:lnTo>
                  <a:pt x="5684481" y="403796"/>
                </a:lnTo>
                <a:lnTo>
                  <a:pt x="5213350" y="0"/>
                </a:lnTo>
                <a:close/>
              </a:path>
            </a:pathLst>
          </a:custGeom>
          <a:solidFill>
            <a:srgbClr val="F15A29"/>
          </a:solidFill>
        </p:spPr>
        <p:txBody>
          <a:bodyPr wrap="square" lIns="0" tIns="0" rIns="0" bIns="0" rtlCol="0"/>
          <a:lstStyle/>
          <a:p>
            <a:endParaRPr/>
          </a:p>
        </p:txBody>
      </p:sp>
      <p:sp>
        <p:nvSpPr>
          <p:cNvPr id="14" name="object 14"/>
          <p:cNvSpPr/>
          <p:nvPr/>
        </p:nvSpPr>
        <p:spPr>
          <a:xfrm>
            <a:off x="5543457" y="1350780"/>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5" name="object 15"/>
          <p:cNvSpPr/>
          <p:nvPr/>
        </p:nvSpPr>
        <p:spPr>
          <a:xfrm>
            <a:off x="5229033" y="1570711"/>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6" name="object 16"/>
          <p:cNvSpPr/>
          <p:nvPr/>
        </p:nvSpPr>
        <p:spPr>
          <a:xfrm>
            <a:off x="4675898" y="1427773"/>
            <a:ext cx="923290" cy="106045"/>
          </a:xfrm>
          <a:custGeom>
            <a:avLst/>
            <a:gdLst/>
            <a:ahLst/>
            <a:cxnLst/>
            <a:rect l="l" t="t" r="r" b="b"/>
            <a:pathLst>
              <a:path w="923289" h="106044">
                <a:moveTo>
                  <a:pt x="922743" y="0"/>
                </a:moveTo>
                <a:lnTo>
                  <a:pt x="103974" y="939"/>
                </a:lnTo>
                <a:lnTo>
                  <a:pt x="0" y="104914"/>
                </a:lnTo>
                <a:lnTo>
                  <a:pt x="816876" y="105854"/>
                </a:lnTo>
                <a:lnTo>
                  <a:pt x="922743" y="0"/>
                </a:lnTo>
                <a:close/>
              </a:path>
            </a:pathLst>
          </a:custGeom>
          <a:solidFill>
            <a:srgbClr val="F15A29"/>
          </a:solidFill>
        </p:spPr>
        <p:txBody>
          <a:bodyPr wrap="square" lIns="0" tIns="0" rIns="0" bIns="0" rtlCol="0"/>
          <a:lstStyle/>
          <a:p>
            <a:endParaRPr/>
          </a:p>
        </p:txBody>
      </p:sp>
      <p:sp>
        <p:nvSpPr>
          <p:cNvPr id="17" name="object 17"/>
          <p:cNvSpPr/>
          <p:nvPr/>
        </p:nvSpPr>
        <p:spPr>
          <a:xfrm>
            <a:off x="3660701" y="1142544"/>
            <a:ext cx="8107680" cy="5308600"/>
          </a:xfrm>
          <a:custGeom>
            <a:avLst/>
            <a:gdLst/>
            <a:ahLst/>
            <a:cxnLst/>
            <a:rect l="l" t="t" r="r" b="b"/>
            <a:pathLst>
              <a:path w="8107680" h="5308600">
                <a:moveTo>
                  <a:pt x="8107654" y="0"/>
                </a:moveTo>
                <a:lnTo>
                  <a:pt x="2504440" y="4889"/>
                </a:lnTo>
                <a:lnTo>
                  <a:pt x="0" y="2509329"/>
                </a:lnTo>
                <a:lnTo>
                  <a:pt x="2798787" y="5308130"/>
                </a:lnTo>
                <a:lnTo>
                  <a:pt x="8107654" y="5308130"/>
                </a:lnTo>
                <a:lnTo>
                  <a:pt x="8107654" y="0"/>
                </a:lnTo>
                <a:close/>
              </a:path>
            </a:pathLst>
          </a:custGeom>
          <a:solidFill>
            <a:srgbClr val="E6E7E8"/>
          </a:solidFill>
        </p:spPr>
        <p:txBody>
          <a:bodyPr wrap="square" lIns="0" tIns="0" rIns="0" bIns="0" rtlCol="0"/>
          <a:lstStyle/>
          <a:p>
            <a:endParaRPr/>
          </a:p>
        </p:txBody>
      </p:sp>
      <p:sp>
        <p:nvSpPr>
          <p:cNvPr id="18" name="object 18"/>
          <p:cNvSpPr/>
          <p:nvPr/>
        </p:nvSpPr>
        <p:spPr>
          <a:xfrm>
            <a:off x="4911983" y="1998064"/>
            <a:ext cx="2581910" cy="402590"/>
          </a:xfrm>
          <a:custGeom>
            <a:avLst/>
            <a:gdLst/>
            <a:ahLst/>
            <a:cxnLst/>
            <a:rect l="l" t="t" r="r" b="b"/>
            <a:pathLst>
              <a:path w="2581909" h="402589">
                <a:moveTo>
                  <a:pt x="2581300" y="0"/>
                </a:moveTo>
                <a:lnTo>
                  <a:pt x="418693" y="0"/>
                </a:lnTo>
                <a:lnTo>
                  <a:pt x="0" y="402526"/>
                </a:lnTo>
                <a:lnTo>
                  <a:pt x="2178786" y="402526"/>
                </a:lnTo>
                <a:lnTo>
                  <a:pt x="2581300" y="0"/>
                </a:lnTo>
                <a:close/>
              </a:path>
            </a:pathLst>
          </a:custGeom>
          <a:solidFill>
            <a:srgbClr val="BCBEC0"/>
          </a:solidFill>
        </p:spPr>
        <p:txBody>
          <a:bodyPr wrap="square" lIns="0" tIns="0" rIns="0" bIns="0" rtlCol="0"/>
          <a:lstStyle/>
          <a:p>
            <a:endParaRPr/>
          </a:p>
        </p:txBody>
      </p:sp>
      <p:sp>
        <p:nvSpPr>
          <p:cNvPr id="19" name="object 19"/>
          <p:cNvSpPr/>
          <p:nvPr/>
        </p:nvSpPr>
        <p:spPr>
          <a:xfrm>
            <a:off x="4151583" y="2758459"/>
            <a:ext cx="2581910" cy="402590"/>
          </a:xfrm>
          <a:custGeom>
            <a:avLst/>
            <a:gdLst/>
            <a:ahLst/>
            <a:cxnLst/>
            <a:rect l="l" t="t" r="r" b="b"/>
            <a:pathLst>
              <a:path w="2581909" h="402589">
                <a:moveTo>
                  <a:pt x="2581313" y="0"/>
                </a:moveTo>
                <a:lnTo>
                  <a:pt x="418706" y="0"/>
                </a:lnTo>
                <a:lnTo>
                  <a:pt x="0" y="402526"/>
                </a:lnTo>
                <a:lnTo>
                  <a:pt x="2178786" y="402526"/>
                </a:lnTo>
                <a:lnTo>
                  <a:pt x="2581313" y="0"/>
                </a:lnTo>
                <a:close/>
              </a:path>
            </a:pathLst>
          </a:custGeom>
          <a:solidFill>
            <a:srgbClr val="BCBEC0"/>
          </a:solidFill>
        </p:spPr>
        <p:txBody>
          <a:bodyPr wrap="square" lIns="0" tIns="0" rIns="0" bIns="0" rtlCol="0"/>
          <a:lstStyle/>
          <a:p>
            <a:endParaRPr/>
          </a:p>
        </p:txBody>
      </p:sp>
      <p:sp>
        <p:nvSpPr>
          <p:cNvPr id="21" name="CuadroTexto 20"/>
          <p:cNvSpPr txBox="1"/>
          <p:nvPr/>
        </p:nvSpPr>
        <p:spPr>
          <a:xfrm>
            <a:off x="8011423" y="1591141"/>
            <a:ext cx="959878" cy="246221"/>
          </a:xfrm>
          <a:prstGeom prst="rect">
            <a:avLst/>
          </a:prstGeom>
          <a:noFill/>
        </p:spPr>
        <p:txBody>
          <a:bodyPr wrap="none" rtlCol="0">
            <a:spAutoFit/>
          </a:bodyPr>
          <a:lstStyle/>
          <a:p>
            <a:r>
              <a:rPr lang="es-CO" sz="1000" b="1" spc="-5" dirty="0">
                <a:solidFill>
                  <a:schemeClr val="bg1"/>
                </a:solidFill>
                <a:latin typeface="Arial" panose="020B0604020202020204" pitchFamily="34" charset="0"/>
                <a:cs typeface="Arial" panose="020B0604020202020204" pitchFamily="34" charset="0"/>
              </a:rPr>
              <a:t>CAD´S </a:t>
            </a:r>
            <a:r>
              <a:rPr lang="es-CO" sz="1000" b="1" spc="-5" dirty="0" smtClean="0">
                <a:solidFill>
                  <a:schemeClr val="bg1"/>
                </a:solidFill>
                <a:latin typeface="Arial" panose="020B0604020202020204" pitchFamily="34" charset="0"/>
                <a:cs typeface="Arial" panose="020B0604020202020204" pitchFamily="34" charset="0"/>
              </a:rPr>
              <a:t>Neiva</a:t>
            </a:r>
            <a:endParaRPr lang="es-CO" sz="1000" b="1" spc="-5" dirty="0">
              <a:solidFill>
                <a:schemeClr val="bg1"/>
              </a:solidFill>
              <a:latin typeface="Arial" panose="020B0604020202020204" pitchFamily="34" charset="0"/>
              <a:cs typeface="Arial" panose="020B0604020202020204" pitchFamily="34" charset="0"/>
            </a:endParaRPr>
          </a:p>
        </p:txBody>
      </p:sp>
      <p:sp>
        <p:nvSpPr>
          <p:cNvPr id="31" name="CuadroTexto 30"/>
          <p:cNvSpPr txBox="1"/>
          <p:nvPr/>
        </p:nvSpPr>
        <p:spPr>
          <a:xfrm>
            <a:off x="1313108" y="1550945"/>
            <a:ext cx="1123064" cy="246221"/>
          </a:xfrm>
          <a:prstGeom prst="rect">
            <a:avLst/>
          </a:prstGeom>
          <a:noFill/>
        </p:spPr>
        <p:txBody>
          <a:bodyPr wrap="none" rtlCol="0">
            <a:spAutoFit/>
          </a:bodyPr>
          <a:lstStyle/>
          <a:p>
            <a:r>
              <a:rPr lang="es-CO" sz="1000" b="1" spc="-5" dirty="0" smtClean="0">
                <a:solidFill>
                  <a:schemeClr val="bg1"/>
                </a:solidFill>
                <a:latin typeface="Arial" panose="020B0604020202020204" pitchFamily="34" charset="0"/>
                <a:cs typeface="Arial" panose="020B0604020202020204" pitchFamily="34" charset="0"/>
              </a:rPr>
              <a:t>CAD´S Girardot</a:t>
            </a:r>
            <a:endParaRPr lang="es-CO" sz="1000" b="1" spc="-5" dirty="0">
              <a:solidFill>
                <a:schemeClr val="bg1"/>
              </a:solidFill>
              <a:latin typeface="Arial" panose="020B0604020202020204" pitchFamily="34" charset="0"/>
              <a:cs typeface="Arial" panose="020B0604020202020204" pitchFamily="34" charset="0"/>
            </a:endParaRPr>
          </a:p>
        </p:txBody>
      </p:sp>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4091" y="1689581"/>
            <a:ext cx="3490148" cy="3911202"/>
          </a:xfrm>
          <a:prstGeom prst="rect">
            <a:avLst/>
          </a:prstGeom>
        </p:spPr>
      </p:pic>
      <p:pic>
        <p:nvPicPr>
          <p:cNvPr id="26" name="Imagen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8111" y="1669043"/>
            <a:ext cx="3692678" cy="3931740"/>
          </a:xfrm>
          <a:prstGeom prst="rect">
            <a:avLst/>
          </a:prstGeom>
        </p:spPr>
      </p:pic>
      <p:graphicFrame>
        <p:nvGraphicFramePr>
          <p:cNvPr id="27" name="1 Tabla"/>
          <p:cNvGraphicFramePr>
            <a:graphicFrameLocks noGrp="1"/>
          </p:cNvGraphicFramePr>
          <p:nvPr>
            <p:extLst>
              <p:ext uri="{D42A27DB-BD31-4B8C-83A1-F6EECF244321}">
                <p14:modId xmlns:p14="http://schemas.microsoft.com/office/powerpoint/2010/main" val="584193477"/>
              </p:ext>
            </p:extLst>
          </p:nvPr>
        </p:nvGraphicFramePr>
        <p:xfrm>
          <a:off x="528147" y="1797166"/>
          <a:ext cx="3377995" cy="3977556"/>
        </p:xfrm>
        <a:graphic>
          <a:graphicData uri="http://schemas.openxmlformats.org/drawingml/2006/table">
            <a:tbl>
              <a:tblPr>
                <a:tableStyleId>{5FD0F851-EC5A-4D38-B0AD-8093EC10F338}</a:tableStyleId>
              </a:tblPr>
              <a:tblGrid>
                <a:gridCol w="1805845">
                  <a:extLst>
                    <a:ext uri="{9D8B030D-6E8A-4147-A177-3AD203B41FA5}">
                      <a16:colId xmlns:a16="http://schemas.microsoft.com/office/drawing/2014/main" xmlns="" val="20000"/>
                    </a:ext>
                  </a:extLst>
                </a:gridCol>
                <a:gridCol w="1572150">
                  <a:extLst>
                    <a:ext uri="{9D8B030D-6E8A-4147-A177-3AD203B41FA5}">
                      <a16:colId xmlns:a16="http://schemas.microsoft.com/office/drawing/2014/main" xmlns="" val="20001"/>
                    </a:ext>
                  </a:extLst>
                </a:gridCol>
              </a:tblGrid>
              <a:tr h="670918">
                <a:tc>
                  <a:txBody>
                    <a:bodyPr/>
                    <a:lstStyle/>
                    <a:p>
                      <a:pPr algn="l" fontAlgn="ctr"/>
                      <a:r>
                        <a:rPr lang="es-CO" sz="1600" b="1" u="none" strike="noStrike" dirty="0">
                          <a:solidFill>
                            <a:schemeClr val="tx1"/>
                          </a:solidFill>
                          <a:effectLst/>
                        </a:rPr>
                        <a:t>CAPACIDAD DE ALMACENAMIENTO</a:t>
                      </a:r>
                      <a:endParaRPr lang="es-CO" sz="1600" b="1" i="0" u="none" strike="noStrike" dirty="0">
                        <a:solidFill>
                          <a:schemeClr val="tx1"/>
                        </a:solidFill>
                        <a:effectLst/>
                        <a:latin typeface="Calibri"/>
                      </a:endParaRPr>
                    </a:p>
                  </a:txBody>
                  <a:tcPr marL="9525" marR="9525" marT="9525" marB="0" anchor="ctr"/>
                </a:tc>
                <a:tc>
                  <a:txBody>
                    <a:bodyPr/>
                    <a:lstStyle/>
                    <a:p>
                      <a:pPr algn="l" fontAlgn="b"/>
                      <a:r>
                        <a:rPr lang="es-CO" sz="1600" u="none" strike="noStrike" dirty="0" smtClean="0">
                          <a:solidFill>
                            <a:schemeClr val="tx1"/>
                          </a:solidFill>
                          <a:effectLst/>
                        </a:rPr>
                        <a:t>600 </a:t>
                      </a:r>
                      <a:r>
                        <a:rPr lang="es-CO" sz="1600" u="none" strike="noStrike" dirty="0">
                          <a:solidFill>
                            <a:schemeClr val="tx1"/>
                          </a:solidFill>
                          <a:effectLst/>
                        </a:rPr>
                        <a:t>TONELADAS</a:t>
                      </a:r>
                      <a:endParaRPr lang="es-CO" sz="1600" b="0" i="0" u="none" strike="noStrike" dirty="0">
                        <a:solidFill>
                          <a:schemeClr val="tx1"/>
                        </a:solidFill>
                        <a:effectLst/>
                        <a:latin typeface="Calibri"/>
                      </a:endParaRPr>
                    </a:p>
                  </a:txBody>
                  <a:tcPr marL="9525" marR="9525" marT="9525" marB="0" anchor="b"/>
                </a:tc>
                <a:extLst>
                  <a:ext uri="{0D108BD9-81ED-4DB2-BD59-A6C34878D82A}">
                    <a16:rowId xmlns:a16="http://schemas.microsoft.com/office/drawing/2014/main" xmlns="" val="10000"/>
                  </a:ext>
                </a:extLst>
              </a:tr>
              <a:tr h="668591">
                <a:tc>
                  <a:txBody>
                    <a:bodyPr/>
                    <a:lstStyle/>
                    <a:p>
                      <a:pPr algn="l" fontAlgn="ctr"/>
                      <a:r>
                        <a:rPr lang="es-CO" sz="1600" b="1" u="none" strike="noStrike" dirty="0">
                          <a:solidFill>
                            <a:schemeClr val="tx1"/>
                          </a:solidFill>
                          <a:effectLst/>
                        </a:rPr>
                        <a:t>UNIDADES ABASTECIDAS</a:t>
                      </a:r>
                      <a:endParaRPr lang="es-CO" sz="1600" b="1" i="0" u="none" strike="noStrike" dirty="0">
                        <a:solidFill>
                          <a:schemeClr val="tx1"/>
                        </a:solidFill>
                        <a:effectLst/>
                        <a:latin typeface="Calibri"/>
                      </a:endParaRPr>
                    </a:p>
                  </a:txBody>
                  <a:tcPr marL="9525" marR="9525" marT="9525" marB="0" anchor="ctr"/>
                </a:tc>
                <a:tc>
                  <a:txBody>
                    <a:bodyPr/>
                    <a:lstStyle/>
                    <a:p>
                      <a:pPr algn="l" fontAlgn="b"/>
                      <a:r>
                        <a:rPr lang="es-CO" sz="1600" u="none" strike="noStrike" dirty="0" smtClean="0">
                          <a:solidFill>
                            <a:schemeClr val="tx1"/>
                          </a:solidFill>
                          <a:effectLst/>
                        </a:rPr>
                        <a:t>63 </a:t>
                      </a:r>
                      <a:r>
                        <a:rPr lang="es-CO" sz="1600" u="none" strike="noStrike" dirty="0">
                          <a:solidFill>
                            <a:schemeClr val="tx1"/>
                          </a:solidFill>
                          <a:effectLst/>
                        </a:rPr>
                        <a:t>UNIDADES</a:t>
                      </a:r>
                      <a:endParaRPr lang="es-CO" sz="1600" b="0" i="0" u="none" strike="noStrike" dirty="0">
                        <a:solidFill>
                          <a:schemeClr val="tx1"/>
                        </a:solidFill>
                        <a:effectLst/>
                        <a:latin typeface="Calibri"/>
                      </a:endParaRPr>
                    </a:p>
                  </a:txBody>
                  <a:tcPr marL="9525" marR="9525" marT="9525" marB="0" anchor="b"/>
                </a:tc>
                <a:extLst>
                  <a:ext uri="{0D108BD9-81ED-4DB2-BD59-A6C34878D82A}">
                    <a16:rowId xmlns:a16="http://schemas.microsoft.com/office/drawing/2014/main" xmlns="" val="10001"/>
                  </a:ext>
                </a:extLst>
              </a:tr>
              <a:tr h="887521">
                <a:tc>
                  <a:txBody>
                    <a:bodyPr/>
                    <a:lstStyle/>
                    <a:p>
                      <a:pPr algn="l" fontAlgn="ctr"/>
                      <a:r>
                        <a:rPr lang="es-CO" sz="1600" b="1" u="none" strike="noStrike" dirty="0">
                          <a:solidFill>
                            <a:schemeClr val="tx1"/>
                          </a:solidFill>
                          <a:effectLst/>
                        </a:rPr>
                        <a:t>PROMEDIO ABASTECIDO</a:t>
                      </a:r>
                      <a:endParaRPr lang="es-CO" sz="1600" b="1" i="0" u="none" strike="noStrike" dirty="0">
                        <a:solidFill>
                          <a:schemeClr val="tx1"/>
                        </a:solidFill>
                        <a:effectLst/>
                        <a:latin typeface="Calibri"/>
                      </a:endParaRPr>
                    </a:p>
                  </a:txBody>
                  <a:tcPr marL="9525" marR="9525" marT="9525" marB="0" anchor="ctr"/>
                </a:tc>
                <a:tc>
                  <a:txBody>
                    <a:bodyPr/>
                    <a:lstStyle/>
                    <a:p>
                      <a:pPr algn="l" fontAlgn="b"/>
                      <a:r>
                        <a:rPr lang="es-CO" sz="1600" u="none" strike="noStrike" baseline="0" dirty="0" smtClean="0">
                          <a:solidFill>
                            <a:schemeClr val="tx1"/>
                          </a:solidFill>
                          <a:effectLst/>
                        </a:rPr>
                        <a:t>368 </a:t>
                      </a:r>
                      <a:r>
                        <a:rPr lang="es-CO" sz="1600" u="none" strike="noStrike" dirty="0" smtClean="0">
                          <a:solidFill>
                            <a:schemeClr val="tx1"/>
                          </a:solidFill>
                          <a:effectLst/>
                        </a:rPr>
                        <a:t>TONELADAS </a:t>
                      </a:r>
                      <a:r>
                        <a:rPr lang="es-CO" sz="1600" u="none" strike="noStrike" dirty="0">
                          <a:solidFill>
                            <a:schemeClr val="tx1"/>
                          </a:solidFill>
                          <a:effectLst/>
                        </a:rPr>
                        <a:t>MENSUAL</a:t>
                      </a:r>
                      <a:endParaRPr lang="es-CO" sz="1600" b="0" i="0" u="none" strike="noStrike" dirty="0">
                        <a:solidFill>
                          <a:schemeClr val="tx1"/>
                        </a:solidFill>
                        <a:effectLst/>
                        <a:latin typeface="Calibri"/>
                      </a:endParaRPr>
                    </a:p>
                  </a:txBody>
                  <a:tcPr marL="9525" marR="9525" marT="9525" marB="0" anchor="b"/>
                </a:tc>
                <a:extLst>
                  <a:ext uri="{0D108BD9-81ED-4DB2-BD59-A6C34878D82A}">
                    <a16:rowId xmlns:a16="http://schemas.microsoft.com/office/drawing/2014/main" xmlns="" val="10002"/>
                  </a:ext>
                </a:extLst>
              </a:tr>
              <a:tr h="1750526">
                <a:tc>
                  <a:txBody>
                    <a:bodyPr/>
                    <a:lstStyle/>
                    <a:p>
                      <a:pPr algn="l" fontAlgn="ctr"/>
                      <a:r>
                        <a:rPr lang="es-CO" sz="1600" b="1" u="none" strike="noStrike" dirty="0">
                          <a:solidFill>
                            <a:schemeClr val="tx1"/>
                          </a:solidFill>
                          <a:effectLst/>
                        </a:rPr>
                        <a:t>COBERTURA</a:t>
                      </a:r>
                      <a:endParaRPr lang="es-CO" sz="1600" b="1" i="0" u="none" strike="noStrike" dirty="0">
                        <a:solidFill>
                          <a:schemeClr val="tx1"/>
                        </a:solidFill>
                        <a:effectLst/>
                        <a:latin typeface="Calibri"/>
                      </a:endParaRPr>
                    </a:p>
                  </a:txBody>
                  <a:tcPr marL="9525" marR="9525" marT="9525" marB="0" anchor="ctr"/>
                </a:tc>
                <a:tc>
                  <a:txBody>
                    <a:bodyPr/>
                    <a:lstStyle/>
                    <a:p>
                      <a:pPr algn="l" fontAlgn="b"/>
                      <a:r>
                        <a:rPr lang="es-CO" sz="1600" u="none" strike="noStrike" dirty="0" smtClean="0">
                          <a:solidFill>
                            <a:schemeClr val="tx1"/>
                          </a:solidFill>
                          <a:effectLst/>
                        </a:rPr>
                        <a:t>TOLIMA-CUNDINAMARCA</a:t>
                      </a:r>
                    </a:p>
                    <a:p>
                      <a:pPr algn="l" fontAlgn="b"/>
                      <a:endParaRPr lang="es-CO" sz="1600" b="0" i="0" u="none" strike="noStrike" dirty="0" smtClean="0">
                        <a:solidFill>
                          <a:schemeClr val="tx1"/>
                        </a:solidFill>
                        <a:effectLst/>
                        <a:latin typeface="Calibri"/>
                      </a:endParaRPr>
                    </a:p>
                    <a:p>
                      <a:pPr algn="l" fontAlgn="b"/>
                      <a:endParaRPr lang="es-CO" sz="1600" b="0" i="0" u="none" strike="noStrike" dirty="0">
                        <a:solidFill>
                          <a:schemeClr val="tx1"/>
                        </a:solidFill>
                        <a:effectLst/>
                        <a:latin typeface="Calibri"/>
                      </a:endParaRPr>
                    </a:p>
                  </a:txBody>
                  <a:tcPr marL="9525" marR="9525" marT="9525" marB="0" anchor="b"/>
                </a:tc>
                <a:extLst>
                  <a:ext uri="{0D108BD9-81ED-4DB2-BD59-A6C34878D82A}">
                    <a16:rowId xmlns:a16="http://schemas.microsoft.com/office/drawing/2014/main" xmlns="" val="10003"/>
                  </a:ext>
                </a:extLst>
              </a:tr>
            </a:tbl>
          </a:graphicData>
        </a:graphic>
      </p:graphicFrame>
      <p:sp>
        <p:nvSpPr>
          <p:cNvPr id="2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0892002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6200"/>
            <a:ext cx="12192000" cy="6853555"/>
          </a:xfrm>
          <a:custGeom>
            <a:avLst/>
            <a:gdLst/>
            <a:ahLst/>
            <a:cxnLst/>
            <a:rect l="l" t="t" r="r" b="b"/>
            <a:pathLst>
              <a:path w="12192000" h="6853555">
                <a:moveTo>
                  <a:pt x="0" y="6853389"/>
                </a:moveTo>
                <a:lnTo>
                  <a:pt x="12191987" y="6853389"/>
                </a:lnTo>
                <a:lnTo>
                  <a:pt x="12191987" y="0"/>
                </a:lnTo>
                <a:lnTo>
                  <a:pt x="0" y="0"/>
                </a:lnTo>
                <a:lnTo>
                  <a:pt x="0" y="6853389"/>
                </a:lnTo>
                <a:close/>
              </a:path>
            </a:pathLst>
          </a:custGeom>
          <a:solidFill>
            <a:srgbClr val="21A8E0"/>
          </a:solidFill>
        </p:spPr>
        <p:txBody>
          <a:bodyPr wrap="square" lIns="0" tIns="0" rIns="0" bIns="0" rtlCol="0"/>
          <a:lstStyle/>
          <a:p>
            <a:endParaRPr/>
          </a:p>
        </p:txBody>
      </p:sp>
      <p:sp>
        <p:nvSpPr>
          <p:cNvPr id="3" name="object 3"/>
          <p:cNvSpPr/>
          <p:nvPr/>
        </p:nvSpPr>
        <p:spPr>
          <a:xfrm>
            <a:off x="1791892" y="5708199"/>
            <a:ext cx="6035040" cy="1149985"/>
          </a:xfrm>
          <a:custGeom>
            <a:avLst/>
            <a:gdLst/>
            <a:ahLst/>
            <a:cxnLst/>
            <a:rect l="l" t="t" r="r" b="b"/>
            <a:pathLst>
              <a:path w="6035040" h="1149984">
                <a:moveTo>
                  <a:pt x="4735626" y="0"/>
                </a:moveTo>
                <a:lnTo>
                  <a:pt x="0" y="0"/>
                </a:lnTo>
                <a:lnTo>
                  <a:pt x="649706" y="528929"/>
                </a:lnTo>
                <a:lnTo>
                  <a:pt x="1342732" y="1149807"/>
                </a:lnTo>
                <a:lnTo>
                  <a:pt x="6035014" y="1147445"/>
                </a:lnTo>
                <a:lnTo>
                  <a:pt x="4735626" y="0"/>
                </a:lnTo>
                <a:close/>
              </a:path>
            </a:pathLst>
          </a:custGeom>
          <a:solidFill>
            <a:srgbClr val="009DDF"/>
          </a:solidFill>
        </p:spPr>
        <p:txBody>
          <a:bodyPr wrap="square" lIns="0" tIns="0" rIns="0" bIns="0" rtlCol="0"/>
          <a:lstStyle/>
          <a:p>
            <a:endParaRPr/>
          </a:p>
        </p:txBody>
      </p:sp>
      <p:sp>
        <p:nvSpPr>
          <p:cNvPr id="4" name="object 4"/>
          <p:cNvSpPr/>
          <p:nvPr/>
        </p:nvSpPr>
        <p:spPr>
          <a:xfrm>
            <a:off x="52694" y="0"/>
            <a:ext cx="11238230" cy="6605905"/>
          </a:xfrm>
          <a:custGeom>
            <a:avLst/>
            <a:gdLst/>
            <a:ahLst/>
            <a:cxnLst/>
            <a:rect l="l" t="t" r="r" b="b"/>
            <a:pathLst>
              <a:path w="11238230" h="6605905">
                <a:moveTo>
                  <a:pt x="5111775" y="0"/>
                </a:moveTo>
                <a:lnTo>
                  <a:pt x="5074577" y="0"/>
                </a:lnTo>
                <a:lnTo>
                  <a:pt x="0" y="1869681"/>
                </a:lnTo>
                <a:lnTo>
                  <a:pt x="0" y="6605320"/>
                </a:lnTo>
                <a:lnTo>
                  <a:pt x="528929" y="5955601"/>
                </a:lnTo>
                <a:lnTo>
                  <a:pt x="11237607" y="1142834"/>
                </a:lnTo>
                <a:lnTo>
                  <a:pt x="5111775" y="0"/>
                </a:lnTo>
                <a:close/>
              </a:path>
            </a:pathLst>
          </a:custGeom>
          <a:solidFill>
            <a:srgbClr val="008CC6"/>
          </a:solidFill>
        </p:spPr>
        <p:txBody>
          <a:bodyPr wrap="square" lIns="0" tIns="0" rIns="0" bIns="0" rtlCol="0"/>
          <a:lstStyle/>
          <a:p>
            <a:endParaRPr/>
          </a:p>
        </p:txBody>
      </p:sp>
      <p:sp>
        <p:nvSpPr>
          <p:cNvPr id="5" name="object 5"/>
          <p:cNvSpPr/>
          <p:nvPr/>
        </p:nvSpPr>
        <p:spPr>
          <a:xfrm>
            <a:off x="345153" y="457200"/>
            <a:ext cx="11391900" cy="5949315"/>
          </a:xfrm>
          <a:custGeom>
            <a:avLst/>
            <a:gdLst/>
            <a:ahLst/>
            <a:cxnLst/>
            <a:rect l="l" t="t" r="r" b="b"/>
            <a:pathLst>
              <a:path w="11391900" h="5949315">
                <a:moveTo>
                  <a:pt x="0" y="0"/>
                </a:moveTo>
                <a:lnTo>
                  <a:pt x="0" y="5948794"/>
                </a:lnTo>
                <a:lnTo>
                  <a:pt x="11391506" y="5948794"/>
                </a:lnTo>
                <a:lnTo>
                  <a:pt x="11391506" y="623862"/>
                </a:lnTo>
                <a:lnTo>
                  <a:pt x="6121666" y="623862"/>
                </a:lnTo>
                <a:lnTo>
                  <a:pt x="5428640" y="2997"/>
                </a:lnTo>
                <a:lnTo>
                  <a:pt x="0" y="0"/>
                </a:lnTo>
                <a:close/>
              </a:path>
              <a:path w="11391900" h="5949315">
                <a:moveTo>
                  <a:pt x="11391506" y="621207"/>
                </a:moveTo>
                <a:lnTo>
                  <a:pt x="6121666" y="623862"/>
                </a:lnTo>
                <a:lnTo>
                  <a:pt x="11391506" y="623862"/>
                </a:lnTo>
                <a:lnTo>
                  <a:pt x="11391506" y="621207"/>
                </a:lnTo>
                <a:close/>
              </a:path>
            </a:pathLst>
          </a:custGeom>
          <a:solidFill>
            <a:srgbClr val="FFFFFF"/>
          </a:solidFill>
        </p:spPr>
        <p:txBody>
          <a:bodyPr wrap="square" lIns="0" tIns="0" rIns="0" bIns="0" rtlCol="0"/>
          <a:lstStyle/>
          <a:p>
            <a:endParaRPr/>
          </a:p>
        </p:txBody>
      </p:sp>
      <p:sp>
        <p:nvSpPr>
          <p:cNvPr id="6" name="object 6"/>
          <p:cNvSpPr/>
          <p:nvPr/>
        </p:nvSpPr>
        <p:spPr>
          <a:xfrm>
            <a:off x="6165133" y="0"/>
            <a:ext cx="6027420" cy="1149985"/>
          </a:xfrm>
          <a:custGeom>
            <a:avLst/>
            <a:gdLst/>
            <a:ahLst/>
            <a:cxnLst/>
            <a:rect l="l" t="t" r="r" b="b"/>
            <a:pathLst>
              <a:path w="6027420" h="1149985">
                <a:moveTo>
                  <a:pt x="6026873" y="0"/>
                </a:moveTo>
                <a:lnTo>
                  <a:pt x="1299387" y="0"/>
                </a:lnTo>
                <a:lnTo>
                  <a:pt x="0" y="1147432"/>
                </a:lnTo>
                <a:lnTo>
                  <a:pt x="4692294" y="1149794"/>
                </a:lnTo>
                <a:lnTo>
                  <a:pt x="5385320" y="528929"/>
                </a:lnTo>
                <a:lnTo>
                  <a:pt x="6026873" y="6629"/>
                </a:lnTo>
                <a:lnTo>
                  <a:pt x="6026873" y="0"/>
                </a:lnTo>
                <a:close/>
              </a:path>
            </a:pathLst>
          </a:custGeom>
          <a:solidFill>
            <a:srgbClr val="009DDF"/>
          </a:solidFill>
        </p:spPr>
        <p:txBody>
          <a:bodyPr wrap="square" lIns="0" tIns="0" rIns="0" bIns="0" rtlCol="0"/>
          <a:lstStyle/>
          <a:p>
            <a:endParaRPr/>
          </a:p>
        </p:txBody>
      </p:sp>
      <p:sp>
        <p:nvSpPr>
          <p:cNvPr id="7" name="object 7"/>
          <p:cNvSpPr txBox="1"/>
          <p:nvPr/>
        </p:nvSpPr>
        <p:spPr>
          <a:xfrm>
            <a:off x="6956660" y="408128"/>
            <a:ext cx="5072851" cy="566822"/>
          </a:xfrm>
          <a:prstGeom prst="rect">
            <a:avLst/>
          </a:prstGeom>
        </p:spPr>
        <p:txBody>
          <a:bodyPr vert="horz" wrap="square" lIns="0" tIns="12700" rIns="0" bIns="0" rtlCol="0">
            <a:spAutoFit/>
          </a:bodyPr>
          <a:lstStyle/>
          <a:p>
            <a:pPr lvl="0">
              <a:defRPr/>
            </a:pPr>
            <a:r>
              <a:rPr lang="es-CO" dirty="0" smtClean="0">
                <a:solidFill>
                  <a:schemeClr val="bg1"/>
                </a:solidFill>
                <a:latin typeface="Arial Black" panose="020B0A04020102020204" pitchFamily="34" charset="0"/>
                <a:cs typeface="Arial" panose="020B0604020202020204" pitchFamily="34" charset="0"/>
              </a:rPr>
              <a:t>ALMACENAMIENTO Y DISTRIBUCIÓN</a:t>
            </a:r>
          </a:p>
          <a:p>
            <a:pPr lvl="0">
              <a:defRPr/>
            </a:pPr>
            <a:r>
              <a:rPr lang="es-CO" dirty="0" smtClean="0">
                <a:solidFill>
                  <a:schemeClr val="bg1"/>
                </a:solidFill>
                <a:latin typeface="Arial Black" panose="020B0A04020102020204" pitchFamily="34" charset="0"/>
                <a:cs typeface="Arial" panose="020B0604020202020204" pitchFamily="34" charset="0"/>
              </a:rPr>
              <a:t>CAD´S NEIVA</a:t>
            </a:r>
            <a:endParaRPr lang="es-CO" dirty="0">
              <a:solidFill>
                <a:schemeClr val="bg1"/>
              </a:solidFill>
              <a:latin typeface="Arial Black" panose="020B0A04020102020204" pitchFamily="34" charset="0"/>
              <a:cs typeface="Arial" panose="020B0604020202020204" pitchFamily="34" charset="0"/>
            </a:endParaRPr>
          </a:p>
        </p:txBody>
      </p:sp>
      <p:sp>
        <p:nvSpPr>
          <p:cNvPr id="8" name="object 8"/>
          <p:cNvSpPr/>
          <p:nvPr/>
        </p:nvSpPr>
        <p:spPr>
          <a:xfrm>
            <a:off x="6620110" y="590473"/>
            <a:ext cx="202120"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553200" y="533400"/>
            <a:ext cx="336550" cy="336550"/>
          </a:xfrm>
          <a:custGeom>
            <a:avLst/>
            <a:gdLst/>
            <a:ahLst/>
            <a:cxnLst/>
            <a:rect l="l" t="t" r="r" b="b"/>
            <a:pathLst>
              <a:path w="336550" h="336550">
                <a:moveTo>
                  <a:pt x="336283" y="168135"/>
                </a:moveTo>
                <a:lnTo>
                  <a:pt x="330276" y="212833"/>
                </a:lnTo>
                <a:lnTo>
                  <a:pt x="313325" y="252998"/>
                </a:lnTo>
                <a:lnTo>
                  <a:pt x="287034" y="287026"/>
                </a:lnTo>
                <a:lnTo>
                  <a:pt x="253005" y="313316"/>
                </a:lnTo>
                <a:lnTo>
                  <a:pt x="212841" y="330264"/>
                </a:lnTo>
                <a:lnTo>
                  <a:pt x="168148" y="336270"/>
                </a:lnTo>
                <a:lnTo>
                  <a:pt x="123444" y="330264"/>
                </a:lnTo>
                <a:lnTo>
                  <a:pt x="83276" y="313316"/>
                </a:lnTo>
                <a:lnTo>
                  <a:pt x="49245" y="287026"/>
                </a:lnTo>
                <a:lnTo>
                  <a:pt x="22955" y="252998"/>
                </a:lnTo>
                <a:lnTo>
                  <a:pt x="6005" y="212833"/>
                </a:lnTo>
                <a:lnTo>
                  <a:pt x="0" y="168135"/>
                </a:lnTo>
                <a:lnTo>
                  <a:pt x="6005" y="123436"/>
                </a:lnTo>
                <a:lnTo>
                  <a:pt x="22955" y="83272"/>
                </a:lnTo>
                <a:lnTo>
                  <a:pt x="49245" y="49244"/>
                </a:lnTo>
                <a:lnTo>
                  <a:pt x="83276" y="22954"/>
                </a:lnTo>
                <a:lnTo>
                  <a:pt x="123444" y="6005"/>
                </a:lnTo>
                <a:lnTo>
                  <a:pt x="168148" y="0"/>
                </a:lnTo>
                <a:lnTo>
                  <a:pt x="212841" y="6005"/>
                </a:lnTo>
                <a:lnTo>
                  <a:pt x="253005" y="22954"/>
                </a:lnTo>
                <a:lnTo>
                  <a:pt x="287034" y="49244"/>
                </a:lnTo>
                <a:lnTo>
                  <a:pt x="313325" y="83272"/>
                </a:lnTo>
                <a:lnTo>
                  <a:pt x="330276" y="123436"/>
                </a:lnTo>
                <a:lnTo>
                  <a:pt x="336283" y="168135"/>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616856" y="104738"/>
            <a:ext cx="608025" cy="361805"/>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76859" y="216408"/>
            <a:ext cx="1014899" cy="21130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458141" y="595647"/>
            <a:ext cx="5684520" cy="733425"/>
          </a:xfrm>
          <a:custGeom>
            <a:avLst/>
            <a:gdLst/>
            <a:ahLst/>
            <a:cxnLst/>
            <a:rect l="l" t="t" r="r" b="b"/>
            <a:pathLst>
              <a:path w="5684520" h="733425">
                <a:moveTo>
                  <a:pt x="5213350" y="0"/>
                </a:moveTo>
                <a:lnTo>
                  <a:pt x="0" y="13055"/>
                </a:lnTo>
                <a:lnTo>
                  <a:pt x="0" y="732993"/>
                </a:lnTo>
                <a:lnTo>
                  <a:pt x="5284266" y="719937"/>
                </a:lnTo>
                <a:lnTo>
                  <a:pt x="5684481" y="403796"/>
                </a:lnTo>
                <a:lnTo>
                  <a:pt x="5213350" y="0"/>
                </a:lnTo>
                <a:close/>
              </a:path>
            </a:pathLst>
          </a:custGeom>
          <a:solidFill>
            <a:srgbClr val="F15A29"/>
          </a:solidFill>
        </p:spPr>
        <p:txBody>
          <a:bodyPr wrap="square" lIns="0" tIns="0" rIns="0" bIns="0" rtlCol="0"/>
          <a:lstStyle/>
          <a:p>
            <a:endParaRPr/>
          </a:p>
        </p:txBody>
      </p:sp>
      <p:sp>
        <p:nvSpPr>
          <p:cNvPr id="14" name="object 14"/>
          <p:cNvSpPr/>
          <p:nvPr/>
        </p:nvSpPr>
        <p:spPr>
          <a:xfrm>
            <a:off x="5543457" y="1350780"/>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5" name="object 15"/>
          <p:cNvSpPr/>
          <p:nvPr/>
        </p:nvSpPr>
        <p:spPr>
          <a:xfrm>
            <a:off x="5229033" y="1570711"/>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7" name="object 17"/>
          <p:cNvSpPr/>
          <p:nvPr/>
        </p:nvSpPr>
        <p:spPr>
          <a:xfrm>
            <a:off x="3660701" y="1142544"/>
            <a:ext cx="8107680" cy="5308600"/>
          </a:xfrm>
          <a:custGeom>
            <a:avLst/>
            <a:gdLst/>
            <a:ahLst/>
            <a:cxnLst/>
            <a:rect l="l" t="t" r="r" b="b"/>
            <a:pathLst>
              <a:path w="8107680" h="5308600">
                <a:moveTo>
                  <a:pt x="8107654" y="0"/>
                </a:moveTo>
                <a:lnTo>
                  <a:pt x="2504440" y="4889"/>
                </a:lnTo>
                <a:lnTo>
                  <a:pt x="0" y="2509329"/>
                </a:lnTo>
                <a:lnTo>
                  <a:pt x="2798787" y="5308130"/>
                </a:lnTo>
                <a:lnTo>
                  <a:pt x="8107654" y="5308130"/>
                </a:lnTo>
                <a:lnTo>
                  <a:pt x="8107654" y="0"/>
                </a:lnTo>
                <a:close/>
              </a:path>
            </a:pathLst>
          </a:custGeom>
          <a:solidFill>
            <a:srgbClr val="E6E7E8"/>
          </a:solidFill>
        </p:spPr>
        <p:txBody>
          <a:bodyPr wrap="square" lIns="0" tIns="0" rIns="0" bIns="0" rtlCol="0"/>
          <a:lstStyle/>
          <a:p>
            <a:endParaRPr/>
          </a:p>
        </p:txBody>
      </p:sp>
      <p:sp>
        <p:nvSpPr>
          <p:cNvPr id="18" name="object 18"/>
          <p:cNvSpPr/>
          <p:nvPr/>
        </p:nvSpPr>
        <p:spPr>
          <a:xfrm>
            <a:off x="4911983" y="1998064"/>
            <a:ext cx="2581910" cy="402590"/>
          </a:xfrm>
          <a:custGeom>
            <a:avLst/>
            <a:gdLst/>
            <a:ahLst/>
            <a:cxnLst/>
            <a:rect l="l" t="t" r="r" b="b"/>
            <a:pathLst>
              <a:path w="2581909" h="402589">
                <a:moveTo>
                  <a:pt x="2581300" y="0"/>
                </a:moveTo>
                <a:lnTo>
                  <a:pt x="418693" y="0"/>
                </a:lnTo>
                <a:lnTo>
                  <a:pt x="0" y="402526"/>
                </a:lnTo>
                <a:lnTo>
                  <a:pt x="2178786" y="402526"/>
                </a:lnTo>
                <a:lnTo>
                  <a:pt x="2581300" y="0"/>
                </a:lnTo>
                <a:close/>
              </a:path>
            </a:pathLst>
          </a:custGeom>
          <a:solidFill>
            <a:srgbClr val="BCBEC0"/>
          </a:solidFill>
        </p:spPr>
        <p:txBody>
          <a:bodyPr wrap="square" lIns="0" tIns="0" rIns="0" bIns="0" rtlCol="0"/>
          <a:lstStyle/>
          <a:p>
            <a:endParaRPr/>
          </a:p>
        </p:txBody>
      </p:sp>
      <p:sp>
        <p:nvSpPr>
          <p:cNvPr id="19" name="object 19"/>
          <p:cNvSpPr/>
          <p:nvPr/>
        </p:nvSpPr>
        <p:spPr>
          <a:xfrm>
            <a:off x="4151583" y="2758459"/>
            <a:ext cx="2581910" cy="402590"/>
          </a:xfrm>
          <a:custGeom>
            <a:avLst/>
            <a:gdLst/>
            <a:ahLst/>
            <a:cxnLst/>
            <a:rect l="l" t="t" r="r" b="b"/>
            <a:pathLst>
              <a:path w="2581909" h="402589">
                <a:moveTo>
                  <a:pt x="2581313" y="0"/>
                </a:moveTo>
                <a:lnTo>
                  <a:pt x="418706" y="0"/>
                </a:lnTo>
                <a:lnTo>
                  <a:pt x="0" y="402526"/>
                </a:lnTo>
                <a:lnTo>
                  <a:pt x="2178786" y="402526"/>
                </a:lnTo>
                <a:lnTo>
                  <a:pt x="2581313" y="0"/>
                </a:lnTo>
                <a:close/>
              </a:path>
            </a:pathLst>
          </a:custGeom>
          <a:solidFill>
            <a:srgbClr val="BCBEC0"/>
          </a:solidFill>
        </p:spPr>
        <p:txBody>
          <a:bodyPr wrap="square" lIns="0" tIns="0" rIns="0" bIns="0" rtlCol="0"/>
          <a:lstStyle/>
          <a:p>
            <a:endParaRPr/>
          </a:p>
        </p:txBody>
      </p:sp>
      <p:pic>
        <p:nvPicPr>
          <p:cNvPr id="24" name="Picture 2" descr="C:\Users\ALFM\Desktop\fotos\IMG-20170509-WA00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4381" y="1402585"/>
            <a:ext cx="3718335" cy="24382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LFM\Desktop\fotos\IMG-20170509-WA00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276" y="3937218"/>
            <a:ext cx="3509319" cy="23745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LFM\Desktop\fotos\IMG-20170509-WA00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2909" y="1350780"/>
            <a:ext cx="3808921" cy="23437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ALFM\Desktop\fotos\IMG-20170509-WA000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059" y="3908840"/>
            <a:ext cx="4040926" cy="2466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1 Tabla"/>
          <p:cNvGraphicFramePr>
            <a:graphicFrameLocks noGrp="1"/>
          </p:cNvGraphicFramePr>
          <p:nvPr>
            <p:extLst>
              <p:ext uri="{D42A27DB-BD31-4B8C-83A1-F6EECF244321}">
                <p14:modId xmlns:p14="http://schemas.microsoft.com/office/powerpoint/2010/main" val="2846392515"/>
              </p:ext>
            </p:extLst>
          </p:nvPr>
        </p:nvGraphicFramePr>
        <p:xfrm>
          <a:off x="533402" y="1467520"/>
          <a:ext cx="2717106" cy="4240678"/>
        </p:xfrm>
        <a:graphic>
          <a:graphicData uri="http://schemas.openxmlformats.org/drawingml/2006/table">
            <a:tbl>
              <a:tblPr>
                <a:tableStyleId>{3B4B98B0-60AC-42C2-AFA5-B58CD77FA1E5}</a:tableStyleId>
              </a:tblPr>
              <a:tblGrid>
                <a:gridCol w="1452541">
                  <a:extLst>
                    <a:ext uri="{9D8B030D-6E8A-4147-A177-3AD203B41FA5}">
                      <a16:colId xmlns:a16="http://schemas.microsoft.com/office/drawing/2014/main" xmlns="" val="20000"/>
                    </a:ext>
                  </a:extLst>
                </a:gridCol>
                <a:gridCol w="1264565">
                  <a:extLst>
                    <a:ext uri="{9D8B030D-6E8A-4147-A177-3AD203B41FA5}">
                      <a16:colId xmlns:a16="http://schemas.microsoft.com/office/drawing/2014/main" xmlns="" val="20001"/>
                    </a:ext>
                  </a:extLst>
                </a:gridCol>
              </a:tblGrid>
              <a:tr h="1365597">
                <a:tc>
                  <a:txBody>
                    <a:bodyPr/>
                    <a:lstStyle/>
                    <a:p>
                      <a:pPr algn="l" fontAlgn="ctr"/>
                      <a:r>
                        <a:rPr lang="es-CO" sz="1600" b="1" u="none" strike="noStrike" dirty="0">
                          <a:effectLst/>
                        </a:rPr>
                        <a:t>CAPACIDAD DE ALMACENAMIENTO</a:t>
                      </a:r>
                      <a:endParaRPr lang="es-CO" sz="1600" b="1" i="0" u="none" strike="noStrike" dirty="0">
                        <a:solidFill>
                          <a:schemeClr val="tx1"/>
                        </a:solidFill>
                        <a:effectLst/>
                        <a:latin typeface="Calibri"/>
                      </a:endParaRPr>
                    </a:p>
                  </a:txBody>
                  <a:tcPr marL="9525" marR="9525" marT="9525" marB="0" anchor="ctr"/>
                </a:tc>
                <a:tc>
                  <a:txBody>
                    <a:bodyPr/>
                    <a:lstStyle/>
                    <a:p>
                      <a:pPr algn="l" fontAlgn="b"/>
                      <a:r>
                        <a:rPr lang="es-CO" sz="1600" u="none" strike="noStrike" dirty="0" smtClean="0">
                          <a:effectLst/>
                        </a:rPr>
                        <a:t>250 </a:t>
                      </a:r>
                      <a:r>
                        <a:rPr lang="es-CO" sz="1600" u="none" strike="noStrike" dirty="0">
                          <a:effectLst/>
                        </a:rPr>
                        <a:t>TONELADAS</a:t>
                      </a:r>
                      <a:endParaRPr lang="es-CO" sz="16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xmlns="" val="10000"/>
                  </a:ext>
                </a:extLst>
              </a:tr>
              <a:tr h="807825">
                <a:tc>
                  <a:txBody>
                    <a:bodyPr/>
                    <a:lstStyle/>
                    <a:p>
                      <a:pPr algn="l" fontAlgn="ctr"/>
                      <a:r>
                        <a:rPr lang="es-CO" sz="1600" b="1" u="none" strike="noStrike" dirty="0">
                          <a:effectLst/>
                        </a:rPr>
                        <a:t>UNIDADES ABASTECIDAS</a:t>
                      </a:r>
                      <a:endParaRPr lang="es-CO" sz="1600" b="1" i="0" u="none" strike="noStrike" dirty="0">
                        <a:solidFill>
                          <a:schemeClr val="tx1"/>
                        </a:solidFill>
                        <a:effectLst/>
                        <a:latin typeface="Calibri"/>
                      </a:endParaRPr>
                    </a:p>
                  </a:txBody>
                  <a:tcPr marL="9525" marR="9525" marT="9525" marB="0" anchor="ctr"/>
                </a:tc>
                <a:tc>
                  <a:txBody>
                    <a:bodyPr/>
                    <a:lstStyle/>
                    <a:p>
                      <a:pPr algn="l" fontAlgn="b"/>
                      <a:r>
                        <a:rPr lang="es-CO" sz="1600" u="none" strike="noStrike" dirty="0">
                          <a:effectLst/>
                        </a:rPr>
                        <a:t>10 UNIDADES</a:t>
                      </a:r>
                      <a:endParaRPr lang="es-CO" sz="16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xmlns="" val="10001"/>
                  </a:ext>
                </a:extLst>
              </a:tr>
              <a:tr h="1365597">
                <a:tc>
                  <a:txBody>
                    <a:bodyPr/>
                    <a:lstStyle/>
                    <a:p>
                      <a:pPr algn="l" fontAlgn="ctr"/>
                      <a:r>
                        <a:rPr lang="es-CO" sz="1600" b="1" u="none" strike="noStrike" dirty="0">
                          <a:effectLst/>
                        </a:rPr>
                        <a:t>PROMEDIO ABASTECIDO</a:t>
                      </a:r>
                      <a:endParaRPr lang="es-CO" sz="1600" b="1" i="0" u="none" strike="noStrike" dirty="0">
                        <a:solidFill>
                          <a:schemeClr val="tx1"/>
                        </a:solidFill>
                        <a:effectLst/>
                        <a:latin typeface="Calibri"/>
                      </a:endParaRPr>
                    </a:p>
                  </a:txBody>
                  <a:tcPr marL="9525" marR="9525" marT="9525" marB="0" anchor="ctr"/>
                </a:tc>
                <a:tc>
                  <a:txBody>
                    <a:bodyPr/>
                    <a:lstStyle/>
                    <a:p>
                      <a:pPr algn="l" fontAlgn="b"/>
                      <a:r>
                        <a:rPr lang="es-CO" sz="1600" u="none" strike="noStrike" dirty="0" smtClean="0">
                          <a:effectLst/>
                        </a:rPr>
                        <a:t>81 </a:t>
                      </a:r>
                      <a:r>
                        <a:rPr lang="es-CO" sz="1600" u="none" strike="noStrike" dirty="0">
                          <a:effectLst/>
                        </a:rPr>
                        <a:t>TONELADAS MENSUAL</a:t>
                      </a:r>
                      <a:endParaRPr lang="es-CO" sz="16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xmlns="" val="10002"/>
                  </a:ext>
                </a:extLst>
              </a:tr>
              <a:tr h="701659">
                <a:tc>
                  <a:txBody>
                    <a:bodyPr/>
                    <a:lstStyle/>
                    <a:p>
                      <a:pPr algn="l" fontAlgn="ctr"/>
                      <a:r>
                        <a:rPr lang="es-CO" sz="1600" b="1" u="none" strike="noStrike" dirty="0">
                          <a:effectLst/>
                        </a:rPr>
                        <a:t>COBERTURA</a:t>
                      </a:r>
                      <a:endParaRPr lang="es-CO" sz="1600" b="1" i="0" u="none" strike="noStrike" dirty="0">
                        <a:solidFill>
                          <a:schemeClr val="tx1"/>
                        </a:solidFill>
                        <a:effectLst/>
                        <a:latin typeface="Calibri"/>
                      </a:endParaRPr>
                    </a:p>
                  </a:txBody>
                  <a:tcPr marL="9525" marR="9525" marT="9525" marB="0" anchor="ctr"/>
                </a:tc>
                <a:tc>
                  <a:txBody>
                    <a:bodyPr/>
                    <a:lstStyle/>
                    <a:p>
                      <a:pPr algn="l" fontAlgn="b"/>
                      <a:r>
                        <a:rPr lang="es-CO" sz="1600" u="none" strike="noStrike" dirty="0">
                          <a:effectLst/>
                        </a:rPr>
                        <a:t>HUILA</a:t>
                      </a:r>
                      <a:endParaRPr lang="es-CO" sz="16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xmlns="" val="10003"/>
                  </a:ext>
                </a:extLst>
              </a:tr>
            </a:tbl>
          </a:graphicData>
        </a:graphic>
      </p:graphicFrame>
      <p:sp>
        <p:nvSpPr>
          <p:cNvPr id="26"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488624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0878" y="0"/>
            <a:ext cx="2021839" cy="1595120"/>
          </a:xfrm>
          <a:custGeom>
            <a:avLst/>
            <a:gdLst/>
            <a:ahLst/>
            <a:cxnLst/>
            <a:rect l="l" t="t" r="r" b="b"/>
            <a:pathLst>
              <a:path w="2021839" h="1595120">
                <a:moveTo>
                  <a:pt x="2021293" y="0"/>
                </a:moveTo>
                <a:lnTo>
                  <a:pt x="904773" y="0"/>
                </a:lnTo>
                <a:lnTo>
                  <a:pt x="0" y="1594713"/>
                </a:lnTo>
                <a:lnTo>
                  <a:pt x="1078014" y="1594713"/>
                </a:lnTo>
                <a:lnTo>
                  <a:pt x="2021293" y="0"/>
                </a:lnTo>
                <a:close/>
              </a:path>
            </a:pathLst>
          </a:custGeom>
          <a:solidFill>
            <a:srgbClr val="D1D3D4"/>
          </a:solidFill>
        </p:spPr>
        <p:txBody>
          <a:bodyPr wrap="square" lIns="0" tIns="0" rIns="0" bIns="0" rtlCol="0"/>
          <a:lstStyle/>
          <a:p>
            <a:endParaRPr/>
          </a:p>
        </p:txBody>
      </p:sp>
      <p:sp>
        <p:nvSpPr>
          <p:cNvPr id="3" name="object 3"/>
          <p:cNvSpPr/>
          <p:nvPr/>
        </p:nvSpPr>
        <p:spPr>
          <a:xfrm>
            <a:off x="1264522" y="0"/>
            <a:ext cx="2772410" cy="2874645"/>
          </a:xfrm>
          <a:custGeom>
            <a:avLst/>
            <a:gdLst/>
            <a:ahLst/>
            <a:cxnLst/>
            <a:rect l="l" t="t" r="r" b="b"/>
            <a:pathLst>
              <a:path w="2772410" h="2874645">
                <a:moveTo>
                  <a:pt x="2772067" y="0"/>
                </a:moveTo>
                <a:lnTo>
                  <a:pt x="1655533" y="0"/>
                </a:lnTo>
                <a:lnTo>
                  <a:pt x="0" y="2874251"/>
                </a:lnTo>
                <a:lnTo>
                  <a:pt x="1078026" y="2874251"/>
                </a:lnTo>
                <a:lnTo>
                  <a:pt x="2772067" y="0"/>
                </a:lnTo>
                <a:close/>
              </a:path>
            </a:pathLst>
          </a:custGeom>
          <a:solidFill>
            <a:srgbClr val="27AAE1"/>
          </a:solidFill>
        </p:spPr>
        <p:txBody>
          <a:bodyPr wrap="square" lIns="0" tIns="0" rIns="0" bIns="0" rtlCol="0"/>
          <a:lstStyle/>
          <a:p>
            <a:endParaRPr/>
          </a:p>
        </p:txBody>
      </p:sp>
      <p:sp>
        <p:nvSpPr>
          <p:cNvPr id="4" name="object 4"/>
          <p:cNvSpPr/>
          <p:nvPr/>
        </p:nvSpPr>
        <p:spPr>
          <a:xfrm>
            <a:off x="4383102" y="18242"/>
            <a:ext cx="2656840" cy="2908300"/>
          </a:xfrm>
          <a:custGeom>
            <a:avLst/>
            <a:gdLst/>
            <a:ahLst/>
            <a:cxnLst/>
            <a:rect l="l" t="t" r="r" b="b"/>
            <a:pathLst>
              <a:path w="2656840" h="2908300">
                <a:moveTo>
                  <a:pt x="2656573" y="0"/>
                </a:moveTo>
                <a:lnTo>
                  <a:pt x="1540052" y="0"/>
                </a:lnTo>
                <a:lnTo>
                  <a:pt x="0" y="2907817"/>
                </a:lnTo>
                <a:lnTo>
                  <a:pt x="1078039" y="2907817"/>
                </a:lnTo>
                <a:lnTo>
                  <a:pt x="2656573" y="0"/>
                </a:lnTo>
                <a:close/>
              </a:path>
            </a:pathLst>
          </a:custGeom>
          <a:solidFill>
            <a:srgbClr val="27AAE1">
              <a:alpha val="16998"/>
            </a:srgbClr>
          </a:solidFill>
        </p:spPr>
        <p:txBody>
          <a:bodyPr wrap="square" lIns="0" tIns="0" rIns="0" bIns="0" rtlCol="0"/>
          <a:lstStyle/>
          <a:p>
            <a:endParaRPr/>
          </a:p>
        </p:txBody>
      </p:sp>
      <p:sp>
        <p:nvSpPr>
          <p:cNvPr id="5" name="object 5"/>
          <p:cNvSpPr/>
          <p:nvPr/>
        </p:nvSpPr>
        <p:spPr>
          <a:xfrm>
            <a:off x="581130" y="4453425"/>
            <a:ext cx="2464435" cy="2397125"/>
          </a:xfrm>
          <a:custGeom>
            <a:avLst/>
            <a:gdLst/>
            <a:ahLst/>
            <a:cxnLst/>
            <a:rect l="l" t="t" r="r" b="b"/>
            <a:pathLst>
              <a:path w="2464435" h="2397125">
                <a:moveTo>
                  <a:pt x="2464079" y="0"/>
                </a:moveTo>
                <a:lnTo>
                  <a:pt x="1347533" y="0"/>
                </a:lnTo>
                <a:lnTo>
                  <a:pt x="0" y="2396693"/>
                </a:lnTo>
                <a:lnTo>
                  <a:pt x="1078026" y="2396693"/>
                </a:lnTo>
                <a:lnTo>
                  <a:pt x="2464079" y="0"/>
                </a:lnTo>
                <a:close/>
              </a:path>
            </a:pathLst>
          </a:custGeom>
          <a:solidFill>
            <a:srgbClr val="E6E7E8"/>
          </a:solidFill>
        </p:spPr>
        <p:txBody>
          <a:bodyPr wrap="square" lIns="0" tIns="0" rIns="0" bIns="0" rtlCol="0"/>
          <a:lstStyle/>
          <a:p>
            <a:endParaRPr/>
          </a:p>
        </p:txBody>
      </p:sp>
      <p:sp>
        <p:nvSpPr>
          <p:cNvPr id="6" name="object 6"/>
          <p:cNvSpPr/>
          <p:nvPr/>
        </p:nvSpPr>
        <p:spPr>
          <a:xfrm>
            <a:off x="2024908" y="6838961"/>
            <a:ext cx="6350" cy="11430"/>
          </a:xfrm>
          <a:custGeom>
            <a:avLst/>
            <a:gdLst/>
            <a:ahLst/>
            <a:cxnLst/>
            <a:rect l="l" t="t" r="r" b="b"/>
            <a:pathLst>
              <a:path w="6350" h="11429">
                <a:moveTo>
                  <a:pt x="0" y="11150"/>
                </a:moveTo>
                <a:lnTo>
                  <a:pt x="6083" y="0"/>
                </a:lnTo>
              </a:path>
            </a:pathLst>
          </a:custGeom>
          <a:ln w="38100">
            <a:solidFill>
              <a:srgbClr val="A7A9AC"/>
            </a:solidFill>
          </a:ln>
        </p:spPr>
        <p:txBody>
          <a:bodyPr wrap="square" lIns="0" tIns="0" rIns="0" bIns="0" rtlCol="0"/>
          <a:lstStyle/>
          <a:p>
            <a:endParaRPr/>
          </a:p>
        </p:txBody>
      </p:sp>
      <p:sp>
        <p:nvSpPr>
          <p:cNvPr id="7" name="object 7"/>
          <p:cNvSpPr/>
          <p:nvPr/>
        </p:nvSpPr>
        <p:spPr>
          <a:xfrm>
            <a:off x="2067373" y="44514"/>
            <a:ext cx="3668395" cy="6727825"/>
          </a:xfrm>
          <a:custGeom>
            <a:avLst/>
            <a:gdLst/>
            <a:ahLst/>
            <a:cxnLst/>
            <a:rect l="l" t="t" r="r" b="b"/>
            <a:pathLst>
              <a:path w="3668395" h="6727825">
                <a:moveTo>
                  <a:pt x="0" y="6727723"/>
                </a:moveTo>
                <a:lnTo>
                  <a:pt x="3667874" y="0"/>
                </a:lnTo>
              </a:path>
            </a:pathLst>
          </a:custGeom>
          <a:ln w="38099">
            <a:solidFill>
              <a:srgbClr val="A7A9AC"/>
            </a:solidFill>
            <a:prstDash val="dot"/>
          </a:ln>
        </p:spPr>
        <p:txBody>
          <a:bodyPr wrap="square" lIns="0" tIns="0" rIns="0" bIns="0" rtlCol="0"/>
          <a:lstStyle/>
          <a:p>
            <a:endParaRPr/>
          </a:p>
        </p:txBody>
      </p:sp>
      <p:sp>
        <p:nvSpPr>
          <p:cNvPr id="8" name="object 8"/>
          <p:cNvSpPr/>
          <p:nvPr/>
        </p:nvSpPr>
        <p:spPr>
          <a:xfrm>
            <a:off x="5753437" y="0"/>
            <a:ext cx="6350" cy="11430"/>
          </a:xfrm>
          <a:custGeom>
            <a:avLst/>
            <a:gdLst/>
            <a:ahLst/>
            <a:cxnLst/>
            <a:rect l="l" t="t" r="r" b="b"/>
            <a:pathLst>
              <a:path w="6350" h="11430">
                <a:moveTo>
                  <a:pt x="0" y="11150"/>
                </a:moveTo>
                <a:lnTo>
                  <a:pt x="6083" y="0"/>
                </a:lnTo>
              </a:path>
            </a:pathLst>
          </a:custGeom>
          <a:ln w="38100">
            <a:solidFill>
              <a:srgbClr val="A7A9AC"/>
            </a:solidFill>
          </a:ln>
        </p:spPr>
        <p:txBody>
          <a:bodyPr wrap="square" lIns="0" tIns="0" rIns="0" bIns="0" rtlCol="0"/>
          <a:lstStyle/>
          <a:p>
            <a:endParaRPr/>
          </a:p>
        </p:txBody>
      </p:sp>
      <p:sp>
        <p:nvSpPr>
          <p:cNvPr id="9" name="object 9"/>
          <p:cNvSpPr/>
          <p:nvPr/>
        </p:nvSpPr>
        <p:spPr>
          <a:xfrm>
            <a:off x="6260035" y="1305958"/>
            <a:ext cx="3436620" cy="288925"/>
          </a:xfrm>
          <a:custGeom>
            <a:avLst/>
            <a:gdLst/>
            <a:ahLst/>
            <a:cxnLst/>
            <a:rect l="l" t="t" r="r" b="b"/>
            <a:pathLst>
              <a:path w="3436620" h="288925">
                <a:moveTo>
                  <a:pt x="3436213" y="0"/>
                </a:moveTo>
                <a:lnTo>
                  <a:pt x="192493" y="0"/>
                </a:lnTo>
                <a:lnTo>
                  <a:pt x="0" y="288759"/>
                </a:lnTo>
                <a:lnTo>
                  <a:pt x="3234080" y="288759"/>
                </a:lnTo>
                <a:lnTo>
                  <a:pt x="3436213" y="0"/>
                </a:lnTo>
                <a:close/>
              </a:path>
            </a:pathLst>
          </a:custGeom>
          <a:solidFill>
            <a:srgbClr val="E6E7E8"/>
          </a:solidFill>
        </p:spPr>
        <p:txBody>
          <a:bodyPr wrap="square" lIns="0" tIns="0" rIns="0" bIns="0" rtlCol="0"/>
          <a:lstStyle/>
          <a:p>
            <a:endParaRPr/>
          </a:p>
        </p:txBody>
      </p:sp>
      <p:sp>
        <p:nvSpPr>
          <p:cNvPr id="10" name="object 10"/>
          <p:cNvSpPr/>
          <p:nvPr/>
        </p:nvSpPr>
        <p:spPr>
          <a:xfrm>
            <a:off x="7973332" y="1241952"/>
            <a:ext cx="2059939" cy="3640454"/>
          </a:xfrm>
          <a:custGeom>
            <a:avLst/>
            <a:gdLst/>
            <a:ahLst/>
            <a:cxnLst/>
            <a:rect l="l" t="t" r="r" b="b"/>
            <a:pathLst>
              <a:path w="2059940" h="3640454">
                <a:moveTo>
                  <a:pt x="1672183" y="0"/>
                </a:moveTo>
                <a:lnTo>
                  <a:pt x="0" y="3639896"/>
                </a:lnTo>
                <a:lnTo>
                  <a:pt x="413880" y="3635273"/>
                </a:lnTo>
                <a:lnTo>
                  <a:pt x="2059800" y="44754"/>
                </a:lnTo>
                <a:lnTo>
                  <a:pt x="1672183" y="0"/>
                </a:lnTo>
                <a:close/>
              </a:path>
            </a:pathLst>
          </a:custGeom>
          <a:solidFill>
            <a:srgbClr val="27AAE1"/>
          </a:solidFill>
        </p:spPr>
        <p:txBody>
          <a:bodyPr wrap="square" lIns="0" tIns="0" rIns="0" bIns="0" rtlCol="0"/>
          <a:lstStyle/>
          <a:p>
            <a:endParaRPr/>
          </a:p>
        </p:txBody>
      </p:sp>
      <p:sp>
        <p:nvSpPr>
          <p:cNvPr id="11" name="object 11"/>
          <p:cNvSpPr/>
          <p:nvPr/>
        </p:nvSpPr>
        <p:spPr>
          <a:xfrm>
            <a:off x="9166865" y="1241952"/>
            <a:ext cx="478790" cy="353060"/>
          </a:xfrm>
          <a:custGeom>
            <a:avLst/>
            <a:gdLst/>
            <a:ahLst/>
            <a:cxnLst/>
            <a:rect l="l" t="t" r="r" b="b"/>
            <a:pathLst>
              <a:path w="478790" h="353059">
                <a:moveTo>
                  <a:pt x="478650" y="0"/>
                </a:moveTo>
                <a:lnTo>
                  <a:pt x="0" y="352767"/>
                </a:lnTo>
                <a:lnTo>
                  <a:pt x="327253" y="352767"/>
                </a:lnTo>
                <a:lnTo>
                  <a:pt x="478650" y="0"/>
                </a:lnTo>
                <a:close/>
              </a:path>
            </a:pathLst>
          </a:custGeom>
          <a:solidFill>
            <a:srgbClr val="939598"/>
          </a:solidFill>
        </p:spPr>
        <p:txBody>
          <a:bodyPr wrap="square" lIns="0" tIns="0" rIns="0" bIns="0" rtlCol="0"/>
          <a:lstStyle/>
          <a:p>
            <a:endParaRPr/>
          </a:p>
        </p:txBody>
      </p:sp>
      <p:sp>
        <p:nvSpPr>
          <p:cNvPr id="12" name="object 12"/>
          <p:cNvSpPr/>
          <p:nvPr/>
        </p:nvSpPr>
        <p:spPr>
          <a:xfrm>
            <a:off x="7153574" y="5698152"/>
            <a:ext cx="935355" cy="1160145"/>
          </a:xfrm>
          <a:custGeom>
            <a:avLst/>
            <a:gdLst/>
            <a:ahLst/>
            <a:cxnLst/>
            <a:rect l="l" t="t" r="r" b="b"/>
            <a:pathLst>
              <a:path w="935354" h="1160145">
                <a:moveTo>
                  <a:pt x="935266" y="0"/>
                </a:moveTo>
                <a:lnTo>
                  <a:pt x="521373" y="0"/>
                </a:lnTo>
                <a:lnTo>
                  <a:pt x="0" y="1159852"/>
                </a:lnTo>
                <a:lnTo>
                  <a:pt x="406653" y="1159852"/>
                </a:lnTo>
                <a:lnTo>
                  <a:pt x="935266" y="0"/>
                </a:lnTo>
                <a:close/>
              </a:path>
            </a:pathLst>
          </a:custGeom>
          <a:solidFill>
            <a:srgbClr val="E6E7E8"/>
          </a:solidFill>
        </p:spPr>
        <p:txBody>
          <a:bodyPr wrap="square" lIns="0" tIns="0" rIns="0" bIns="0" rtlCol="0"/>
          <a:lstStyle/>
          <a:p>
            <a:endParaRPr/>
          </a:p>
        </p:txBody>
      </p:sp>
      <p:sp>
        <p:nvSpPr>
          <p:cNvPr id="13" name="object 13"/>
          <p:cNvSpPr/>
          <p:nvPr/>
        </p:nvSpPr>
        <p:spPr>
          <a:xfrm>
            <a:off x="3372444" y="4925053"/>
            <a:ext cx="5982970" cy="727075"/>
          </a:xfrm>
          <a:custGeom>
            <a:avLst/>
            <a:gdLst/>
            <a:ahLst/>
            <a:cxnLst/>
            <a:rect l="l" t="t" r="r" b="b"/>
            <a:pathLst>
              <a:path w="5982970" h="727075">
                <a:moveTo>
                  <a:pt x="5982830" y="0"/>
                </a:moveTo>
                <a:lnTo>
                  <a:pt x="317639" y="0"/>
                </a:lnTo>
                <a:lnTo>
                  <a:pt x="0" y="726719"/>
                </a:lnTo>
                <a:lnTo>
                  <a:pt x="5651627" y="726719"/>
                </a:lnTo>
                <a:lnTo>
                  <a:pt x="5982830" y="0"/>
                </a:lnTo>
                <a:close/>
              </a:path>
            </a:pathLst>
          </a:custGeom>
          <a:solidFill>
            <a:srgbClr val="E6E7E8">
              <a:alpha val="46998"/>
            </a:srgbClr>
          </a:solidFill>
        </p:spPr>
        <p:txBody>
          <a:bodyPr wrap="square" lIns="0" tIns="0" rIns="0" bIns="0" rtlCol="0"/>
          <a:lstStyle/>
          <a:p>
            <a:endParaRPr/>
          </a:p>
        </p:txBody>
      </p:sp>
      <p:sp>
        <p:nvSpPr>
          <p:cNvPr id="14" name="object 14"/>
          <p:cNvSpPr txBox="1"/>
          <p:nvPr/>
        </p:nvSpPr>
        <p:spPr>
          <a:xfrm>
            <a:off x="3873263" y="4950490"/>
            <a:ext cx="5118337" cy="943207"/>
          </a:xfrm>
          <a:prstGeom prst="rect">
            <a:avLst/>
          </a:prstGeom>
        </p:spPr>
        <p:txBody>
          <a:bodyPr vert="horz" wrap="square" lIns="0" tIns="34925" rIns="0" bIns="0" rtlCol="0">
            <a:spAutoFit/>
          </a:bodyPr>
          <a:lstStyle/>
          <a:p>
            <a:pPr marL="12700">
              <a:lnSpc>
                <a:spcPct val="100000"/>
              </a:lnSpc>
              <a:spcBef>
                <a:spcPts val="275"/>
              </a:spcBef>
            </a:pPr>
            <a:r>
              <a:rPr lang="es-CO" spc="-5" dirty="0" smtClean="0">
                <a:solidFill>
                  <a:srgbClr val="21A8E0"/>
                </a:solidFill>
                <a:latin typeface="Arial Black"/>
                <a:cs typeface="Arial Black"/>
              </a:rPr>
              <a:t>PD. Edilma Andrea Ayala Bautista</a:t>
            </a:r>
          </a:p>
          <a:p>
            <a:pPr marL="12700">
              <a:lnSpc>
                <a:spcPct val="100000"/>
              </a:lnSpc>
              <a:spcBef>
                <a:spcPts val="275"/>
              </a:spcBef>
            </a:pPr>
            <a:r>
              <a:rPr lang="es-CO" spc="-5" dirty="0" smtClean="0">
                <a:solidFill>
                  <a:srgbClr val="21A8E0"/>
                </a:solidFill>
                <a:latin typeface="Arial Black"/>
                <a:cs typeface="Arial Black"/>
              </a:rPr>
              <a:t>Coordinadora de Contratos</a:t>
            </a:r>
          </a:p>
          <a:p>
            <a:pPr marL="12700">
              <a:lnSpc>
                <a:spcPct val="100000"/>
              </a:lnSpc>
              <a:spcBef>
                <a:spcPts val="275"/>
              </a:spcBef>
            </a:pPr>
            <a:r>
              <a:rPr lang="es-CO" spc="-5" dirty="0" smtClean="0">
                <a:solidFill>
                  <a:srgbClr val="21A8E0"/>
                </a:solidFill>
                <a:latin typeface="Arial Black"/>
                <a:cs typeface="Arial Black"/>
              </a:rPr>
              <a:t> </a:t>
            </a:r>
            <a:r>
              <a:rPr lang="es-CO" sz="1800" spc="-5" dirty="0" smtClean="0">
                <a:solidFill>
                  <a:srgbClr val="A7A9AC"/>
                </a:solidFill>
                <a:latin typeface="Arial"/>
                <a:cs typeface="Arial"/>
              </a:rPr>
              <a:t>Informe Contratación año 2020</a:t>
            </a:r>
            <a:endParaRPr sz="1800" dirty="0">
              <a:latin typeface="Arial"/>
              <a:cs typeface="Arial"/>
            </a:endParaRPr>
          </a:p>
        </p:txBody>
      </p:sp>
      <p:sp>
        <p:nvSpPr>
          <p:cNvPr id="15" name="object 15"/>
          <p:cNvSpPr/>
          <p:nvPr/>
        </p:nvSpPr>
        <p:spPr>
          <a:xfrm>
            <a:off x="11373796" y="115341"/>
            <a:ext cx="608012" cy="361805"/>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10133783" y="227004"/>
            <a:ext cx="1014898" cy="210984"/>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 y="2350201"/>
            <a:ext cx="1813560" cy="4326890"/>
          </a:xfrm>
          <a:custGeom>
            <a:avLst/>
            <a:gdLst/>
            <a:ahLst/>
            <a:cxnLst/>
            <a:rect l="l" t="t" r="r" b="b"/>
            <a:pathLst>
              <a:path w="1813560" h="4326890">
                <a:moveTo>
                  <a:pt x="937260" y="1188821"/>
                </a:moveTo>
                <a:lnTo>
                  <a:pt x="0" y="2861157"/>
                </a:lnTo>
                <a:lnTo>
                  <a:pt x="0" y="4326648"/>
                </a:lnTo>
                <a:lnTo>
                  <a:pt x="1813166" y="1217688"/>
                </a:lnTo>
                <a:lnTo>
                  <a:pt x="937260" y="1188821"/>
                </a:lnTo>
                <a:close/>
              </a:path>
              <a:path w="1813560" h="4326890">
                <a:moveTo>
                  <a:pt x="0" y="0"/>
                </a:moveTo>
                <a:lnTo>
                  <a:pt x="0" y="1801533"/>
                </a:lnTo>
                <a:lnTo>
                  <a:pt x="889139" y="88201"/>
                </a:lnTo>
                <a:lnTo>
                  <a:pt x="0" y="0"/>
                </a:lnTo>
                <a:close/>
              </a:path>
            </a:pathLst>
          </a:custGeom>
          <a:solidFill>
            <a:srgbClr val="27AAE1">
              <a:alpha val="25999"/>
            </a:srgbClr>
          </a:solidFill>
        </p:spPr>
        <p:txBody>
          <a:bodyPr wrap="square" lIns="0" tIns="0" rIns="0" bIns="0" rtlCol="0"/>
          <a:lstStyle/>
          <a:p>
            <a:endParaRPr/>
          </a:p>
        </p:txBody>
      </p:sp>
      <p:sp>
        <p:nvSpPr>
          <p:cNvPr id="18" name="object 18"/>
          <p:cNvSpPr/>
          <p:nvPr/>
        </p:nvSpPr>
        <p:spPr>
          <a:xfrm>
            <a:off x="2" y="2797876"/>
            <a:ext cx="3982085" cy="1331595"/>
          </a:xfrm>
          <a:custGeom>
            <a:avLst/>
            <a:gdLst/>
            <a:ahLst/>
            <a:cxnLst/>
            <a:rect l="l" t="t" r="r" b="b"/>
            <a:pathLst>
              <a:path w="3982085" h="1331595">
                <a:moveTo>
                  <a:pt x="0" y="0"/>
                </a:moveTo>
                <a:lnTo>
                  <a:pt x="2650553" y="0"/>
                </a:lnTo>
                <a:lnTo>
                  <a:pt x="3981996" y="1331442"/>
                </a:lnTo>
              </a:path>
            </a:pathLst>
          </a:custGeom>
          <a:ln w="12700">
            <a:solidFill>
              <a:srgbClr val="27AAE1"/>
            </a:solidFill>
          </a:ln>
        </p:spPr>
        <p:txBody>
          <a:bodyPr wrap="square" lIns="0" tIns="0" rIns="0" bIns="0" rtlCol="0"/>
          <a:lstStyle/>
          <a:p>
            <a:endParaRPr/>
          </a:p>
        </p:txBody>
      </p:sp>
      <p:sp>
        <p:nvSpPr>
          <p:cNvPr id="19" name="object 19"/>
          <p:cNvSpPr/>
          <p:nvPr/>
        </p:nvSpPr>
        <p:spPr>
          <a:xfrm>
            <a:off x="2" y="3287585"/>
            <a:ext cx="3498850" cy="915669"/>
          </a:xfrm>
          <a:custGeom>
            <a:avLst/>
            <a:gdLst/>
            <a:ahLst/>
            <a:cxnLst/>
            <a:rect l="l" t="t" r="r" b="b"/>
            <a:pathLst>
              <a:path w="3498850" h="915670">
                <a:moveTo>
                  <a:pt x="0" y="915581"/>
                </a:moveTo>
                <a:lnTo>
                  <a:pt x="2583167" y="915581"/>
                </a:lnTo>
                <a:lnTo>
                  <a:pt x="3498748" y="0"/>
                </a:lnTo>
              </a:path>
            </a:pathLst>
          </a:custGeom>
          <a:ln w="12699">
            <a:solidFill>
              <a:srgbClr val="6D6E71"/>
            </a:solidFill>
          </a:ln>
        </p:spPr>
        <p:txBody>
          <a:bodyPr wrap="square" lIns="0" tIns="0" rIns="0" bIns="0" rtlCol="0"/>
          <a:lstStyle/>
          <a:p>
            <a:endParaRPr/>
          </a:p>
        </p:txBody>
      </p:sp>
      <p:pic>
        <p:nvPicPr>
          <p:cNvPr id="9218" name="Picture 2" descr="C:\Users\edilma.ayala\AppData\Local\Microsoft\Windows\Temporary Internet Files\Content.Outlook\1RW7SHX2\IMG_20210318_1244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15430"/>
          <a:stretch/>
        </p:blipFill>
        <p:spPr bwMode="auto">
          <a:xfrm>
            <a:off x="4750954" y="762928"/>
            <a:ext cx="3171378" cy="4076694"/>
          </a:xfrm>
          <a:prstGeom prst="rect">
            <a:avLst/>
          </a:prstGeom>
          <a:solidFill>
            <a:schemeClr val="bg2">
              <a:alpha val="0"/>
            </a:schemeClr>
          </a:solidFill>
        </p:spPr>
      </p:pic>
    </p:spTree>
    <p:extLst>
      <p:ext uri="{BB962C8B-B14F-4D97-AF65-F5344CB8AC3E}">
        <p14:creationId xmlns:p14="http://schemas.microsoft.com/office/powerpoint/2010/main" val="3713060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dirty="0">
              <a:solidFill>
                <a:prstClr val="black"/>
              </a:solidFill>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dirty="0">
              <a:solidFill>
                <a:prstClr val="black"/>
              </a:solidFill>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dirty="0">
              <a:solidFill>
                <a:prstClr val="black"/>
              </a:solidFill>
            </a:endParaRPr>
          </a:p>
        </p:txBody>
      </p:sp>
      <p:sp>
        <p:nvSpPr>
          <p:cNvPr id="5" name="object 5"/>
          <p:cNvSpPr/>
          <p:nvPr/>
        </p:nvSpPr>
        <p:spPr>
          <a:xfrm>
            <a:off x="116319" y="480252"/>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lang="es-CO" dirty="0">
              <a:solidFill>
                <a:prstClr val="black"/>
              </a:solidFill>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dirty="0">
              <a:solidFill>
                <a:prstClr val="black"/>
              </a:solidFill>
            </a:endParaRPr>
          </a:p>
        </p:txBody>
      </p:sp>
      <p:sp>
        <p:nvSpPr>
          <p:cNvPr id="7" name="object 7"/>
          <p:cNvSpPr txBox="1">
            <a:spLocks noGrp="1"/>
          </p:cNvSpPr>
          <p:nvPr>
            <p:ph type="title"/>
          </p:nvPr>
        </p:nvSpPr>
        <p:spPr>
          <a:xfrm>
            <a:off x="918740" y="561069"/>
            <a:ext cx="4567660" cy="289823"/>
          </a:xfrm>
          <a:prstGeom prst="rect">
            <a:avLst/>
          </a:prstGeom>
        </p:spPr>
        <p:txBody>
          <a:bodyPr vert="horz" wrap="square" lIns="0" tIns="12700" rIns="0" bIns="0" rtlCol="0">
            <a:spAutoFit/>
          </a:bodyPr>
          <a:lstStyle/>
          <a:p>
            <a:pPr marL="12700">
              <a:lnSpc>
                <a:spcPct val="100000"/>
              </a:lnSpc>
              <a:spcBef>
                <a:spcPts val="100"/>
              </a:spcBef>
            </a:pPr>
            <a:r>
              <a:rPr lang="es-ES" spc="-10" dirty="0"/>
              <a:t>MISIÓN</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dirty="0">
              <a:solidFill>
                <a:prstClr val="black"/>
              </a:solidFill>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17" name="CuadroTexto 16"/>
          <p:cNvSpPr txBox="1"/>
          <p:nvPr/>
        </p:nvSpPr>
        <p:spPr>
          <a:xfrm>
            <a:off x="4572000" y="1799332"/>
            <a:ext cx="1112805" cy="246221"/>
          </a:xfrm>
          <a:prstGeom prst="rect">
            <a:avLst/>
          </a:prstGeom>
          <a:noFill/>
        </p:spPr>
        <p:txBody>
          <a:bodyPr wrap="none" rtlCol="0">
            <a:spAutoFit/>
          </a:bodyPr>
          <a:lstStyle/>
          <a:p>
            <a:r>
              <a:rPr lang="es-CO" sz="1000" b="1" spc="-5" dirty="0">
                <a:solidFill>
                  <a:prstClr val="white"/>
                </a:solidFill>
                <a:latin typeface="Arial" panose="020B0604020202020204" pitchFamily="34" charset="0"/>
                <a:cs typeface="Arial" panose="020B0604020202020204" pitchFamily="34" charset="0"/>
              </a:rPr>
              <a:t>Título del Tema</a:t>
            </a:r>
          </a:p>
        </p:txBody>
      </p:sp>
      <p:sp>
        <p:nvSpPr>
          <p:cNvPr id="13" name="CuadroTexto 12">
            <a:extLst>
              <a:ext uri="{FF2B5EF4-FFF2-40B4-BE49-F238E27FC236}">
                <a16:creationId xmlns:a16="http://schemas.microsoft.com/office/drawing/2014/main" xmlns="" id="{2C74118D-21A7-429C-8E8C-A7B719676FA4}"/>
              </a:ext>
            </a:extLst>
          </p:cNvPr>
          <p:cNvSpPr txBox="1"/>
          <p:nvPr/>
        </p:nvSpPr>
        <p:spPr>
          <a:xfrm>
            <a:off x="4343400" y="1874727"/>
            <a:ext cx="6453680" cy="3108543"/>
          </a:xfrm>
          <a:prstGeom prst="rect">
            <a:avLst/>
          </a:prstGeom>
          <a:noFill/>
        </p:spPr>
        <p:txBody>
          <a:bodyPr wrap="square" rtlCol="0">
            <a:spAutoFit/>
          </a:bodyPr>
          <a:lstStyle/>
          <a:p>
            <a:pPr algn="just"/>
            <a:r>
              <a:rPr lang="es-MX" sz="2800" b="0" i="0" dirty="0">
                <a:solidFill>
                  <a:srgbClr val="333333"/>
                </a:solidFill>
                <a:effectLst/>
                <a:latin typeface="-apple-system"/>
              </a:rPr>
              <a:t>Proveer soluciones logísticas focalizadas en abastecimientos Clase I, Clase III e Infraestructura a las Fuerzas Militares de Colombia y otras entidades del Gobierno Nacional, en todo tiempo y lugar, y desarrollar sus capacidades en la Gestión de otros bienes y servicios.</a:t>
            </a:r>
            <a:endParaRPr lang="es-CO" sz="2800" dirty="0"/>
          </a:p>
        </p:txBody>
      </p:sp>
      <p:sp>
        <p:nvSpPr>
          <p:cNvPr id="12" name="CuadroTexto 11">
            <a:extLst>
              <a:ext uri="{FF2B5EF4-FFF2-40B4-BE49-F238E27FC236}">
                <a16:creationId xmlns:a16="http://schemas.microsoft.com/office/drawing/2014/main" xmlns="" id="{3A11D566-DBAE-41C6-BC90-0A2AC02F43E8}"/>
              </a:ext>
            </a:extLst>
          </p:cNvPr>
          <p:cNvSpPr txBox="1"/>
          <p:nvPr/>
        </p:nvSpPr>
        <p:spPr>
          <a:xfrm>
            <a:off x="973932" y="2921168"/>
            <a:ext cx="2836068" cy="1015663"/>
          </a:xfrm>
          <a:prstGeom prst="rect">
            <a:avLst/>
          </a:prstGeom>
          <a:noFill/>
        </p:spPr>
        <p:txBody>
          <a:bodyPr wrap="square" rtlCol="0">
            <a:spAutoFit/>
          </a:bodyPr>
          <a:lstStyle/>
          <a:p>
            <a:r>
              <a:rPr lang="es-CO" sz="6000" b="1" dirty="0">
                <a:solidFill>
                  <a:srgbClr val="FF0000"/>
                </a:solidFill>
                <a:effectLst>
                  <a:outerShdw blurRad="38100" dist="38100" dir="2700000" algn="tl">
                    <a:srgbClr val="000000">
                      <a:alpha val="43137"/>
                    </a:srgbClr>
                  </a:outerShdw>
                </a:effectLst>
              </a:rPr>
              <a:t>MISIÓN</a:t>
            </a:r>
          </a:p>
        </p:txBody>
      </p:sp>
      <p:sp>
        <p:nvSpPr>
          <p:cNvPr id="16" name="object 22">
            <a:extLst>
              <a:ext uri="{FF2B5EF4-FFF2-40B4-BE49-F238E27FC236}">
                <a16:creationId xmlns:a16="http://schemas.microsoft.com/office/drawing/2014/main" xmlns="" id="{A9592DA3-C5B8-874C-94E2-EA23B0909692}"/>
              </a:ext>
            </a:extLst>
          </p:cNvPr>
          <p:cNvSpPr txBox="1"/>
          <p:nvPr/>
        </p:nvSpPr>
        <p:spPr>
          <a:xfrm>
            <a:off x="10087906" y="6274945"/>
            <a:ext cx="1738174" cy="166712"/>
          </a:xfrm>
          <a:prstGeom prst="rect">
            <a:avLst/>
          </a:prstGeom>
        </p:spPr>
        <p:txBody>
          <a:bodyPr vert="horz" wrap="square" lIns="0" tIns="12700" rIns="0" bIns="0" rtlCol="0">
            <a:spAutoFit/>
          </a:bodyPr>
          <a:lstStyle/>
          <a:p>
            <a:pPr marL="12700">
              <a:spcBef>
                <a:spcPts val="100"/>
              </a:spcBef>
            </a:pPr>
            <a:r>
              <a:rPr lang="es-CO" sz="1000" spc="-5" dirty="0">
                <a:solidFill>
                  <a:prstClr val="white">
                    <a:lumMod val="50000"/>
                  </a:prstClr>
                </a:solidFill>
                <a:latin typeface="Trebuchet MS" panose="020B0603020202020204" pitchFamily="34" charset="0"/>
                <a:cs typeface="Arial" panose="020B0604020202020204" pitchFamily="34" charset="0"/>
              </a:rPr>
              <a:t>Regional </a:t>
            </a:r>
            <a:r>
              <a:rPr lang="es-CO" sz="1000" spc="-5" dirty="0" smtClean="0">
                <a:solidFill>
                  <a:prstClr val="white">
                    <a:lumMod val="50000"/>
                  </a:prstClr>
                </a:solidFill>
                <a:latin typeface="Trebuchet MS" panose="020B0603020202020204" pitchFamily="34" charset="0"/>
                <a:cs typeface="Arial" panose="020B0604020202020204" pitchFamily="34" charset="0"/>
              </a:rPr>
              <a:t>Tolima Grande</a:t>
            </a:r>
            <a:endParaRPr sz="1000" dirty="0">
              <a:solidFill>
                <a:prstClr val="white">
                  <a:lumMod val="50000"/>
                </a:prst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9995530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15115" y="612942"/>
            <a:ext cx="3577060" cy="566822"/>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DE CONTRATOS  </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3" name="Rectangle 8"/>
          <p:cNvSpPr/>
          <p:nvPr/>
        </p:nvSpPr>
        <p:spPr>
          <a:xfrm>
            <a:off x="6477000" y="714136"/>
            <a:ext cx="5031219" cy="1295400"/>
          </a:xfrm>
          <a:prstGeom prst="rect">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rPr>
              <a:t>Normatividad de la </a:t>
            </a:r>
          </a:p>
          <a:p>
            <a:pPr algn="ctr"/>
            <a:r>
              <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rPr>
              <a:t>Contratación Estatal</a:t>
            </a:r>
          </a:p>
        </p:txBody>
      </p:sp>
      <p:sp>
        <p:nvSpPr>
          <p:cNvPr id="15" name="Text Box 3"/>
          <p:cNvSpPr txBox="1">
            <a:spLocks noChangeArrowheads="1"/>
          </p:cNvSpPr>
          <p:nvPr/>
        </p:nvSpPr>
        <p:spPr bwMode="auto">
          <a:xfrm>
            <a:off x="629400" y="1804140"/>
            <a:ext cx="6853859" cy="4483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eaLnBrk="1" hangingPunct="1">
              <a:spcBef>
                <a:spcPts val="800"/>
              </a:spcBef>
              <a:buFont typeface="Wingdings" panose="05000000000000000000" pitchFamily="2" charset="2"/>
              <a:buChar char="Ø"/>
            </a:pPr>
            <a:r>
              <a:rPr lang="es-ES" altLang="es-CO" sz="28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Principios </a:t>
            </a:r>
            <a:r>
              <a:rPr lang="es-ES" altLang="es-CO" sz="2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Constitucionales.</a:t>
            </a:r>
          </a:p>
          <a:p>
            <a:pPr marL="457200" indent="-457200" eaLnBrk="1" hangingPunct="1">
              <a:spcBef>
                <a:spcPts val="800"/>
              </a:spcBef>
              <a:buFont typeface="Wingdings" panose="05000000000000000000" pitchFamily="2" charset="2"/>
              <a:buChar char="Ø"/>
            </a:pPr>
            <a:r>
              <a:rPr lang="es-ES" altLang="es-CO" sz="2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Principios Legales</a:t>
            </a:r>
          </a:p>
          <a:p>
            <a:pPr eaLnBrk="1" hangingPunct="1">
              <a:spcBef>
                <a:spcPts val="800"/>
              </a:spcBef>
            </a:pPr>
            <a:endParaRPr lang="es-ES" altLang="es-CO" sz="2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eaLnBrk="1" hangingPunct="1">
              <a:spcBef>
                <a:spcPts val="800"/>
              </a:spcBef>
              <a:buFont typeface="Wingdings" panose="05000000000000000000" pitchFamily="2" charset="2"/>
              <a:buChar char="Ø"/>
            </a:pP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Ley </a:t>
            </a:r>
            <a:r>
              <a:rPr lang="es-ES" altLang="es-CO" sz="24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80 de </a:t>
            </a: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1993.</a:t>
            </a:r>
          </a:p>
          <a:p>
            <a:pPr marL="457200" indent="-457200" eaLnBrk="1" hangingPunct="1">
              <a:spcBef>
                <a:spcPts val="800"/>
              </a:spcBef>
              <a:buFont typeface="Wingdings" panose="05000000000000000000" pitchFamily="2" charset="2"/>
              <a:buChar char="Ø"/>
            </a:pP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Ley </a:t>
            </a:r>
            <a:r>
              <a:rPr lang="es-ES" altLang="es-CO" sz="24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1150 de </a:t>
            </a: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2007.</a:t>
            </a:r>
          </a:p>
          <a:p>
            <a:pPr marL="457200" indent="-457200" eaLnBrk="1" hangingPunct="1">
              <a:spcBef>
                <a:spcPts val="800"/>
              </a:spcBef>
              <a:buFont typeface="Wingdings" panose="05000000000000000000" pitchFamily="2" charset="2"/>
              <a:buChar char="Ø"/>
            </a:pP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Ley </a:t>
            </a:r>
            <a:r>
              <a:rPr lang="es-ES" altLang="es-CO" sz="24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1474 de </a:t>
            </a: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2011.</a:t>
            </a:r>
          </a:p>
          <a:p>
            <a:pPr marL="457200" indent="-457200" eaLnBrk="1" hangingPunct="1">
              <a:spcBef>
                <a:spcPts val="800"/>
              </a:spcBef>
              <a:buFont typeface="Wingdings" panose="05000000000000000000" pitchFamily="2" charset="2"/>
              <a:buChar char="Ø"/>
            </a:pP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Decreto 019 </a:t>
            </a:r>
            <a:r>
              <a:rPr lang="es-ES" altLang="es-CO" sz="24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de </a:t>
            </a: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2012.</a:t>
            </a:r>
          </a:p>
          <a:p>
            <a:pPr marL="457200" indent="-457200" eaLnBrk="1" hangingPunct="1">
              <a:spcBef>
                <a:spcPts val="800"/>
              </a:spcBef>
              <a:buFont typeface="Wingdings" panose="05000000000000000000" pitchFamily="2" charset="2"/>
              <a:buChar char="Ø"/>
            </a:pPr>
            <a:r>
              <a:rPr lang="es-ES" altLang="es-CO" sz="24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Decreto Único Reglamentario 1082 de 2015</a:t>
            </a:r>
            <a:endParaRPr lang="es-ES" altLang="es-CO" sz="24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696591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54388" y="387622"/>
            <a:ext cx="2681605" cy="579119"/>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DE CONTRATOS  </a:t>
            </a:r>
            <a:endParaRPr spc="-15" dirty="0"/>
          </a:p>
        </p:txBody>
      </p:sp>
      <p:sp>
        <p:nvSpPr>
          <p:cNvPr id="18" name="17 Marcador de contenido"/>
          <p:cNvSpPr>
            <a:spLocks noGrp="1"/>
          </p:cNvSpPr>
          <p:nvPr>
            <p:ph sz="half" idx="2"/>
          </p:nvPr>
        </p:nvSpPr>
        <p:spPr>
          <a:xfrm>
            <a:off x="563880" y="3048000"/>
            <a:ext cx="5303520" cy="3600986"/>
          </a:xfrm>
        </p:spPr>
        <p:txBody>
          <a:bodyPr/>
          <a:lstStyle/>
          <a:p>
            <a:pPr marL="180975"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DEBIDO PROCESO:</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Adelantar los procesos de conformidad con las normas, garantizando los derechos de representación, defensa y contradicción.</a:t>
            </a:r>
          </a:p>
          <a:p>
            <a:pPr marL="180975"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80975"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IGUALDAD:</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Dar a todos los proponentes el mismo trato.</a:t>
            </a:r>
          </a:p>
          <a:p>
            <a:pPr marL="180975"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80975"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IMPARCIALIDAD:</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Respetar los derechos de todas las personas, sin tener en consideración factores de afecto.</a:t>
            </a:r>
          </a:p>
          <a:p>
            <a:pPr algn="just">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80975"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BUENA FE:</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En la Contratación Estatal, la buena fe se presume.</a:t>
            </a:r>
          </a:p>
          <a:p>
            <a:pPr marL="180975"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80975"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MORALIDAD:</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Actuar con rectitud, lealtad y honestidad.</a:t>
            </a:r>
          </a:p>
          <a:p>
            <a:pPr marL="180975"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80975"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PARTICIPACIÓN:</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Atender las iniciativas de los ciudadanos, organizaciones y comunidades, sobre formulación, ejecución, control y evaluación de la contratación.</a:t>
            </a:r>
          </a:p>
          <a:p>
            <a:pPr marL="180975"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s-CO" dirty="0"/>
          </a:p>
        </p:txBody>
      </p:sp>
      <p:sp>
        <p:nvSpPr>
          <p:cNvPr id="19" name="18 Marcador de contenido"/>
          <p:cNvSpPr>
            <a:spLocks noGrp="1"/>
          </p:cNvSpPr>
          <p:nvPr>
            <p:ph sz="half" idx="3"/>
          </p:nvPr>
        </p:nvSpPr>
        <p:spPr>
          <a:xfrm>
            <a:off x="6324600" y="2936081"/>
            <a:ext cx="5303520" cy="3693319"/>
          </a:xfrm>
        </p:spPr>
        <p:txBody>
          <a:bodyPr/>
          <a:lstStyle/>
          <a:p>
            <a:pPr marL="180975"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RESPONSABILIDAD:</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Los servidores públicos asumirán las consecuencias de su actuación administrativa. </a:t>
            </a:r>
          </a:p>
          <a:p>
            <a:pPr marL="180975"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66700"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COORDINACIÓN:</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Las autoridades concertarán sus actividades con las de otras instancias estatales en el cumplimiento de sus cometidos y en el reconocimiento de sus derechos a los particulares. (CONVENIOS)</a:t>
            </a:r>
          </a:p>
          <a:p>
            <a:pPr marL="266700"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66700"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EFICACIA:</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Remover de oficio los obstáculos formales para evitar decisiones inhibitorias, dilaciones o retardos en la contratación.</a:t>
            </a:r>
          </a:p>
          <a:p>
            <a:pPr marL="85725" algn="just">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85725" algn="just">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66700"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ECONOMÍA:</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Optimizar el uso del tiempo y de los demás recursos, procurando el más alto nivel de calidad en la contratación.</a:t>
            </a:r>
          </a:p>
          <a:p>
            <a:pPr marL="266700"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66700" indent="-180975" algn="just">
              <a:buFont typeface="Wingdings" panose="05000000000000000000" pitchFamily="2" charset="2"/>
              <a:buChar char="ü"/>
              <a:tabLst>
                <a:tab pos="3943350" algn="l"/>
              </a:tabLst>
            </a:pP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CELERIDAD:</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 Impulsar oficiosamente los procesos, e incentivar el uso de las tecnologías de la información y las comunicaciones</a:t>
            </a:r>
            <a:r>
              <a:rPr lang="es-CO" sz="12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66700" indent="-180975" algn="just">
              <a:buFont typeface="Wingdings" panose="05000000000000000000" pitchFamily="2" charset="2"/>
              <a:buChar char="ü"/>
              <a:tabLst>
                <a:tab pos="3943350" algn="l"/>
              </a:tabLst>
            </a:pPr>
            <a:endParaRPr lang="es-CO" sz="1200" u="sng" dirty="0" smtClean="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266700" indent="-180975" algn="just">
              <a:buFont typeface="Wingdings" panose="05000000000000000000" pitchFamily="2" charset="2"/>
              <a:buChar char="ü"/>
              <a:tabLst>
                <a:tab pos="3943350" algn="l"/>
              </a:tabLst>
            </a:pPr>
            <a:r>
              <a:rPr lang="es-CO" sz="1200" u="sng" dirty="0" smtClean="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TRANSPARENCIA</a:t>
            </a:r>
            <a:r>
              <a:rPr lang="es-CO" sz="1200"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s-CO" sz="1200" dirty="0">
                <a:latin typeface="Arial Unicode MS" panose="020B0604020202020204" pitchFamily="34" charset="-128"/>
                <a:ea typeface="Arial Unicode MS" panose="020B0604020202020204" pitchFamily="34" charset="-128"/>
                <a:cs typeface="Arial Unicode MS" panose="020B0604020202020204" pitchFamily="34" charset="-128"/>
              </a:rPr>
              <a:t>la Contratación estatal debe ser de conocimiento público. </a:t>
            </a:r>
          </a:p>
          <a:p>
            <a:pPr marL="266700" indent="-180975" algn="just">
              <a:buFont typeface="Wingdings" panose="05000000000000000000" pitchFamily="2" charset="2"/>
              <a:buChar char="ü"/>
              <a:tabLst>
                <a:tab pos="3943350" algn="l"/>
              </a:tabLst>
            </a:pPr>
            <a:endParaRPr lang="es-CO" sz="1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3" name="Rectangle 8"/>
          <p:cNvSpPr/>
          <p:nvPr/>
        </p:nvSpPr>
        <p:spPr>
          <a:xfrm>
            <a:off x="6422459" y="1149985"/>
            <a:ext cx="5099615" cy="1295400"/>
          </a:xfrm>
          <a:prstGeom prst="rect">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Principios de la Función Administrativa </a:t>
            </a:r>
            <a:endParaRPr 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2 Marcador de contenido"/>
          <p:cNvSpPr txBox="1">
            <a:spLocks/>
          </p:cNvSpPr>
          <p:nvPr/>
        </p:nvSpPr>
        <p:spPr>
          <a:xfrm>
            <a:off x="550105" y="1297157"/>
            <a:ext cx="5698295" cy="1296144"/>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CO" sz="1200" b="1"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Artículo 209 Constitución Política: </a:t>
            </a:r>
          </a:p>
          <a:p>
            <a:pPr algn="just"/>
            <a:endParaRPr lang="es-CO" sz="12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r>
              <a:rPr lang="es-CO" sz="12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“La función administrativa está al servicio de los intereses generales y se desarrolla con fundamento en los principios de </a:t>
            </a:r>
            <a:r>
              <a:rPr lang="es-CO" sz="1200" u="sng"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igualdad, moralidad, eficacia, economía, celeridad, imparcialidad y publicidad</a:t>
            </a:r>
            <a:r>
              <a:rPr lang="es-CO" sz="12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 mediante la descentralización, la delegación y la desconcentración de funciones.”</a:t>
            </a:r>
          </a:p>
          <a:p>
            <a:pPr algn="just"/>
            <a:endParaRPr lang="es-CO" sz="12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r>
              <a:rPr lang="es-CO" sz="12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Articulo 3°  Código de Procedimiento Administrativo y de lo Contencioso Administrativo: Principios</a:t>
            </a:r>
          </a:p>
          <a:p>
            <a:endParaRPr lang="es-CO" sz="1200" kern="0" dirty="0" smtClean="0">
              <a:solidFill>
                <a:sysClr val="windowText" lastClr="000000"/>
              </a:solidFill>
            </a:endParaRPr>
          </a:p>
          <a:p>
            <a:endParaRPr lang="es-CO" sz="1200" kern="0" dirty="0">
              <a:solidFill>
                <a:sysClr val="windowText" lastClr="000000"/>
              </a:solidFill>
            </a:endParaRPr>
          </a:p>
        </p:txBody>
      </p:sp>
      <p:sp>
        <p:nvSpPr>
          <p:cNvPr id="16" name="2 Marcador de contenido"/>
          <p:cNvSpPr txBox="1">
            <a:spLocks/>
          </p:cNvSpPr>
          <p:nvPr/>
        </p:nvSpPr>
        <p:spPr>
          <a:xfrm>
            <a:off x="7800541" y="3810000"/>
            <a:ext cx="8782917" cy="4043493"/>
          </a:xfrm>
          <a:prstGeom prst="rect">
            <a:avLst/>
          </a:prstGeom>
        </p:spPr>
        <p:txBody>
          <a:bodyPr wrap="square" lIns="0" tIns="0" rIns="144000" bIns="0" numCol="2">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tabLst>
                <a:tab pos="3943350" algn="l"/>
              </a:tabLst>
            </a:pPr>
            <a:endParaRPr lang="es-CO" sz="12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80975" indent="-180975" algn="just">
              <a:buFont typeface="Wingdings" panose="05000000000000000000" pitchFamily="2" charset="2"/>
              <a:buChar char="ü"/>
              <a:tabLst>
                <a:tab pos="3943350" algn="l"/>
              </a:tabLst>
            </a:pPr>
            <a:endParaRPr lang="es-CO" sz="1200" kern="0" dirty="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80975" indent="-180975" algn="just">
              <a:buFont typeface="Wingdings" panose="05000000000000000000" pitchFamily="2" charset="2"/>
              <a:buChar char="ü"/>
              <a:tabLst>
                <a:tab pos="3943350" algn="l"/>
              </a:tabLst>
            </a:pPr>
            <a:endParaRPr lang="es-CO" sz="12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80975" indent="-180975" algn="just">
              <a:buFont typeface="Wingdings" panose="05000000000000000000" pitchFamily="2" charset="2"/>
              <a:buChar char="ü"/>
              <a:tabLst>
                <a:tab pos="3943350" algn="l"/>
              </a:tabLst>
            </a:pPr>
            <a:endParaRPr lang="es-CO" sz="1200" kern="0" dirty="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85725" algn="just">
              <a:tabLst>
                <a:tab pos="3943350" algn="l"/>
              </a:tabLst>
            </a:pPr>
            <a:endParaRPr lang="es-CO" sz="12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buFont typeface="Wingdings" panose="05000000000000000000" pitchFamily="2" charset="2"/>
              <a:buChar char="ü"/>
              <a:tabLst>
                <a:tab pos="3943350" algn="l"/>
              </a:tabLst>
            </a:pPr>
            <a:endParaRPr lang="es-CO" sz="1100" kern="0" dirty="0" smtClea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85725" algn="just">
              <a:tabLst>
                <a:tab pos="3943350" algn="l"/>
              </a:tabLst>
            </a:pPr>
            <a:endParaRPr lang="es-CO" sz="1200" kern="0" dirty="0">
              <a:solidFill>
                <a:sysClr val="windowText" lastClr="000000"/>
              </a:solidFill>
            </a:endParaRPr>
          </a:p>
        </p:txBody>
      </p:sp>
      <p:sp>
        <p:nvSpPr>
          <p:cNvPr id="17" name="16 Rectángulo"/>
          <p:cNvSpPr/>
          <p:nvPr/>
        </p:nvSpPr>
        <p:spPr>
          <a:xfrm>
            <a:off x="-2209800" y="1488829"/>
            <a:ext cx="8128000" cy="5418667"/>
          </a:xfrm>
          <a:prstGeom prst="rect">
            <a:avLst/>
          </a:prstGeom>
        </p:spPr>
        <p:txBody>
          <a:bodyPr/>
          <a:lstStyle/>
          <a:p>
            <a:pPr lvl="0">
              <a:buChar char="•"/>
            </a:pPr>
            <a:endParaRPr lang="es-CO"/>
          </a:p>
          <a:p>
            <a:pPr lvl="0">
              <a:buChar char="•"/>
            </a:pPr>
            <a:endParaRPr lang="es-CO"/>
          </a:p>
          <a:p>
            <a:pPr lvl="0">
              <a:buChar char="•"/>
            </a:pPr>
            <a:endParaRPr lang="es-CO" dirty="0"/>
          </a:p>
        </p:txBody>
      </p:sp>
    </p:spTree>
    <p:extLst>
      <p:ext uri="{BB962C8B-B14F-4D97-AF65-F5344CB8AC3E}">
        <p14:creationId xmlns:p14="http://schemas.microsoft.com/office/powerpoint/2010/main" val="24576597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3770"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29170" y="587212"/>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pPr algn="ctr"/>
            <a:r>
              <a:rPr lang="es-CO" i="1" dirty="0" smtClean="0">
                <a:solidFill>
                  <a:schemeClr val="bg1"/>
                </a:solidFill>
                <a:hlinkClick r:id="rId2"/>
              </a:rPr>
              <a:t>						</a:t>
            </a:r>
            <a:r>
              <a:rPr lang="es-CO" sz="2800" i="1" dirty="0" smtClean="0">
                <a:solidFill>
                  <a:schemeClr val="bg1"/>
                </a:solidFill>
                <a:hlinkClick r:id="rId2"/>
              </a:rPr>
              <a:t>www.agencialogistica.gov.co</a:t>
            </a:r>
            <a:endParaRPr lang="es-CO" sz="2800" dirty="0">
              <a:solidFill>
                <a:schemeClr val="bg1"/>
              </a:solidFill>
              <a:hlinkClick r:id="rId2"/>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15115" y="612942"/>
            <a:ext cx="3577060" cy="566822"/>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DE CONTRATOS  </a:t>
            </a:r>
            <a:endParaRPr spc="-15" dirty="0"/>
          </a:p>
        </p:txBody>
      </p:sp>
      <p:sp>
        <p:nvSpPr>
          <p:cNvPr id="8" name="object 8"/>
          <p:cNvSpPr/>
          <p:nvPr/>
        </p:nvSpPr>
        <p:spPr>
          <a:xfrm>
            <a:off x="550105" y="612942"/>
            <a:ext cx="202133" cy="20213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5" cstate="print"/>
            <a:stretch>
              <a:fillRect/>
            </a:stretch>
          </a:blipFill>
        </p:spPr>
        <p:txBody>
          <a:bodyPr wrap="square" lIns="0" tIns="0" rIns="0" bIns="0" rtlCol="0"/>
          <a:lstStyle/>
          <a:p>
            <a:endParaRPr/>
          </a:p>
        </p:txBody>
      </p:sp>
      <p:sp>
        <p:nvSpPr>
          <p:cNvPr id="13" name="Rectangle 8"/>
          <p:cNvSpPr/>
          <p:nvPr/>
        </p:nvSpPr>
        <p:spPr>
          <a:xfrm>
            <a:off x="616677" y="2657475"/>
            <a:ext cx="2050323" cy="1295400"/>
          </a:xfrm>
          <a:prstGeom prst="rect">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PORTAL WEB</a:t>
            </a:r>
            <a:endParaRPr 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24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751" t="19622" r="33331" b="6096"/>
          <a:stretch/>
        </p:blipFill>
        <p:spPr bwMode="auto">
          <a:xfrm>
            <a:off x="2954507" y="1191337"/>
            <a:ext cx="8627893" cy="520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135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222250"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dirty="0"/>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22720" y="424964"/>
            <a:ext cx="2681605" cy="579119"/>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DE CONTRATOS  </a:t>
            </a:r>
            <a:endParaRPr spc="-15" dirty="0"/>
          </a:p>
        </p:txBody>
      </p:sp>
      <p:sp>
        <p:nvSpPr>
          <p:cNvPr id="21" name="20 Marcador de contenido"/>
          <p:cNvSpPr>
            <a:spLocks noGrp="1"/>
          </p:cNvSpPr>
          <p:nvPr>
            <p:ph sz="half" idx="2"/>
          </p:nvPr>
        </p:nvSpPr>
        <p:spPr>
          <a:xfrm>
            <a:off x="483039" y="2133600"/>
            <a:ext cx="5303520" cy="3970318"/>
          </a:xfrm>
        </p:spPr>
        <p:txBody>
          <a:bodyPr/>
          <a:lstStyle/>
          <a:p>
            <a:pPr algn="just">
              <a:buFont typeface="Wingdings" panose="05000000000000000000" pitchFamily="2" charset="2"/>
              <a:buChar char="ü"/>
            </a:pPr>
            <a:r>
              <a:rPr lang="es-CO" sz="1600" dirty="0">
                <a:latin typeface="Arial Unicode MS" panose="020B0604020202020204" pitchFamily="34" charset="-128"/>
                <a:ea typeface="Arial Unicode MS" panose="020B0604020202020204" pitchFamily="34" charset="-128"/>
                <a:cs typeface="Arial Unicode MS" panose="020B0604020202020204" pitchFamily="34" charset="-128"/>
              </a:rPr>
              <a:t>Es la </a:t>
            </a:r>
            <a:r>
              <a:rPr lang="es-CO" sz="1600" b="1" dirty="0">
                <a:latin typeface="Arial Unicode MS" panose="020B0604020202020204" pitchFamily="34" charset="-128"/>
                <a:ea typeface="Arial Unicode MS" panose="020B0604020202020204" pitchFamily="34" charset="-128"/>
                <a:cs typeface="Arial Unicode MS" panose="020B0604020202020204" pitchFamily="34" charset="-128"/>
              </a:rPr>
              <a:t>nueva versión del SECOP </a:t>
            </a:r>
            <a:r>
              <a:rPr lang="es-CO" sz="1600" dirty="0">
                <a:latin typeface="Arial Unicode MS" panose="020B0604020202020204" pitchFamily="34" charset="-128"/>
                <a:ea typeface="Arial Unicode MS" panose="020B0604020202020204" pitchFamily="34" charset="-128"/>
                <a:cs typeface="Arial Unicode MS" panose="020B0604020202020204" pitchFamily="34" charset="-128"/>
              </a:rPr>
              <a:t>(Sistema Electrónico de Contratación Pública) para pasar de la simple publicidad a </a:t>
            </a:r>
            <a:r>
              <a:rPr lang="es-CO" sz="1600" i="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una plataforma transaccional </a:t>
            </a:r>
            <a:r>
              <a:rPr lang="es-CO" sz="1600" dirty="0">
                <a:latin typeface="Arial Unicode MS" panose="020B0604020202020204" pitchFamily="34" charset="-128"/>
                <a:ea typeface="Arial Unicode MS" panose="020B0604020202020204" pitchFamily="34" charset="-128"/>
                <a:cs typeface="Arial Unicode MS" panose="020B0604020202020204" pitchFamily="34" charset="-128"/>
              </a:rPr>
              <a:t>que permite a Compradores y Proveedores realizar el Proceso de Contratación en línea</a:t>
            </a:r>
            <a:r>
              <a:rPr lang="es-CO" sz="16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algn="just"/>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buFont typeface="Wingdings" panose="05000000000000000000" pitchFamily="2" charset="2"/>
              <a:buChar char="ü"/>
            </a:pPr>
            <a:r>
              <a:rPr lang="es-CO" sz="1600" dirty="0">
                <a:latin typeface="Arial Unicode MS" panose="020B0604020202020204" pitchFamily="34" charset="-128"/>
                <a:ea typeface="Arial Unicode MS" panose="020B0604020202020204" pitchFamily="34" charset="-128"/>
                <a:cs typeface="Arial Unicode MS" panose="020B0604020202020204" pitchFamily="34" charset="-128"/>
              </a:rPr>
              <a:t>Desde su cuenta, las </a:t>
            </a:r>
            <a:r>
              <a:rPr lang="es-CO" sz="1600" b="1" dirty="0">
                <a:latin typeface="Arial Unicode MS" panose="020B0604020202020204" pitchFamily="34" charset="-128"/>
                <a:ea typeface="Arial Unicode MS" panose="020B0604020202020204" pitchFamily="34" charset="-128"/>
                <a:cs typeface="Arial Unicode MS" panose="020B0604020202020204" pitchFamily="34" charset="-128"/>
              </a:rPr>
              <a:t>Entidades Estatales </a:t>
            </a:r>
            <a:r>
              <a:rPr lang="es-CO" sz="1600" dirty="0">
                <a:latin typeface="Arial Unicode MS" panose="020B0604020202020204" pitchFamily="34" charset="-128"/>
                <a:ea typeface="Arial Unicode MS" panose="020B0604020202020204" pitchFamily="34" charset="-128"/>
                <a:cs typeface="Arial Unicode MS" panose="020B0604020202020204" pitchFamily="34" charset="-128"/>
              </a:rPr>
              <a:t>(Compradores) pueden </a:t>
            </a:r>
            <a:r>
              <a:rPr lang="es-CO" sz="1600" i="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crear y adjudicar Procesos de Contratación</a:t>
            </a:r>
            <a:r>
              <a:rPr lang="es-CO" sz="1600" dirty="0">
                <a:latin typeface="Arial Unicode MS" panose="020B0604020202020204" pitchFamily="34" charset="-128"/>
                <a:ea typeface="Arial Unicode MS" panose="020B0604020202020204" pitchFamily="34" charset="-128"/>
                <a:cs typeface="Arial Unicode MS" panose="020B0604020202020204" pitchFamily="34" charset="-128"/>
              </a:rPr>
              <a:t>, registrar y hacer seguimiento a la ejecución contractual.</a:t>
            </a:r>
          </a:p>
          <a:p>
            <a:pPr algn="just">
              <a:buFont typeface="Wingdings" panose="05000000000000000000" pitchFamily="2" charset="2"/>
              <a:buChar char="ü"/>
            </a:pPr>
            <a:endParaRPr lang="es-CO" sz="16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buFont typeface="Wingdings" panose="05000000000000000000" pitchFamily="2" charset="2"/>
              <a:buChar char="ü"/>
            </a:pPr>
            <a:r>
              <a:rPr lang="es-CO" sz="1600" dirty="0" smtClean="0">
                <a:latin typeface="Arial Unicode MS" panose="020B0604020202020204" pitchFamily="34" charset="-128"/>
                <a:ea typeface="Arial Unicode MS" panose="020B0604020202020204" pitchFamily="34" charset="-128"/>
                <a:cs typeface="Arial Unicode MS" panose="020B0604020202020204" pitchFamily="34" charset="-128"/>
              </a:rPr>
              <a:t>Los </a:t>
            </a:r>
            <a:r>
              <a:rPr lang="es-CO" sz="1600" b="1" dirty="0">
                <a:latin typeface="Arial Unicode MS" panose="020B0604020202020204" pitchFamily="34" charset="-128"/>
                <a:ea typeface="Arial Unicode MS" panose="020B0604020202020204" pitchFamily="34" charset="-128"/>
                <a:cs typeface="Arial Unicode MS" panose="020B0604020202020204" pitchFamily="34" charset="-128"/>
              </a:rPr>
              <a:t>Proveedores</a:t>
            </a:r>
            <a:r>
              <a:rPr lang="es-CO" sz="1600" dirty="0">
                <a:latin typeface="Arial Unicode MS" panose="020B0604020202020204" pitchFamily="34" charset="-128"/>
                <a:ea typeface="Arial Unicode MS" panose="020B0604020202020204" pitchFamily="34" charset="-128"/>
                <a:cs typeface="Arial Unicode MS" panose="020B0604020202020204" pitchFamily="34" charset="-128"/>
              </a:rPr>
              <a:t> también pueden tener su propia cuenta, </a:t>
            </a:r>
            <a:r>
              <a:rPr lang="es-CO" sz="1600" i="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encontrar oportunidades de negocio, hacer seguimiento a los Procesos y enviar observaciones y Ofertas</a:t>
            </a:r>
            <a:r>
              <a:rPr lang="es-CO" sz="1600" dirty="0">
                <a:latin typeface="Arial Unicode MS" panose="020B0604020202020204" pitchFamily="34" charset="-128"/>
                <a:ea typeface="Arial Unicode MS" panose="020B0604020202020204" pitchFamily="34" charset="-128"/>
                <a:cs typeface="Arial Unicode MS" panose="020B0604020202020204" pitchFamily="34" charset="-128"/>
              </a:rPr>
              <a:t>.</a:t>
            </a:r>
          </a:p>
          <a:p>
            <a:endParaRPr lang="es-CO" dirty="0"/>
          </a:p>
        </p:txBody>
      </p:sp>
      <p:sp>
        <p:nvSpPr>
          <p:cNvPr id="22" name="21 Marcador de contenido"/>
          <p:cNvSpPr>
            <a:spLocks noGrp="1"/>
          </p:cNvSpPr>
          <p:nvPr>
            <p:ph sz="half" idx="3"/>
          </p:nvPr>
        </p:nvSpPr>
        <p:spPr>
          <a:xfrm>
            <a:off x="6113813" y="2133600"/>
            <a:ext cx="5303520" cy="2739211"/>
          </a:xfrm>
        </p:spPr>
        <p:txBody>
          <a:bodyPr/>
          <a:lstStyle/>
          <a:p>
            <a:pPr algn="just">
              <a:buFont typeface="Wingdings" panose="05000000000000000000" pitchFamily="2" charset="2"/>
              <a:buChar char="ü"/>
            </a:pPr>
            <a:r>
              <a:rPr lang="es-C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Permite </a:t>
            </a:r>
            <a:r>
              <a:rPr lang="es-CO" sz="1600" i="1" u="sng" dirty="0">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realizar todas las modalidades de contratación, excepto por la compra al amparo de Acuerdos Marco y otros instrumentos de agregación de demanda</a:t>
            </a:r>
            <a:r>
              <a:rPr lang="es-C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que se realiza a través de la Tienda Virtual del Estado Colombiano con un usuario y contraseña diferentes</a:t>
            </a:r>
            <a:r>
              <a:rPr lang="es-CO" sz="160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just"/>
            <a:endParaRPr lang="es-C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buFont typeface="Wingdings" panose="05000000000000000000" pitchFamily="2" charset="2"/>
              <a:buChar char="ü"/>
            </a:pPr>
            <a:r>
              <a:rPr lang="es-C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No es un repositorio de documentos digitalizados. Los </a:t>
            </a:r>
            <a:r>
              <a:rPr lang="es-CO" sz="1600" i="1" u="sng" dirty="0">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Documentos del Proceso se convierten en formularios que diligencia la Entidad</a:t>
            </a:r>
            <a:r>
              <a:rPr lang="es-C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y contienen la información necesaria para adelantarlos.</a:t>
            </a:r>
          </a:p>
          <a:p>
            <a:endParaRPr lang="es-CO"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3" name="Rectangle 8"/>
          <p:cNvSpPr/>
          <p:nvPr/>
        </p:nvSpPr>
        <p:spPr>
          <a:xfrm>
            <a:off x="6324600" y="612942"/>
            <a:ext cx="5197474" cy="1295400"/>
          </a:xfrm>
          <a:prstGeom prst="rect">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Publicación de Procesos SECOP II</a:t>
            </a:r>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16 Rectángulo"/>
          <p:cNvSpPr/>
          <p:nvPr/>
        </p:nvSpPr>
        <p:spPr>
          <a:xfrm>
            <a:off x="-2209800" y="1488829"/>
            <a:ext cx="8128000" cy="5418667"/>
          </a:xfrm>
          <a:prstGeom prst="rect">
            <a:avLst/>
          </a:prstGeom>
        </p:spPr>
        <p:txBody>
          <a:bodyPr/>
          <a:lstStyle/>
          <a:p>
            <a:pPr lvl="0">
              <a:buChar char="•"/>
            </a:pPr>
            <a:endParaRPr lang="es-CO"/>
          </a:p>
          <a:p>
            <a:pPr lvl="0">
              <a:buChar char="•"/>
            </a:pPr>
            <a:endParaRPr lang="es-CO"/>
          </a:p>
          <a:p>
            <a:pPr lvl="0">
              <a:buChar char="•"/>
            </a:pPr>
            <a:endParaRPr lang="es-CO" dirty="0"/>
          </a:p>
        </p:txBody>
      </p:sp>
      <p:sp>
        <p:nvSpPr>
          <p:cNvPr id="23" name="Rectangle 8"/>
          <p:cNvSpPr/>
          <p:nvPr/>
        </p:nvSpPr>
        <p:spPr>
          <a:xfrm>
            <a:off x="6298870" y="4800600"/>
            <a:ext cx="5197474" cy="1295400"/>
          </a:xfrm>
          <a:prstGeom prst="rect">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COLOMBIA  COMPRA EFICIENTE</a:t>
            </a:r>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96806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222250" y="559583"/>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dirty="0"/>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837402" y="386133"/>
            <a:ext cx="2681605" cy="579119"/>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DE CONTRATOS  </a:t>
            </a:r>
            <a:endParaRPr spc="-15" dirty="0"/>
          </a:p>
        </p:txBody>
      </p:sp>
      <p:sp>
        <p:nvSpPr>
          <p:cNvPr id="15" name="14 Marcador de contenido"/>
          <p:cNvSpPr>
            <a:spLocks noGrp="1"/>
          </p:cNvSpPr>
          <p:nvPr>
            <p:ph sz="half" idx="3"/>
          </p:nvPr>
        </p:nvSpPr>
        <p:spPr>
          <a:xfrm>
            <a:off x="550105" y="2971800"/>
            <a:ext cx="3332472" cy="2126438"/>
          </a:xfrm>
        </p:spPr>
        <p:txBody>
          <a:bodyPr/>
          <a:lstStyle/>
          <a:p>
            <a:pPr algn="just"/>
            <a:r>
              <a:rPr lang="es-CO"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Artículo 30 de la Ley 80 de 1.993, Artículo 2 de la Ley 1150 de 2007, Artículo 94 de la Ley 1474 de 2011 y el Titulo 1,  Parte 2, del Libro 2 del Decreto Único Reglamentario 1082 de 2015.</a:t>
            </a:r>
            <a:endParaRPr lang="es-CO"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3" name="Rectangle 8"/>
          <p:cNvSpPr/>
          <p:nvPr/>
        </p:nvSpPr>
        <p:spPr>
          <a:xfrm>
            <a:off x="6324600" y="612942"/>
            <a:ext cx="5197474" cy="1295400"/>
          </a:xfrm>
          <a:prstGeom prst="rect">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Modalidades de Selección</a:t>
            </a:r>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16 Rectángulo"/>
          <p:cNvSpPr/>
          <p:nvPr/>
        </p:nvSpPr>
        <p:spPr>
          <a:xfrm>
            <a:off x="-2209800" y="1488829"/>
            <a:ext cx="8128000" cy="5418667"/>
          </a:xfrm>
          <a:prstGeom prst="rect">
            <a:avLst/>
          </a:prstGeom>
        </p:spPr>
        <p:txBody>
          <a:bodyPr/>
          <a:lstStyle/>
          <a:p>
            <a:pPr lvl="0">
              <a:buChar char="•"/>
            </a:pPr>
            <a:endParaRPr lang="es-CO"/>
          </a:p>
          <a:p>
            <a:pPr lvl="0">
              <a:buChar char="•"/>
            </a:pPr>
            <a:endParaRPr lang="es-CO"/>
          </a:p>
          <a:p>
            <a:pPr lvl="0">
              <a:buChar char="•"/>
            </a:pPr>
            <a:endParaRPr lang="es-CO" dirty="0"/>
          </a:p>
        </p:txBody>
      </p:sp>
      <p:graphicFrame>
        <p:nvGraphicFramePr>
          <p:cNvPr id="18" name="17 Tabla"/>
          <p:cNvGraphicFramePr>
            <a:graphicFrameLocks noGrp="1"/>
          </p:cNvGraphicFramePr>
          <p:nvPr>
            <p:extLst/>
          </p:nvPr>
        </p:nvGraphicFramePr>
        <p:xfrm>
          <a:off x="4102358" y="2209800"/>
          <a:ext cx="7471031" cy="4069270"/>
        </p:xfrm>
        <a:graphic>
          <a:graphicData uri="http://schemas.openxmlformats.org/drawingml/2006/table">
            <a:tbl>
              <a:tblPr firstRow="1" bandRow="1">
                <a:tableStyleId>{5C22544A-7EE6-4342-B048-85BDC9FD1C3A}</a:tableStyleId>
              </a:tblPr>
              <a:tblGrid>
                <a:gridCol w="1728001">
                  <a:extLst>
                    <a:ext uri="{9D8B030D-6E8A-4147-A177-3AD203B41FA5}">
                      <a16:colId xmlns:a16="http://schemas.microsoft.com/office/drawing/2014/main" xmlns="" val="20000"/>
                    </a:ext>
                  </a:extLst>
                </a:gridCol>
                <a:gridCol w="5743030">
                  <a:extLst>
                    <a:ext uri="{9D8B030D-6E8A-4147-A177-3AD203B41FA5}">
                      <a16:colId xmlns:a16="http://schemas.microsoft.com/office/drawing/2014/main" xmlns="" val="20001"/>
                    </a:ext>
                  </a:extLst>
                </a:gridCol>
              </a:tblGrid>
              <a:tr h="0">
                <a:tc>
                  <a:txBody>
                    <a:bodyPr/>
                    <a:lstStyle/>
                    <a:p>
                      <a:pPr algn="ctr"/>
                      <a:r>
                        <a:rPr lang="es-CO" sz="1600" dirty="0" smtClean="0">
                          <a:latin typeface="Arial Unicode MS" panose="020B0604020202020204" pitchFamily="34" charset="-128"/>
                          <a:ea typeface="Arial Unicode MS" panose="020B0604020202020204" pitchFamily="34" charset="-128"/>
                          <a:cs typeface="Arial Unicode MS" panose="020B0604020202020204" pitchFamily="34" charset="-128"/>
                        </a:rPr>
                        <a:t>MODALIDAD</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pPr algn="ctr"/>
                      <a:r>
                        <a:rPr lang="es-CO" sz="1600" dirty="0" smtClean="0">
                          <a:latin typeface="Arial Unicode MS" panose="020B0604020202020204" pitchFamily="34" charset="-128"/>
                          <a:ea typeface="Arial Unicode MS" panose="020B0604020202020204" pitchFamily="34" charset="-128"/>
                          <a:cs typeface="Arial Unicode MS" panose="020B0604020202020204" pitchFamily="34" charset="-128"/>
                        </a:rPr>
                        <a:t>CARACTERISTICAS</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xmlns="" val="10000"/>
                  </a:ext>
                </a:extLst>
              </a:tr>
              <a:tr h="676303">
                <a:tc rowSpan="2">
                  <a:txBody>
                    <a:bodyPr/>
                    <a:lstStyle/>
                    <a:p>
                      <a:endParaRPr lang="es-CO" sz="1600" b="1"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s-CO" sz="1600" b="1"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SELECCIÓN ABREVIADA: </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6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Menor cuantía.</a:t>
                      </a:r>
                      <a:r>
                        <a:rPr lang="es-CO" sz="1600" baseline="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s-CO" sz="16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Adquisición</a:t>
                      </a:r>
                      <a:r>
                        <a:rPr lang="es-CO" sz="1600" baseline="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de </a:t>
                      </a:r>
                      <a:r>
                        <a:rPr lang="es-CO" sz="16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Bienes</a:t>
                      </a:r>
                      <a:r>
                        <a:rPr lang="es-CO" sz="1600" b="1"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s-CO" sz="16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 servicios con características técnicas uniformes y de común utilización.</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xmlns="" val="10001"/>
                  </a:ext>
                </a:extLst>
              </a:tr>
              <a:tr h="283535">
                <a:tc vMerge="1">
                  <a:txBody>
                    <a:bodyPr/>
                    <a:lstStyle/>
                    <a:p>
                      <a:endParaRPr lang="es-CO" sz="1400" dirty="0"/>
                    </a:p>
                  </a:txBody>
                  <a:tcPr/>
                </a:tc>
                <a:tc>
                  <a:txBody>
                    <a:bodyPr/>
                    <a:lstStyle/>
                    <a:p>
                      <a:pPr algn="just"/>
                      <a:r>
                        <a:rPr lang="es-CO" sz="1600" dirty="0" smtClean="0">
                          <a:latin typeface="Arial Unicode MS" panose="020B0604020202020204" pitchFamily="34" charset="-128"/>
                          <a:ea typeface="Arial Unicode MS" panose="020B0604020202020204" pitchFamily="34" charset="-128"/>
                          <a:cs typeface="Arial Unicode MS" panose="020B0604020202020204" pitchFamily="34" charset="-128"/>
                        </a:rPr>
                        <a:t>Subasta</a:t>
                      </a:r>
                      <a:r>
                        <a:rPr lang="es-CO" sz="1600" baseline="0" dirty="0" smtClean="0">
                          <a:latin typeface="Arial Unicode MS" panose="020B0604020202020204" pitchFamily="34" charset="-128"/>
                          <a:ea typeface="Arial Unicode MS" panose="020B0604020202020204" pitchFamily="34" charset="-128"/>
                          <a:cs typeface="Arial Unicode MS" panose="020B0604020202020204" pitchFamily="34" charset="-128"/>
                        </a:rPr>
                        <a:t> Inversa Electrónica. Puja dinámica de precios que puede realizarse presencial o electrónicamente mediante lances de conformidad con las reglas establecidas en el pliego de condiciones. </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xmlns="" val="10002"/>
                  </a:ext>
                </a:extLst>
              </a:tr>
              <a:tr h="680484">
                <a:tc>
                  <a:txBody>
                    <a:bodyPr/>
                    <a:lstStyle/>
                    <a:p>
                      <a:r>
                        <a:rPr lang="es-CO" sz="1600" b="1"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CONTRATACIÓN DIRECTA: </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 typeface="Times New Roman" pitchFamily="16" charset="0"/>
                        <a:buNone/>
                        <a:tabLst/>
                        <a:defRPr/>
                      </a:pPr>
                      <a:r>
                        <a:rPr lang="es-CO" sz="16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Es el mecanismo de selección de carácter excepcional, en el cual la entidad estatal, en los casos expresa y taxativamente señalados en la ley, pueden celebrar contratos sin necesidad de realizar un concurso público.</a:t>
                      </a:r>
                    </a:p>
                  </a:txBody>
                  <a:tcPr/>
                </a:tc>
                <a:extLst>
                  <a:ext uri="{0D108BD9-81ED-4DB2-BD59-A6C34878D82A}">
                    <a16:rowId xmlns:a16="http://schemas.microsoft.com/office/drawing/2014/main" xmlns="" val="10003"/>
                  </a:ext>
                </a:extLst>
              </a:tr>
              <a:tr h="344967">
                <a:tc rowSpan="2">
                  <a:txBody>
                    <a:bodyPr/>
                    <a:lstStyle/>
                    <a:p>
                      <a:endParaRPr lang="es-CO" sz="1600" b="1"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s-CO" sz="1600" b="1"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MÍNIMA CUANTÍA:</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6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Bienes, servicios y obras inferior al 10% de la menor cuantía, sin</a:t>
                      </a:r>
                      <a:r>
                        <a:rPr lang="es-CO" sz="1600" baseline="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importar su objeto</a:t>
                      </a:r>
                      <a:r>
                        <a:rPr lang="es-CO" sz="16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xmlns="" val="10004"/>
                  </a:ext>
                </a:extLst>
              </a:tr>
              <a:tr h="344967">
                <a:tc vMerge="1">
                  <a:txBody>
                    <a:bodyPr/>
                    <a:lstStyle/>
                    <a:p>
                      <a:endParaRPr lang="es-CO"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600" dirty="0" smtClean="0">
                          <a:latin typeface="Arial Unicode MS" panose="020B0604020202020204" pitchFamily="34" charset="-128"/>
                          <a:ea typeface="Arial Unicode MS" panose="020B0604020202020204" pitchFamily="34" charset="-128"/>
                          <a:cs typeface="Arial Unicode MS" panose="020B0604020202020204" pitchFamily="34" charset="-128"/>
                        </a:rPr>
                        <a:t>Adquisición</a:t>
                      </a:r>
                      <a:r>
                        <a:rPr lang="es-CO" sz="1600" baseline="0" dirty="0" smtClean="0">
                          <a:latin typeface="Arial Unicode MS" panose="020B0604020202020204" pitchFamily="34" charset="-128"/>
                          <a:ea typeface="Arial Unicode MS" panose="020B0604020202020204" pitchFamily="34" charset="-128"/>
                          <a:cs typeface="Arial Unicode MS" panose="020B0604020202020204" pitchFamily="34" charset="-128"/>
                        </a:rPr>
                        <a:t> en Grandes Superficies (Tienda Virtual)</a:t>
                      </a:r>
                      <a:endParaRPr lang="es-CO" sz="16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953788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15115" y="612942"/>
            <a:ext cx="3577060" cy="566822"/>
          </a:xfrm>
          <a:prstGeom prst="rect">
            <a:avLst/>
          </a:prstGeom>
        </p:spPr>
        <p:txBody>
          <a:bodyPr vert="horz" wrap="square" lIns="0" tIns="12700" rIns="0" bIns="0" rtlCol="0">
            <a:spAutoFit/>
          </a:bodyPr>
          <a:lstStyle/>
          <a:p>
            <a:pPr marL="12700">
              <a:lnSpc>
                <a:spcPct val="100000"/>
              </a:lnSpc>
              <a:spcBef>
                <a:spcPts val="100"/>
              </a:spcBef>
            </a:pPr>
            <a:r>
              <a:rPr lang="es-CO" spc="-10" dirty="0" smtClean="0"/>
              <a:t>INFORMACIÓN DE CONTRATOS  </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graphicFrame>
        <p:nvGraphicFramePr>
          <p:cNvPr id="14" name="3 Tabla"/>
          <p:cNvGraphicFramePr>
            <a:graphicFrameLocks noGrp="1"/>
          </p:cNvGraphicFramePr>
          <p:nvPr>
            <p:extLst/>
          </p:nvPr>
        </p:nvGraphicFramePr>
        <p:xfrm>
          <a:off x="819588" y="1387954"/>
          <a:ext cx="10702486" cy="4552672"/>
        </p:xfrm>
        <a:graphic>
          <a:graphicData uri="http://schemas.openxmlformats.org/drawingml/2006/table">
            <a:tbl>
              <a:tblPr/>
              <a:tblGrid>
                <a:gridCol w="4576484">
                  <a:extLst>
                    <a:ext uri="{9D8B030D-6E8A-4147-A177-3AD203B41FA5}">
                      <a16:colId xmlns:a16="http://schemas.microsoft.com/office/drawing/2014/main" xmlns="" val="20000"/>
                    </a:ext>
                  </a:extLst>
                </a:gridCol>
                <a:gridCol w="1342879">
                  <a:extLst>
                    <a:ext uri="{9D8B030D-6E8A-4147-A177-3AD203B41FA5}">
                      <a16:colId xmlns:a16="http://schemas.microsoft.com/office/drawing/2014/main" xmlns="" val="20003"/>
                    </a:ext>
                  </a:extLst>
                </a:gridCol>
                <a:gridCol w="1613564">
                  <a:extLst>
                    <a:ext uri="{9D8B030D-6E8A-4147-A177-3AD203B41FA5}">
                      <a16:colId xmlns:a16="http://schemas.microsoft.com/office/drawing/2014/main" xmlns="" val="426600612"/>
                    </a:ext>
                  </a:extLst>
                </a:gridCol>
                <a:gridCol w="1582055">
                  <a:extLst>
                    <a:ext uri="{9D8B030D-6E8A-4147-A177-3AD203B41FA5}">
                      <a16:colId xmlns:a16="http://schemas.microsoft.com/office/drawing/2014/main" xmlns="" val="20004"/>
                    </a:ext>
                  </a:extLst>
                </a:gridCol>
                <a:gridCol w="1587504">
                  <a:extLst>
                    <a:ext uri="{9D8B030D-6E8A-4147-A177-3AD203B41FA5}">
                      <a16:colId xmlns:a16="http://schemas.microsoft.com/office/drawing/2014/main" xmlns="" val="1021786238"/>
                    </a:ext>
                  </a:extLst>
                </a:gridCol>
              </a:tblGrid>
              <a:tr h="394402">
                <a:tc>
                  <a:txBody>
                    <a:bodyPr/>
                    <a:lstStyle/>
                    <a:p>
                      <a:pPr algn="ctr" fontAlgn="b"/>
                      <a:r>
                        <a:rPr lang="es-ES" sz="1800" b="1" i="0" u="none" strike="noStrike" dirty="0" smtClean="0">
                          <a:solidFill>
                            <a:schemeClr val="bg1"/>
                          </a:solidFill>
                          <a:effectLst/>
                          <a:latin typeface="Arial" panose="020B0604020202020204" pitchFamily="34" charset="0"/>
                          <a:cs typeface="Arial" panose="020B0604020202020204" pitchFamily="34" charset="0"/>
                        </a:rPr>
                        <a:t>Presupuesto según PAA</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gridSpan="4">
                  <a:txBody>
                    <a:bodyPr/>
                    <a:lstStyle/>
                    <a:p>
                      <a:pPr algn="ctr" fontAlgn="b"/>
                      <a:r>
                        <a:rPr lang="es-ES" sz="1800" b="1" i="0" u="none" strike="noStrike" dirty="0" smtClean="0">
                          <a:solidFill>
                            <a:schemeClr val="bg1"/>
                          </a:solidFill>
                          <a:effectLst/>
                          <a:latin typeface="Arial" panose="020B0604020202020204" pitchFamily="34" charset="0"/>
                          <a:cs typeface="Arial" panose="020B0604020202020204" pitchFamily="34" charset="0"/>
                        </a:rPr>
                        <a:t>% de ejecución</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hMerge="1">
                  <a:txBody>
                    <a:bodyPr/>
                    <a:lstStyle/>
                    <a:p>
                      <a:endParaRPr lang="en-US"/>
                    </a:p>
                  </a:txBody>
                  <a:tcPr/>
                </a:tc>
                <a:tc hMerge="1">
                  <a:txBody>
                    <a:bodyPr/>
                    <a:lstStyle/>
                    <a:p>
                      <a:endParaRPr lang="es-ES"/>
                    </a:p>
                  </a:txBody>
                  <a:tcPr/>
                </a:tc>
                <a:tc hMerge="1">
                  <a:txBody>
                    <a:bodyPr/>
                    <a:lstStyle/>
                    <a:p>
                      <a:endParaRPr lang="en-US"/>
                    </a:p>
                  </a:txBody>
                  <a:tcPr/>
                </a:tc>
                <a:extLst>
                  <a:ext uri="{0D108BD9-81ED-4DB2-BD59-A6C34878D82A}">
                    <a16:rowId xmlns:a16="http://schemas.microsoft.com/office/drawing/2014/main" xmlns="" val="10000"/>
                  </a:ext>
                </a:extLst>
              </a:tr>
              <a:tr h="328107">
                <a:tc>
                  <a:txBody>
                    <a:bodyPr/>
                    <a:lstStyle/>
                    <a:p>
                      <a:pPr algn="ctr" fontAlgn="b"/>
                      <a:r>
                        <a:rPr lang="es-ES" sz="1800" b="1" i="0" u="none" strike="noStrike" dirty="0" smtClean="0">
                          <a:solidFill>
                            <a:schemeClr val="tx1"/>
                          </a:solidFill>
                          <a:effectLst/>
                          <a:latin typeface="Arial" panose="020B0604020202020204" pitchFamily="34" charset="0"/>
                          <a:cs typeface="Arial" panose="020B0604020202020204" pitchFamily="34" charset="0"/>
                        </a:rPr>
                        <a:t>$8.392</a:t>
                      </a:r>
                      <a:endParaRPr lang="es-ES" sz="1800" b="1" i="0" u="none" strike="noStrike" dirty="0">
                        <a:solidFill>
                          <a:schemeClr val="tx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s-ES" sz="1800" b="1" i="0" u="none" strike="noStrike" dirty="0" smtClean="0">
                          <a:solidFill>
                            <a:srgbClr val="000000"/>
                          </a:solidFill>
                          <a:effectLst/>
                          <a:latin typeface="Arial" panose="020B0604020202020204" pitchFamily="34" charset="0"/>
                          <a:cs typeface="Arial" panose="020B0604020202020204" pitchFamily="34" charset="0"/>
                        </a:rPr>
                        <a:t>99,9%</a:t>
                      </a:r>
                    </a:p>
                  </a:txBody>
                  <a:tcPr marL="12700" marR="127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s-ES"/>
                    </a:p>
                  </a:txBody>
                  <a:tcPr/>
                </a:tc>
                <a:tc hMerge="1">
                  <a:txBody>
                    <a:bodyPr/>
                    <a:lstStyle/>
                    <a:p>
                      <a:endParaRPr lang="en-US"/>
                    </a:p>
                  </a:txBody>
                  <a:tcPr/>
                </a:tc>
                <a:extLst>
                  <a:ext uri="{0D108BD9-81ED-4DB2-BD59-A6C34878D82A}">
                    <a16:rowId xmlns:a16="http://schemas.microsoft.com/office/drawing/2014/main" xmlns="" val="10001"/>
                  </a:ext>
                </a:extLst>
              </a:tr>
              <a:tr h="443587">
                <a:tc rowSpan="3">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b="1" i="0" u="none" strike="noStrike" dirty="0" smtClean="0">
                          <a:solidFill>
                            <a:schemeClr val="bg1"/>
                          </a:solidFill>
                          <a:effectLst/>
                          <a:latin typeface="Arial" panose="020B0604020202020204" pitchFamily="34" charset="0"/>
                          <a:cs typeface="Arial" panose="020B0604020202020204" pitchFamily="34" charset="0"/>
                        </a:rPr>
                        <a:t>Modalidad</a:t>
                      </a:r>
                    </a:p>
                  </a:txBody>
                  <a:tcPr marL="12700" marR="127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gridSpan="4">
                  <a:txBody>
                    <a:bodyPr/>
                    <a:lstStyle/>
                    <a:p>
                      <a:pPr algn="ctr" fontAlgn="ctr"/>
                      <a:r>
                        <a:rPr lang="es-ES" sz="1800" b="1" i="0" u="none" strike="noStrike" dirty="0" smtClean="0">
                          <a:solidFill>
                            <a:schemeClr val="bg1"/>
                          </a:solidFill>
                          <a:effectLst/>
                          <a:latin typeface="Arial" panose="020B0604020202020204" pitchFamily="34" charset="0"/>
                          <a:cs typeface="Arial" panose="020B0604020202020204" pitchFamily="34" charset="0"/>
                        </a:rPr>
                        <a:t>Contratos elaborados</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hMerge="1">
                  <a:txBody>
                    <a:bodyPr/>
                    <a:lstStyle/>
                    <a:p>
                      <a:endParaRPr lang="en-US"/>
                    </a:p>
                  </a:txBody>
                  <a:tcPr/>
                </a:tc>
                <a:tc hMerge="1">
                  <a:txBody>
                    <a:bodyPr/>
                    <a:lstStyle/>
                    <a:p>
                      <a:endParaRPr lang="es-ES"/>
                    </a:p>
                  </a:txBody>
                  <a:tcPr/>
                </a:tc>
                <a:tc hMerge="1">
                  <a:txBody>
                    <a:bodyPr/>
                    <a:lstStyle/>
                    <a:p>
                      <a:endParaRPr lang="en-US"/>
                    </a:p>
                  </a:txBody>
                  <a:tcPr/>
                </a:tc>
                <a:extLst>
                  <a:ext uri="{0D108BD9-81ED-4DB2-BD59-A6C34878D82A}">
                    <a16:rowId xmlns:a16="http://schemas.microsoft.com/office/drawing/2014/main" xmlns="" val="10002"/>
                  </a:ext>
                </a:extLst>
              </a:tr>
              <a:tr h="336310">
                <a:tc vMerge="1">
                  <a:txBody>
                    <a:bodyPr/>
                    <a:lstStyle/>
                    <a:p>
                      <a:pPr algn="ctr" fontAlgn="ctr"/>
                      <a:endParaRPr lang="es-ES" sz="14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gridSpan="2">
                  <a:txBody>
                    <a:bodyPr/>
                    <a:lstStyle/>
                    <a:p>
                      <a:pPr algn="ctr" fontAlgn="ctr"/>
                      <a:r>
                        <a:rPr lang="es-ES" sz="1800" b="1" i="0" u="none" strike="noStrike" dirty="0" smtClean="0">
                          <a:solidFill>
                            <a:schemeClr val="bg1"/>
                          </a:solidFill>
                          <a:effectLst/>
                          <a:latin typeface="Arial" panose="020B0604020202020204" pitchFamily="34" charset="0"/>
                          <a:cs typeface="Arial" panose="020B0604020202020204" pitchFamily="34" charset="0"/>
                        </a:rPr>
                        <a:t>2019</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hMerge="1">
                  <a:txBody>
                    <a:bodyPr/>
                    <a:lstStyle/>
                    <a:p>
                      <a:pPr algn="ctr" fontAlgn="ctr"/>
                      <a:endParaRPr lang="es-ES" sz="14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gridSpan="2">
                  <a:txBody>
                    <a:bodyPr/>
                    <a:lstStyle/>
                    <a:p>
                      <a:pPr algn="ctr" fontAlgn="ctr"/>
                      <a:r>
                        <a:rPr lang="es-ES" sz="1800" b="1" i="0" u="none" strike="noStrike" dirty="0" smtClean="0">
                          <a:solidFill>
                            <a:schemeClr val="bg1"/>
                          </a:solidFill>
                          <a:effectLst/>
                          <a:latin typeface="Arial" panose="020B0604020202020204" pitchFamily="34" charset="0"/>
                          <a:cs typeface="Arial" panose="020B0604020202020204" pitchFamily="34" charset="0"/>
                        </a:rPr>
                        <a:t>2020</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hMerge="1">
                  <a:txBody>
                    <a:bodyPr/>
                    <a:lstStyle/>
                    <a:p>
                      <a:pPr algn="ctr" fontAlgn="ctr"/>
                      <a:endParaRPr lang="es-ES" sz="14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extLst>
                  <a:ext uri="{0D108BD9-81ED-4DB2-BD59-A6C34878D82A}">
                    <a16:rowId xmlns:a16="http://schemas.microsoft.com/office/drawing/2014/main" xmlns="" val="10003"/>
                  </a:ext>
                </a:extLst>
              </a:tr>
              <a:tr h="614840">
                <a:tc vMerge="1">
                  <a:txBody>
                    <a:bodyPr/>
                    <a:lstStyle/>
                    <a:p>
                      <a:pPr algn="ctr" fontAlgn="ctr"/>
                      <a:endParaRPr lang="es-ES" sz="14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a:txBody>
                    <a:bodyPr/>
                    <a:lstStyle/>
                    <a:p>
                      <a:pPr algn="ctr" fontAlgn="ctr"/>
                      <a:r>
                        <a:rPr lang="es-ES" sz="1800" b="1" i="0" u="none" strike="noStrike" dirty="0" smtClean="0">
                          <a:solidFill>
                            <a:schemeClr val="bg1"/>
                          </a:solidFill>
                          <a:effectLst/>
                          <a:latin typeface="Arial" panose="020B0604020202020204" pitchFamily="34" charset="0"/>
                          <a:cs typeface="Arial" panose="020B0604020202020204" pitchFamily="34" charset="0"/>
                        </a:rPr>
                        <a:t>Cant</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a:txBody>
                    <a:bodyPr/>
                    <a:lstStyle/>
                    <a:p>
                      <a:pPr algn="ctr" fontAlgn="ctr"/>
                      <a:r>
                        <a:rPr lang="es-ES" sz="1800" b="1" i="0" u="none" strike="noStrike" dirty="0" smtClean="0">
                          <a:solidFill>
                            <a:schemeClr val="bg1"/>
                          </a:solidFill>
                          <a:effectLst/>
                          <a:latin typeface="Arial" panose="020B0604020202020204" pitchFamily="34" charset="0"/>
                          <a:cs typeface="Arial" panose="020B0604020202020204" pitchFamily="34" charset="0"/>
                        </a:rPr>
                        <a:t>Valor</a:t>
                      </a: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a:txBody>
                    <a:bodyPr/>
                    <a:lstStyle/>
                    <a:p>
                      <a:pPr algn="ctr" fontAlgn="ctr"/>
                      <a:r>
                        <a:rPr lang="es-ES" sz="1800" b="1" i="0" u="none" strike="noStrike" dirty="0" smtClean="0">
                          <a:solidFill>
                            <a:schemeClr val="bg1"/>
                          </a:solidFill>
                          <a:effectLst/>
                          <a:latin typeface="Arial" panose="020B0604020202020204" pitchFamily="34" charset="0"/>
                          <a:cs typeface="Arial" panose="020B0604020202020204" pitchFamily="34" charset="0"/>
                        </a:rPr>
                        <a:t>Cant</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a:txBody>
                    <a:bodyPr/>
                    <a:lstStyle/>
                    <a:p>
                      <a:pPr algn="ctr" fontAlgn="ctr"/>
                      <a:r>
                        <a:rPr lang="es-ES" sz="1800" b="1" i="0" u="none" strike="noStrike" dirty="0" smtClean="0">
                          <a:solidFill>
                            <a:schemeClr val="bg1"/>
                          </a:solidFill>
                          <a:effectLst/>
                          <a:latin typeface="Arial" panose="020B0604020202020204" pitchFamily="34" charset="0"/>
                          <a:cs typeface="Arial" panose="020B0604020202020204" pitchFamily="34" charset="0"/>
                        </a:rPr>
                        <a:t>Valor</a:t>
                      </a:r>
                    </a:p>
                  </a:txBody>
                  <a:tcPr marL="12700" marR="127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extLst>
                  <a:ext uri="{0D108BD9-81ED-4DB2-BD59-A6C34878D82A}">
                    <a16:rowId xmlns:a16="http://schemas.microsoft.com/office/drawing/2014/main" xmlns="" val="2532865086"/>
                  </a:ext>
                </a:extLst>
              </a:tr>
              <a:tr h="443587">
                <a:tc>
                  <a:txBody>
                    <a:bodyPr/>
                    <a:lstStyle/>
                    <a:p>
                      <a:pPr algn="l" fontAlgn="b"/>
                      <a:r>
                        <a:rPr lang="es-ES" sz="1800" b="1" i="0" u="none" strike="noStrike" dirty="0" smtClean="0">
                          <a:solidFill>
                            <a:srgbClr val="000000"/>
                          </a:solidFill>
                          <a:effectLst/>
                          <a:latin typeface="Arial" panose="020B0604020202020204" pitchFamily="34" charset="0"/>
                          <a:cs typeface="Arial" panose="020B0604020202020204" pitchFamily="34" charset="0"/>
                        </a:rPr>
                        <a:t>Mínima cuantía</a:t>
                      </a:r>
                      <a:endParaRPr lang="es-ES" sz="1800" b="1"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29</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1.044</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20</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527</a:t>
                      </a:r>
                      <a:r>
                        <a:rPr lang="es-ES" sz="1800" b="0" i="0" u="none" strike="noStrike" baseline="0" dirty="0" smtClean="0">
                          <a:solidFill>
                            <a:srgbClr val="000000"/>
                          </a:solidFill>
                          <a:effectLst/>
                          <a:latin typeface="Arial" panose="020B0604020202020204" pitchFamily="34" charset="0"/>
                          <a:cs typeface="Arial" panose="020B0604020202020204" pitchFamily="34" charset="0"/>
                        </a:rPr>
                        <a:t> </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4"/>
                  </a:ext>
                </a:extLst>
              </a:tr>
              <a:tr h="548665">
                <a:tc>
                  <a:txBody>
                    <a:bodyPr/>
                    <a:lstStyle/>
                    <a:p>
                      <a:pPr algn="l" fontAlgn="ctr"/>
                      <a:r>
                        <a:rPr lang="es-ES" sz="1800" b="1" i="0" u="none" strike="noStrike" dirty="0" smtClean="0">
                          <a:solidFill>
                            <a:srgbClr val="000000"/>
                          </a:solidFill>
                          <a:effectLst/>
                          <a:latin typeface="Arial" panose="020B0604020202020204" pitchFamily="34" charset="0"/>
                          <a:cs typeface="Arial" panose="020B0604020202020204" pitchFamily="34" charset="0"/>
                        </a:rPr>
                        <a:t>Selección Abreviada Menor Cuantía</a:t>
                      </a:r>
                      <a:endParaRPr lang="es-ES" sz="1800" b="1"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1</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90</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2</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149</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715241">
                <a:tc>
                  <a:txBody>
                    <a:bodyPr/>
                    <a:lstStyle/>
                    <a:p>
                      <a:pPr algn="l" fontAlgn="ctr"/>
                      <a:r>
                        <a:rPr lang="es-ES" sz="1800" b="1" i="0" u="none" strike="noStrike" dirty="0" smtClean="0">
                          <a:solidFill>
                            <a:srgbClr val="000000"/>
                          </a:solidFill>
                          <a:effectLst/>
                          <a:latin typeface="Arial" panose="020B0604020202020204" pitchFamily="34" charset="0"/>
                          <a:cs typeface="Arial" panose="020B0604020202020204" pitchFamily="34" charset="0"/>
                        </a:rPr>
                        <a:t>Selección Abreviada Subasta Inversa</a:t>
                      </a:r>
                      <a:endParaRPr lang="es-ES" sz="1800" b="1"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26</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15.868</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11</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7.715</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7"/>
                  </a:ext>
                </a:extLst>
              </a:tr>
              <a:tr h="383420">
                <a:tc>
                  <a:txBody>
                    <a:bodyPr/>
                    <a:lstStyle/>
                    <a:p>
                      <a:pPr algn="l" fontAlgn="ctr"/>
                      <a:r>
                        <a:rPr lang="es-ES" sz="1800" b="1" i="0" u="none" strike="noStrike" dirty="0" smtClean="0">
                          <a:solidFill>
                            <a:srgbClr val="000000"/>
                          </a:solidFill>
                          <a:effectLst/>
                          <a:latin typeface="Arial" panose="020B0604020202020204" pitchFamily="34" charset="0"/>
                          <a:cs typeface="Arial" panose="020B0604020202020204" pitchFamily="34" charset="0"/>
                        </a:rPr>
                        <a:t>Contratación Directa</a:t>
                      </a:r>
                      <a:endParaRPr lang="es-ES" sz="1800" b="1"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1</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14</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0</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es-ES" sz="1800" b="0" i="0" u="none" strike="noStrike" dirty="0" smtClean="0">
                          <a:solidFill>
                            <a:srgbClr val="000000"/>
                          </a:solidFill>
                          <a:effectLst/>
                          <a:latin typeface="Arial" panose="020B0604020202020204" pitchFamily="34" charset="0"/>
                          <a:cs typeface="Arial" panose="020B0604020202020204" pitchFamily="34" charset="0"/>
                        </a:rPr>
                        <a:t>0</a:t>
                      </a:r>
                      <a:endParaRPr lang="es-ES" sz="18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9"/>
                  </a:ext>
                </a:extLst>
              </a:tr>
              <a:tr h="344513">
                <a:tc>
                  <a:txBody>
                    <a:bodyPr/>
                    <a:lstStyle/>
                    <a:p>
                      <a:pPr algn="ctr" fontAlgn="ctr"/>
                      <a:r>
                        <a:rPr lang="es-ES" sz="1800" b="1" i="0" u="none" strike="noStrike" dirty="0" smtClean="0">
                          <a:solidFill>
                            <a:schemeClr val="bg1"/>
                          </a:solidFill>
                          <a:effectLst/>
                          <a:latin typeface="Arial" panose="020B0604020202020204" pitchFamily="34" charset="0"/>
                          <a:cs typeface="Arial" panose="020B0604020202020204" pitchFamily="34" charset="0"/>
                        </a:rPr>
                        <a:t>Total</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a:txBody>
                    <a:bodyPr/>
                    <a:lstStyle/>
                    <a:p>
                      <a:pPr algn="r" fontAlgn="b"/>
                      <a:r>
                        <a:rPr lang="es-ES" sz="1800" b="1" i="0" u="none" strike="noStrike" dirty="0" smtClean="0">
                          <a:solidFill>
                            <a:schemeClr val="bg1"/>
                          </a:solidFill>
                          <a:effectLst/>
                          <a:latin typeface="Arial" panose="020B0604020202020204" pitchFamily="34" charset="0"/>
                          <a:cs typeface="Arial" panose="020B0604020202020204" pitchFamily="34" charset="0"/>
                        </a:rPr>
                        <a:t>57</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a:txBody>
                    <a:bodyPr/>
                    <a:lstStyle/>
                    <a:p>
                      <a:pPr algn="r" fontAlgn="b"/>
                      <a:r>
                        <a:rPr lang="es-ES" sz="1800" b="1" i="0" u="none" strike="noStrike" dirty="0" smtClean="0">
                          <a:solidFill>
                            <a:schemeClr val="bg1"/>
                          </a:solidFill>
                          <a:effectLst/>
                          <a:latin typeface="Arial" panose="020B0604020202020204" pitchFamily="34" charset="0"/>
                          <a:cs typeface="Arial" panose="020B0604020202020204" pitchFamily="34" charset="0"/>
                        </a:rPr>
                        <a:t>17.016</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a:txBody>
                    <a:bodyPr/>
                    <a:lstStyle/>
                    <a:p>
                      <a:pPr algn="r" fontAlgn="b"/>
                      <a:r>
                        <a:rPr lang="es-ES" sz="1800" b="1" i="0" u="none" strike="noStrike" dirty="0" smtClean="0">
                          <a:solidFill>
                            <a:schemeClr val="bg1"/>
                          </a:solidFill>
                          <a:effectLst/>
                          <a:latin typeface="Arial" panose="020B0604020202020204" pitchFamily="34" charset="0"/>
                          <a:cs typeface="Arial" panose="020B0604020202020204" pitchFamily="34" charset="0"/>
                        </a:rPr>
                        <a:t>33</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tc>
                  <a:txBody>
                    <a:bodyPr/>
                    <a:lstStyle/>
                    <a:p>
                      <a:pPr algn="r" fontAlgn="b"/>
                      <a:r>
                        <a:rPr lang="es-ES" sz="1800" b="1" i="0" u="none" strike="noStrike" dirty="0" smtClean="0">
                          <a:solidFill>
                            <a:schemeClr val="bg1"/>
                          </a:solidFill>
                          <a:effectLst/>
                          <a:latin typeface="Arial" panose="020B0604020202020204" pitchFamily="34" charset="0"/>
                          <a:cs typeface="Arial" panose="020B0604020202020204" pitchFamily="34" charset="0"/>
                        </a:rPr>
                        <a:t>8.391</a:t>
                      </a:r>
                      <a:endParaRPr lang="es-ES" sz="1800" b="1" i="0" u="none" strike="noStrike" dirty="0">
                        <a:solidFill>
                          <a:schemeClr val="bg1"/>
                        </a:solidFill>
                        <a:effectLst/>
                        <a:latin typeface="Arial" panose="020B0604020202020204" pitchFamily="34" charset="0"/>
                        <a:cs typeface="Arial" panose="020B0604020202020204" pitchFamily="34" charset="0"/>
                      </a:endParaRPr>
                    </a:p>
                  </a:txBody>
                  <a:tcPr marL="12700" marR="127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864"/>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9086635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dirty="0">
              <a:solidFill>
                <a:prstClr val="black"/>
              </a:solidFill>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dirty="0">
              <a:solidFill>
                <a:prstClr val="black"/>
              </a:solidFill>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dirty="0">
              <a:solidFill>
                <a:prstClr val="black"/>
              </a:solidFill>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dirty="0">
              <a:solidFill>
                <a:prstClr val="black"/>
              </a:solidFill>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dirty="0">
              <a:solidFill>
                <a:prstClr val="black"/>
              </a:solidFill>
            </a:endParaRPr>
          </a:p>
        </p:txBody>
      </p:sp>
      <p:sp>
        <p:nvSpPr>
          <p:cNvPr id="7" name="object 7"/>
          <p:cNvSpPr txBox="1">
            <a:spLocks noGrp="1"/>
          </p:cNvSpPr>
          <p:nvPr>
            <p:ph type="title"/>
          </p:nvPr>
        </p:nvSpPr>
        <p:spPr>
          <a:xfrm>
            <a:off x="819589" y="574992"/>
            <a:ext cx="5939260" cy="274434"/>
          </a:xfrm>
          <a:prstGeom prst="rect">
            <a:avLst/>
          </a:prstGeom>
        </p:spPr>
        <p:txBody>
          <a:bodyPr vert="horz" wrap="square" lIns="0" tIns="12700" rIns="0" bIns="0" rtlCol="0">
            <a:spAutoFit/>
          </a:bodyPr>
          <a:lstStyle/>
          <a:p>
            <a:pPr marL="12700">
              <a:lnSpc>
                <a:spcPct val="100000"/>
              </a:lnSpc>
              <a:spcBef>
                <a:spcPts val="100"/>
              </a:spcBef>
            </a:pPr>
            <a:r>
              <a:rPr lang="es-ES" sz="1700" spc="-10" dirty="0"/>
              <a:t>PRINCIPALES LOGROS OBTENIDOS EN 2020</a:t>
            </a: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dirty="0">
              <a:solidFill>
                <a:prstClr val="black"/>
              </a:solidFill>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17" name="CuadroTexto 16"/>
          <p:cNvSpPr txBox="1"/>
          <p:nvPr/>
        </p:nvSpPr>
        <p:spPr>
          <a:xfrm>
            <a:off x="4572000" y="1799332"/>
            <a:ext cx="1112805" cy="246221"/>
          </a:xfrm>
          <a:prstGeom prst="rect">
            <a:avLst/>
          </a:prstGeom>
          <a:noFill/>
        </p:spPr>
        <p:txBody>
          <a:bodyPr wrap="none" rtlCol="0">
            <a:spAutoFit/>
          </a:bodyPr>
          <a:lstStyle/>
          <a:p>
            <a:r>
              <a:rPr lang="es-CO" sz="1000" b="1" spc="-5" dirty="0">
                <a:solidFill>
                  <a:prstClr val="white"/>
                </a:solidFill>
                <a:latin typeface="Arial" panose="020B0604020202020204" pitchFamily="34" charset="0"/>
                <a:cs typeface="Arial" panose="020B0604020202020204" pitchFamily="34" charset="0"/>
              </a:rPr>
              <a:t>Título del Tema</a:t>
            </a:r>
          </a:p>
        </p:txBody>
      </p:sp>
      <p:sp>
        <p:nvSpPr>
          <p:cNvPr id="16" name="Rectángulo 15">
            <a:extLst>
              <a:ext uri="{FF2B5EF4-FFF2-40B4-BE49-F238E27FC236}">
                <a16:creationId xmlns:a16="http://schemas.microsoft.com/office/drawing/2014/main" xmlns="" id="{09D64638-EF0C-784D-A975-DE631CF87DC7}"/>
              </a:ext>
            </a:extLst>
          </p:cNvPr>
          <p:cNvSpPr/>
          <p:nvPr/>
        </p:nvSpPr>
        <p:spPr>
          <a:xfrm>
            <a:off x="322755" y="1524000"/>
            <a:ext cx="6632040" cy="6432530"/>
          </a:xfrm>
          <a:prstGeom prst="rect">
            <a:avLst/>
          </a:prstGeom>
        </p:spPr>
        <p:txBody>
          <a:bodyPr wrap="square">
            <a:spAutoFit/>
          </a:bodyPr>
          <a:lstStyle/>
          <a:p>
            <a:pPr marL="457200" indent="-457200">
              <a:buAutoNum type="arabicPeriod"/>
            </a:pPr>
            <a:r>
              <a:rPr lang="es-CO" sz="2400" dirty="0" smtClean="0">
                <a:latin typeface="Arial" panose="020B0604020202020204" pitchFamily="34" charset="0"/>
                <a:cs typeface="Arial" panose="020B0604020202020204" pitchFamily="34" charset="0"/>
              </a:rPr>
              <a:t>Disminución </a:t>
            </a:r>
            <a:r>
              <a:rPr lang="es-CO" sz="2400" dirty="0">
                <a:latin typeface="Arial" panose="020B0604020202020204" pitchFamily="34" charset="0"/>
                <a:cs typeface="Arial" panose="020B0604020202020204" pitchFamily="34" charset="0"/>
              </a:rPr>
              <a:t>de los costos de adquisición de materia prima en la contratación local</a:t>
            </a:r>
            <a:r>
              <a:rPr lang="es-CO" sz="2400" dirty="0" smtClean="0">
                <a:latin typeface="Arial" panose="020B0604020202020204" pitchFamily="34" charset="0"/>
                <a:cs typeface="Arial" panose="020B0604020202020204" pitchFamily="34" charset="0"/>
              </a:rPr>
              <a:t>.</a:t>
            </a:r>
          </a:p>
          <a:p>
            <a:endParaRPr lang="es-CO" sz="2400" dirty="0">
              <a:latin typeface="Arial" panose="020B0604020202020204" pitchFamily="34" charset="0"/>
              <a:cs typeface="Arial" panose="020B0604020202020204" pitchFamily="34" charset="0"/>
            </a:endParaRPr>
          </a:p>
          <a:p>
            <a:r>
              <a:rPr lang="es-CO" sz="2400" b="1" dirty="0">
                <a:latin typeface="Arial" panose="020B0604020202020204" pitchFamily="34" charset="0"/>
                <a:cs typeface="Arial" panose="020B0604020202020204" pitchFamily="34" charset="0"/>
              </a:rPr>
              <a:t>2. </a:t>
            </a:r>
            <a:r>
              <a:rPr lang="es-CO" sz="2400" dirty="0">
                <a:latin typeface="Arial" panose="020B0604020202020204" pitchFamily="34" charset="0"/>
                <a:cs typeface="Arial" panose="020B0604020202020204" pitchFamily="34" charset="0"/>
              </a:rPr>
              <a:t>Ejecución presupuestal de un 99,9</a:t>
            </a:r>
            <a:r>
              <a:rPr lang="es-CO" sz="2400" dirty="0" smtClean="0">
                <a:latin typeface="Arial" panose="020B0604020202020204" pitchFamily="34" charset="0"/>
                <a:cs typeface="Arial" panose="020B0604020202020204" pitchFamily="34" charset="0"/>
              </a:rPr>
              <a:t>% </a:t>
            </a:r>
          </a:p>
          <a:p>
            <a:endParaRPr lang="es-CO" sz="2400" dirty="0">
              <a:latin typeface="Arial" panose="020B0604020202020204" pitchFamily="34" charset="0"/>
              <a:cs typeface="Arial" panose="020B0604020202020204" pitchFamily="34" charset="0"/>
            </a:endParaRPr>
          </a:p>
          <a:p>
            <a:r>
              <a:rPr lang="es-CO" sz="2400" b="1" dirty="0">
                <a:latin typeface="Arial" panose="020B0604020202020204" pitchFamily="34" charset="0"/>
                <a:cs typeface="Arial" panose="020B0604020202020204" pitchFamily="34" charset="0"/>
              </a:rPr>
              <a:t>3. </a:t>
            </a:r>
            <a:r>
              <a:rPr lang="es-CO" sz="2400" dirty="0">
                <a:latin typeface="Arial" panose="020B0604020202020204" pitchFamily="34" charset="0"/>
                <a:cs typeface="Arial" panose="020B0604020202020204" pitchFamily="34" charset="0"/>
              </a:rPr>
              <a:t>Consolidar la imagen positiva de la Agencia Logística de las Fuerzas Militares ante el Ministerio de Defensa Nacional y el Gobierno Nacional</a:t>
            </a:r>
            <a:r>
              <a:rPr lang="es-CO" sz="2400" dirty="0" smtClean="0">
                <a:latin typeface="Arial" panose="020B0604020202020204" pitchFamily="34" charset="0"/>
                <a:cs typeface="Arial" panose="020B0604020202020204" pitchFamily="34" charset="0"/>
              </a:rPr>
              <a:t>.</a:t>
            </a:r>
          </a:p>
          <a:p>
            <a:endParaRPr lang="es-CO" sz="2400" dirty="0">
              <a:latin typeface="Arial" panose="020B0604020202020204" pitchFamily="34" charset="0"/>
              <a:cs typeface="Arial" panose="020B0604020202020204" pitchFamily="34" charset="0"/>
            </a:endParaRPr>
          </a:p>
          <a:p>
            <a:r>
              <a:rPr lang="es-CO" sz="2400" b="1" dirty="0" smtClean="0">
                <a:latin typeface="Arial" panose="020B0604020202020204" pitchFamily="34" charset="0"/>
                <a:cs typeface="Arial" panose="020B0604020202020204" pitchFamily="34" charset="0"/>
              </a:rPr>
              <a:t>4. </a:t>
            </a:r>
            <a:r>
              <a:rPr lang="es-CO" sz="2400" dirty="0" smtClean="0">
                <a:latin typeface="Arial" panose="020B0604020202020204" pitchFamily="34" charset="0"/>
                <a:cs typeface="Arial" panose="020B0604020202020204" pitchFamily="34" charset="0"/>
              </a:rPr>
              <a:t>Certificación </a:t>
            </a:r>
            <a:r>
              <a:rPr lang="es-CO" sz="2400" dirty="0">
                <a:latin typeface="Arial" panose="020B0604020202020204" pitchFamily="34" charset="0"/>
                <a:cs typeface="Arial" panose="020B0604020202020204" pitchFamily="34" charset="0"/>
              </a:rPr>
              <a:t>sanitaria ante el Ministerio de Salud.</a:t>
            </a:r>
          </a:p>
          <a:p>
            <a:pPr algn="just">
              <a:lnSpc>
                <a:spcPct val="200000"/>
              </a:lnSpc>
            </a:pPr>
            <a:endParaRPr lang="es-CO" sz="1600" dirty="0" smtClean="0">
              <a:latin typeface="Century Gothic" panose="020B0502020202020204" pitchFamily="34" charset="0"/>
              <a:cs typeface="Arial" panose="020B0604020202020204" pitchFamily="34" charset="0"/>
            </a:endParaRPr>
          </a:p>
          <a:p>
            <a:pPr marL="285750" indent="-285750" algn="just">
              <a:lnSpc>
                <a:spcPct val="200000"/>
              </a:lnSpc>
              <a:buFont typeface="Wingdings" panose="05000000000000000000" pitchFamily="2" charset="2"/>
              <a:buChar char="ü"/>
            </a:pPr>
            <a:endParaRPr lang="es-CO" sz="1600" dirty="0">
              <a:latin typeface="Century Gothic" panose="020B0502020202020204" pitchFamily="34" charset="0"/>
              <a:cs typeface="Arial" panose="020B0604020202020204" pitchFamily="34" charset="0"/>
            </a:endParaRPr>
          </a:p>
          <a:p>
            <a:pPr algn="just">
              <a:lnSpc>
                <a:spcPct val="200000"/>
              </a:lnSpc>
            </a:pPr>
            <a:endParaRPr lang="es-CO" sz="1600" dirty="0" smtClean="0">
              <a:latin typeface="Century Gothic" panose="020B0502020202020204" pitchFamily="34" charset="0"/>
              <a:cs typeface="Arial" panose="020B0604020202020204" pitchFamily="34" charset="0"/>
            </a:endParaRPr>
          </a:p>
          <a:p>
            <a:endParaRPr lang="es-CO" sz="1400" dirty="0">
              <a:solidFill>
                <a:prstClr val="black"/>
              </a:solidFill>
              <a:latin typeface="Arial Black" panose="020B0A04020102020204" pitchFamily="34" charset="0"/>
              <a:cs typeface="Arial" panose="020B0604020202020204" pitchFamily="34" charset="0"/>
            </a:endParaRPr>
          </a:p>
          <a:p>
            <a:pPr marL="285750" indent="-285750">
              <a:buFont typeface="Wingdings" panose="05000000000000000000" pitchFamily="2" charset="2"/>
              <a:buChar char="ü"/>
            </a:pPr>
            <a:endParaRPr lang="es-CO" sz="1400" dirty="0">
              <a:solidFill>
                <a:prstClr val="black"/>
              </a:solidFill>
              <a:latin typeface="Arial Black" panose="020B0A04020102020204" pitchFamily="34" charset="0"/>
              <a:cs typeface="Arial" panose="020B0604020202020204" pitchFamily="34" charset="0"/>
            </a:endParaRPr>
          </a:p>
        </p:txBody>
      </p:sp>
      <p:sp>
        <p:nvSpPr>
          <p:cNvPr id="14"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771" y="1796526"/>
            <a:ext cx="4412297" cy="3382185"/>
          </a:xfrm>
          <a:prstGeom prst="rect">
            <a:avLst/>
          </a:prstGeom>
        </p:spPr>
      </p:pic>
    </p:spTree>
    <p:extLst>
      <p:ext uri="{BB962C8B-B14F-4D97-AF65-F5344CB8AC3E}">
        <p14:creationId xmlns:p14="http://schemas.microsoft.com/office/powerpoint/2010/main" val="32870170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dirty="0">
              <a:solidFill>
                <a:prstClr val="black"/>
              </a:solidFill>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dirty="0">
              <a:solidFill>
                <a:prstClr val="black"/>
              </a:solidFill>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dirty="0">
              <a:solidFill>
                <a:prstClr val="black"/>
              </a:solidFill>
            </a:endParaRPr>
          </a:p>
        </p:txBody>
      </p:sp>
      <p:sp>
        <p:nvSpPr>
          <p:cNvPr id="5" name="object 5"/>
          <p:cNvSpPr/>
          <p:nvPr/>
        </p:nvSpPr>
        <p:spPr>
          <a:xfrm>
            <a:off x="178365" y="1568505"/>
            <a:ext cx="7239061" cy="4835860"/>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pPr marL="285750" indent="-285750" algn="just">
              <a:lnSpc>
                <a:spcPct val="200000"/>
              </a:lnSpc>
              <a:buFont typeface="Wingdings" panose="05000000000000000000" pitchFamily="2" charset="2"/>
              <a:buChar char="ü"/>
            </a:pPr>
            <a:endParaRPr lang="es-CO" dirty="0" smtClean="0">
              <a:latin typeface="Arial" panose="020B0604020202020204" pitchFamily="34" charset="0"/>
              <a:cs typeface="Arial" panose="020B0604020202020204" pitchFamily="34" charset="0"/>
            </a:endParaRPr>
          </a:p>
          <a:p>
            <a:r>
              <a:rPr lang="es-CO" sz="2400" b="1" dirty="0" smtClean="0">
                <a:latin typeface="Arial" panose="020B0604020202020204" pitchFamily="34" charset="0"/>
                <a:cs typeface="Arial" panose="020B0604020202020204" pitchFamily="34" charset="0"/>
              </a:rPr>
              <a:t>5. </a:t>
            </a:r>
            <a:r>
              <a:rPr lang="es-CO" sz="2400" dirty="0">
                <a:latin typeface="Arial" panose="020B0604020202020204" pitchFamily="34" charset="0"/>
                <a:cs typeface="Arial" panose="020B0604020202020204" pitchFamily="34" charset="0"/>
              </a:rPr>
              <a:t>Se cumplió al 100% con los abastecimientos de las Unidades Militares de acuerdo a los requerimientos solicitados.</a:t>
            </a:r>
          </a:p>
          <a:p>
            <a:r>
              <a:rPr lang="es-CO" sz="2400" b="1" dirty="0" smtClean="0">
                <a:latin typeface="Arial" panose="020B0604020202020204" pitchFamily="34" charset="0"/>
                <a:cs typeface="Arial" panose="020B0604020202020204" pitchFamily="34" charset="0"/>
              </a:rPr>
              <a:t>6. </a:t>
            </a:r>
            <a:r>
              <a:rPr lang="es-CO" sz="2400" dirty="0">
                <a:latin typeface="Arial" panose="020B0604020202020204" pitchFamily="34" charset="0"/>
                <a:cs typeface="Arial" panose="020B0604020202020204" pitchFamily="34" charset="0"/>
              </a:rPr>
              <a:t>La Entidad dio cabal cumplimiento a la norma establecida por Colombia Compra Eficiente para la Contratación Pública.</a:t>
            </a:r>
          </a:p>
          <a:p>
            <a:r>
              <a:rPr lang="es-CO" sz="2400" b="1" dirty="0" smtClean="0">
                <a:latin typeface="Arial" panose="020B0604020202020204" pitchFamily="34" charset="0"/>
                <a:cs typeface="Arial" panose="020B0604020202020204" pitchFamily="34" charset="0"/>
              </a:rPr>
              <a:t>7. </a:t>
            </a:r>
            <a:r>
              <a:rPr lang="es-CO" sz="2400" dirty="0">
                <a:latin typeface="Arial" panose="020B0604020202020204" pitchFamily="34" charset="0"/>
                <a:cs typeface="Arial" panose="020B0604020202020204" pitchFamily="34" charset="0"/>
              </a:rPr>
              <a:t>Compromiso con la disminución del CO2 por medio de las actividades  ambientales ejecutadas en la Entidad.</a:t>
            </a:r>
          </a:p>
          <a:p>
            <a:pPr algn="just"/>
            <a:r>
              <a:rPr lang="es-CO" sz="2400" b="1" dirty="0" smtClean="0">
                <a:latin typeface="Arial" panose="020B0604020202020204" pitchFamily="34" charset="0"/>
                <a:cs typeface="Arial" panose="020B0604020202020204" pitchFamily="34" charset="0"/>
              </a:rPr>
              <a:t>8.</a:t>
            </a:r>
            <a:r>
              <a:rPr lang="es-CO" sz="2400" dirty="0" smtClean="0">
                <a:latin typeface="Arial" panose="020B0604020202020204" pitchFamily="34" charset="0"/>
                <a:cs typeface="Arial" panose="020B0604020202020204" pitchFamily="34" charset="0"/>
              </a:rPr>
              <a:t>Cumplimiento </a:t>
            </a:r>
            <a:r>
              <a:rPr lang="es-CO" sz="2400" dirty="0">
                <a:latin typeface="Arial" panose="020B0604020202020204" pitchFamily="34" charset="0"/>
                <a:cs typeface="Arial" panose="020B0604020202020204" pitchFamily="34" charset="0"/>
              </a:rPr>
              <a:t>a los protocolos de bioseguridad para la prevención de contagio  por la </a:t>
            </a:r>
            <a:r>
              <a:rPr lang="es-CO" sz="2400" dirty="0" smtClean="0">
                <a:latin typeface="Arial" panose="020B0604020202020204" pitchFamily="34" charset="0"/>
                <a:cs typeface="Arial" panose="020B0604020202020204" pitchFamily="34" charset="0"/>
              </a:rPr>
              <a:t>COVID-19</a:t>
            </a:r>
          </a:p>
        </p:txBody>
      </p:sp>
      <p:sp>
        <p:nvSpPr>
          <p:cNvPr id="6" name="object 6"/>
          <p:cNvSpPr/>
          <p:nvPr/>
        </p:nvSpPr>
        <p:spPr>
          <a:xfrm>
            <a:off x="954388" y="4817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dirty="0">
              <a:solidFill>
                <a:prstClr val="black"/>
              </a:solidFill>
            </a:endParaRPr>
          </a:p>
        </p:txBody>
      </p:sp>
      <p:sp>
        <p:nvSpPr>
          <p:cNvPr id="7" name="object 7"/>
          <p:cNvSpPr txBox="1">
            <a:spLocks noGrp="1"/>
          </p:cNvSpPr>
          <p:nvPr>
            <p:ph type="title"/>
          </p:nvPr>
        </p:nvSpPr>
        <p:spPr>
          <a:xfrm>
            <a:off x="819589" y="574992"/>
            <a:ext cx="5939260" cy="274434"/>
          </a:xfrm>
          <a:prstGeom prst="rect">
            <a:avLst/>
          </a:prstGeom>
        </p:spPr>
        <p:txBody>
          <a:bodyPr vert="horz" wrap="square" lIns="0" tIns="12700" rIns="0" bIns="0" rtlCol="0">
            <a:spAutoFit/>
          </a:bodyPr>
          <a:lstStyle/>
          <a:p>
            <a:pPr marL="12700">
              <a:lnSpc>
                <a:spcPct val="100000"/>
              </a:lnSpc>
              <a:spcBef>
                <a:spcPts val="100"/>
              </a:spcBef>
            </a:pPr>
            <a:r>
              <a:rPr lang="es-ES" sz="1700" spc="-10" dirty="0"/>
              <a:t>PRINCIPALES LOGROS OBTENIDOS EN 2020</a:t>
            </a: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dirty="0">
              <a:solidFill>
                <a:prstClr val="black"/>
              </a:solidFill>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13"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3141" y="1568504"/>
            <a:ext cx="4456459" cy="4844311"/>
          </a:xfrm>
          <a:prstGeom prst="rect">
            <a:avLst/>
          </a:prstGeom>
        </p:spPr>
      </p:pic>
    </p:spTree>
    <p:extLst>
      <p:ext uri="{BB962C8B-B14F-4D97-AF65-F5344CB8AC3E}">
        <p14:creationId xmlns:p14="http://schemas.microsoft.com/office/powerpoint/2010/main" val="27156388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83355" y="605105"/>
            <a:ext cx="6987402" cy="5994717"/>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lang="es-CO" sz="2400" dirty="0" smtClean="0">
              <a:latin typeface="Century Gothic" panose="020B0502020202020204" pitchFamily="34" charset="0"/>
            </a:endParaRPr>
          </a:p>
          <a:p>
            <a:endParaRPr lang="es-CO" sz="2400" dirty="0">
              <a:latin typeface="Century Gothic" panose="020B0502020202020204" pitchFamily="34" charset="0"/>
            </a:endParaRPr>
          </a:p>
          <a:p>
            <a:pPr algn="just"/>
            <a:r>
              <a:rPr lang="es-CO" sz="2000" b="1" dirty="0" smtClean="0">
                <a:latin typeface="Arial" panose="020B0604020202020204" pitchFamily="34" charset="0"/>
                <a:cs typeface="Arial" panose="020B0604020202020204" pitchFamily="34" charset="0"/>
              </a:rPr>
              <a:t>1. </a:t>
            </a:r>
            <a:r>
              <a:rPr lang="es-CO" sz="2000" dirty="0" smtClean="0">
                <a:latin typeface="Arial" panose="020B0604020202020204" pitchFamily="34" charset="0"/>
                <a:cs typeface="Arial" panose="020B0604020202020204" pitchFamily="34" charset="0"/>
              </a:rPr>
              <a:t>Lograr estándares de confiabilidad, con oportunidades de mejora en todo nivel, consolidando la relación cliente y los proveedores.</a:t>
            </a:r>
          </a:p>
          <a:p>
            <a:pPr algn="just"/>
            <a:r>
              <a:rPr lang="es-CO" sz="2000" b="1" dirty="0" smtClean="0">
                <a:latin typeface="Arial" panose="020B0604020202020204" pitchFamily="34" charset="0"/>
                <a:cs typeface="Arial" panose="020B0604020202020204" pitchFamily="34" charset="0"/>
              </a:rPr>
              <a:t>2</a:t>
            </a:r>
            <a:r>
              <a:rPr lang="es-CO" sz="2000" dirty="0" smtClean="0">
                <a:latin typeface="Arial" panose="020B0604020202020204" pitchFamily="34" charset="0"/>
                <a:cs typeface="Arial" panose="020B0604020202020204" pitchFamily="34" charset="0"/>
              </a:rPr>
              <a:t>. Lograr la mayor participación y pluralidad en los procesos públicos contractuales de la Entidad con eficiencia, transparencia y optimización de los recursos el Estado.</a:t>
            </a:r>
          </a:p>
          <a:p>
            <a:pPr algn="just"/>
            <a:r>
              <a:rPr lang="es-CO" sz="2000" b="1" dirty="0" smtClean="0">
                <a:latin typeface="Arial" panose="020B0604020202020204" pitchFamily="34" charset="0"/>
                <a:cs typeface="Arial" panose="020B0604020202020204" pitchFamily="34" charset="0"/>
              </a:rPr>
              <a:t>3</a:t>
            </a:r>
            <a:r>
              <a:rPr lang="es-CO" sz="2000" dirty="0" smtClean="0">
                <a:latin typeface="Arial" panose="020B0604020202020204" pitchFamily="34" charset="0"/>
                <a:cs typeface="Arial" panose="020B0604020202020204" pitchFamily="34" charset="0"/>
              </a:rPr>
              <a:t>. Ampliar la capacidad de carga con la optimización de todos los vehículos.</a:t>
            </a:r>
          </a:p>
          <a:p>
            <a:pPr algn="just"/>
            <a:r>
              <a:rPr lang="es-CO" sz="2000" b="1" dirty="0" smtClean="0">
                <a:latin typeface="Arial" panose="020B0604020202020204" pitchFamily="34" charset="0"/>
                <a:cs typeface="Arial" panose="020B0604020202020204" pitchFamily="34" charset="0"/>
              </a:rPr>
              <a:t>4. </a:t>
            </a:r>
            <a:r>
              <a:rPr lang="es-CO" sz="2000" dirty="0" smtClean="0">
                <a:latin typeface="Arial" panose="020B0604020202020204" pitchFamily="34" charset="0"/>
                <a:cs typeface="Arial" panose="020B0604020202020204" pitchFamily="34" charset="0"/>
              </a:rPr>
              <a:t>Optimizar y reducir los costos y gastos de funcionamiento en pro’ de un mejor servicio.</a:t>
            </a:r>
          </a:p>
          <a:p>
            <a:pPr algn="just"/>
            <a:r>
              <a:rPr lang="es-CO" sz="2000" b="1" dirty="0" smtClean="0">
                <a:latin typeface="Arial" panose="020B0604020202020204" pitchFamily="34" charset="0"/>
                <a:cs typeface="Arial" panose="020B0604020202020204" pitchFamily="34" charset="0"/>
              </a:rPr>
              <a:t>5</a:t>
            </a:r>
            <a:r>
              <a:rPr lang="es-CO" sz="2000" dirty="0" smtClean="0">
                <a:latin typeface="Arial" panose="020B0604020202020204" pitchFamily="34" charset="0"/>
                <a:cs typeface="Arial" panose="020B0604020202020204" pitchFamily="34" charset="0"/>
              </a:rPr>
              <a:t>. Implementar nuevos servicios para el cliente.</a:t>
            </a:r>
          </a:p>
          <a:p>
            <a:pPr algn="just"/>
            <a:r>
              <a:rPr lang="es-CO" sz="2000" b="1" dirty="0" smtClean="0">
                <a:latin typeface="Arial" panose="020B0604020202020204" pitchFamily="34" charset="0"/>
                <a:cs typeface="Arial" panose="020B0604020202020204" pitchFamily="34" charset="0"/>
              </a:rPr>
              <a:t>6. </a:t>
            </a:r>
            <a:r>
              <a:rPr lang="es-CO" sz="2000" dirty="0" smtClean="0">
                <a:latin typeface="Arial" panose="020B0604020202020204" pitchFamily="34" charset="0"/>
                <a:cs typeface="Arial" panose="020B0604020202020204" pitchFamily="34" charset="0"/>
              </a:rPr>
              <a:t>Ser </a:t>
            </a:r>
            <a:r>
              <a:rPr lang="es-CO" sz="2000" dirty="0">
                <a:latin typeface="Arial" panose="020B0604020202020204" pitchFamily="34" charset="0"/>
                <a:cs typeface="Arial" panose="020B0604020202020204" pitchFamily="34" charset="0"/>
              </a:rPr>
              <a:t>la Regional pionera en proyectos ambientales mediante el uso adecuado de los desechos orgánicos generados por los Comedores de Tropa administrados por la Entidad. </a:t>
            </a:r>
            <a:endParaRPr lang="es-CO" sz="2000" dirty="0" smtClean="0">
              <a:latin typeface="Arial" panose="020B0604020202020204" pitchFamily="34" charset="0"/>
              <a:cs typeface="Arial" panose="020B0604020202020204" pitchFamily="34" charset="0"/>
            </a:endParaRPr>
          </a:p>
          <a:p>
            <a:pPr algn="just"/>
            <a:r>
              <a:rPr lang="es-CO" sz="2000" b="1" dirty="0" smtClean="0">
                <a:latin typeface="Arial" panose="020B0604020202020204" pitchFamily="34" charset="0"/>
                <a:cs typeface="Arial" panose="020B0604020202020204" pitchFamily="34" charset="0"/>
              </a:rPr>
              <a:t>7</a:t>
            </a:r>
            <a:r>
              <a:rPr lang="es-CO" sz="2000" dirty="0" smtClean="0">
                <a:latin typeface="Arial" panose="020B0604020202020204" pitchFamily="34" charset="0"/>
                <a:cs typeface="Arial" panose="020B0604020202020204" pitchFamily="34" charset="0"/>
              </a:rPr>
              <a:t>. Para la </a:t>
            </a:r>
            <a:r>
              <a:rPr lang="es-CO" sz="2000" dirty="0">
                <a:latin typeface="Arial" panose="020B0604020202020204" pitchFamily="34" charset="0"/>
                <a:cs typeface="Arial" panose="020B0604020202020204" pitchFamily="34" charset="0"/>
              </a:rPr>
              <a:t>Vigencia 2021 ejecutar el presupuesto asignado a la Regional Tolima Grande  en un 100%</a:t>
            </a:r>
          </a:p>
          <a:p>
            <a:pPr algn="just"/>
            <a:endParaRPr lang="es-CO" sz="2000" b="1" dirty="0" smtClean="0">
              <a:latin typeface="Arial" panose="020B0604020202020204" pitchFamily="34" charset="0"/>
              <a:cs typeface="Arial" panose="020B0604020202020204" pitchFamily="34" charset="0"/>
            </a:endParaRPr>
          </a:p>
          <a:p>
            <a:endParaRPr lang="es-CO" sz="2000" dirty="0">
              <a:latin typeface="Arial" panose="020B0604020202020204" pitchFamily="34" charset="0"/>
              <a:cs typeface="Arial" panose="020B0604020202020204" pitchFamily="34" charset="0"/>
            </a:endParaRPr>
          </a:p>
          <a:p>
            <a:endParaRPr lang="es-CO" sz="2400" dirty="0" smtClean="0">
              <a:latin typeface="Century Gothic" panose="020B0502020202020204" pitchFamily="34" charset="0"/>
            </a:endParaRPr>
          </a:p>
          <a:p>
            <a:pPr marL="342900" indent="-342900">
              <a:buFont typeface="+mj-lt"/>
              <a:buAutoNum type="arabicPeriod"/>
            </a:pPr>
            <a:endParaRPr lang="es-CO" dirty="0"/>
          </a:p>
          <a:p>
            <a:pPr marL="342900" indent="-342900">
              <a:buFont typeface="+mj-lt"/>
              <a:buAutoNum type="arabicPeriod"/>
            </a:pPr>
            <a:endParaRPr dirty="0"/>
          </a:p>
        </p:txBody>
      </p:sp>
      <p:sp>
        <p:nvSpPr>
          <p:cNvPr id="6" name="object 6"/>
          <p:cNvSpPr/>
          <p:nvPr/>
        </p:nvSpPr>
        <p:spPr>
          <a:xfrm>
            <a:off x="886655" y="-17559"/>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54388" y="445986"/>
            <a:ext cx="4482039" cy="536044"/>
          </a:xfrm>
          <a:prstGeom prst="rect">
            <a:avLst/>
          </a:prstGeom>
        </p:spPr>
        <p:txBody>
          <a:bodyPr vert="horz" wrap="square" lIns="0" tIns="12700" rIns="0" bIns="0" rtlCol="0">
            <a:spAutoFit/>
          </a:bodyPr>
          <a:lstStyle/>
          <a:p>
            <a:pPr marL="12700">
              <a:lnSpc>
                <a:spcPct val="100000"/>
              </a:lnSpc>
              <a:spcBef>
                <a:spcPts val="100"/>
              </a:spcBef>
            </a:pPr>
            <a:r>
              <a:rPr lang="es-CO" sz="1700" spc="-10" dirty="0"/>
              <a:t>PRINCIPALES METAS A CUMPLIR EN EL 2021</a:t>
            </a: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2"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4623" y="949493"/>
            <a:ext cx="4940170" cy="5338466"/>
          </a:xfrm>
          <a:prstGeom prst="rect">
            <a:avLst/>
          </a:prstGeom>
        </p:spPr>
      </p:pic>
    </p:spTree>
    <p:extLst>
      <p:ext uri="{BB962C8B-B14F-4D97-AF65-F5344CB8AC3E}">
        <p14:creationId xmlns:p14="http://schemas.microsoft.com/office/powerpoint/2010/main" val="5478699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07" y="-24433"/>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76201" y="1091722"/>
            <a:ext cx="6987402" cy="5639627"/>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lang="es-CO" sz="2400" dirty="0" smtClean="0">
              <a:latin typeface="Century Gothic" panose="020B0502020202020204" pitchFamily="34" charset="0"/>
            </a:endParaRPr>
          </a:p>
          <a:p>
            <a:endParaRPr lang="es-CO" sz="2400" dirty="0">
              <a:latin typeface="Century Gothic" panose="020B0502020202020204" pitchFamily="34" charset="0"/>
            </a:endParaRPr>
          </a:p>
          <a:p>
            <a:pPr lvl="0" algn="just"/>
            <a:r>
              <a:rPr lang="es-CO" sz="2000" b="1" dirty="0">
                <a:latin typeface="Arial" panose="020B0604020202020204" pitchFamily="34" charset="0"/>
                <a:cs typeface="Arial" panose="020B0604020202020204" pitchFamily="34" charset="0"/>
              </a:rPr>
              <a:t>8</a:t>
            </a:r>
            <a:r>
              <a:rPr lang="es-CO" sz="2000" b="1" dirty="0" smtClean="0">
                <a:latin typeface="Arial" panose="020B0604020202020204" pitchFamily="34" charset="0"/>
                <a:cs typeface="Arial" panose="020B0604020202020204" pitchFamily="34" charset="0"/>
              </a:rPr>
              <a:t>. </a:t>
            </a:r>
            <a:r>
              <a:rPr lang="es-CO" sz="2000" dirty="0">
                <a:latin typeface="Arial" panose="020B0604020202020204" pitchFamily="34" charset="0"/>
                <a:cs typeface="Arial" panose="020B0604020202020204" pitchFamily="34" charset="0"/>
              </a:rPr>
              <a:t>Minimizar los gastos y controlar los costos de adquisición de la materia Prima mediante estrategias de contratación y de esa forma poder adquirir la materia prima a un costo que beneficie al nuestro </a:t>
            </a:r>
            <a:r>
              <a:rPr lang="es-CO" sz="2000" dirty="0" smtClean="0">
                <a:latin typeface="Arial" panose="020B0604020202020204" pitchFamily="34" charset="0"/>
                <a:cs typeface="Arial" panose="020B0604020202020204" pitchFamily="34" charset="0"/>
              </a:rPr>
              <a:t>cliente.</a:t>
            </a:r>
            <a:r>
              <a:rPr lang="es-CO" sz="2000" dirty="0">
                <a:latin typeface="Arial" panose="020B0604020202020204" pitchFamily="34" charset="0"/>
                <a:cs typeface="Arial" panose="020B0604020202020204" pitchFamily="34" charset="0"/>
              </a:rPr>
              <a:t> </a:t>
            </a:r>
          </a:p>
          <a:p>
            <a:pPr lvl="0" algn="just"/>
            <a:r>
              <a:rPr lang="es-CO" sz="2000" b="1" dirty="0" smtClean="0">
                <a:latin typeface="Arial" panose="020B0604020202020204" pitchFamily="34" charset="0"/>
                <a:cs typeface="Arial" panose="020B0604020202020204" pitchFamily="34" charset="0"/>
              </a:rPr>
              <a:t>9. </a:t>
            </a:r>
            <a:r>
              <a:rPr lang="es-CO" sz="2000" dirty="0">
                <a:latin typeface="Arial" panose="020B0604020202020204" pitchFamily="34" charset="0"/>
                <a:cs typeface="Arial" panose="020B0604020202020204" pitchFamily="34" charset="0"/>
              </a:rPr>
              <a:t>Crear nuevos servicios para nuestros clientes, como lo es la panadería de la Regional.</a:t>
            </a:r>
          </a:p>
          <a:p>
            <a:pPr lvl="0" algn="just"/>
            <a:r>
              <a:rPr lang="es-CO" sz="2000" b="1" dirty="0" smtClean="0">
                <a:latin typeface="Arial" panose="020B0604020202020204" pitchFamily="34" charset="0"/>
                <a:cs typeface="Arial" panose="020B0604020202020204" pitchFamily="34" charset="0"/>
              </a:rPr>
              <a:t>10. </a:t>
            </a:r>
            <a:r>
              <a:rPr lang="es-CO" sz="2000" dirty="0">
                <a:latin typeface="Arial" panose="020B0604020202020204" pitchFamily="34" charset="0"/>
                <a:cs typeface="Arial" panose="020B0604020202020204" pitchFamily="34" charset="0"/>
              </a:rPr>
              <a:t>Ampliar la cantidad de comedores para administrar.</a:t>
            </a:r>
          </a:p>
          <a:p>
            <a:pPr lvl="0" algn="just"/>
            <a:r>
              <a:rPr lang="es-CO" sz="2000" b="1" dirty="0" smtClean="0">
                <a:latin typeface="Arial" panose="020B0604020202020204" pitchFamily="34" charset="0"/>
                <a:cs typeface="Arial" panose="020B0604020202020204" pitchFamily="34" charset="0"/>
              </a:rPr>
              <a:t>11. </a:t>
            </a:r>
            <a:r>
              <a:rPr lang="es-CO" sz="2000" dirty="0">
                <a:latin typeface="Arial" panose="020B0604020202020204" pitchFamily="34" charset="0"/>
                <a:cs typeface="Arial" panose="020B0604020202020204" pitchFamily="34" charset="0"/>
              </a:rPr>
              <a:t>Ampliar la variedad de platos a ofrecer al usuario final</a:t>
            </a:r>
            <a:r>
              <a:rPr lang="es-CO" sz="2000" dirty="0" smtClean="0">
                <a:latin typeface="Arial" panose="020B0604020202020204" pitchFamily="34" charset="0"/>
                <a:cs typeface="Arial" panose="020B0604020202020204" pitchFamily="34" charset="0"/>
              </a:rPr>
              <a:t>.</a:t>
            </a:r>
          </a:p>
          <a:p>
            <a:pPr lvl="0" algn="just"/>
            <a:r>
              <a:rPr lang="es-CO" sz="2000" b="1" dirty="0" smtClean="0">
                <a:latin typeface="Arial" panose="020B0604020202020204" pitchFamily="34" charset="0"/>
                <a:cs typeface="Arial" panose="020B0604020202020204" pitchFamily="34" charset="0"/>
              </a:rPr>
              <a:t>12</a:t>
            </a:r>
            <a:r>
              <a:rPr lang="es-CO" sz="2000" dirty="0" smtClean="0">
                <a:latin typeface="Arial" panose="020B0604020202020204" pitchFamily="34" charset="0"/>
                <a:cs typeface="Arial" panose="020B0604020202020204" pitchFamily="34" charset="0"/>
              </a:rPr>
              <a:t>. Aumentar </a:t>
            </a:r>
            <a:r>
              <a:rPr lang="es-CO" sz="2000" dirty="0">
                <a:latin typeface="Arial" panose="020B0604020202020204" pitchFamily="34" charset="0"/>
                <a:cs typeface="Arial" panose="020B0604020202020204" pitchFamily="34" charset="0"/>
              </a:rPr>
              <a:t>las oportunidades de aprendizaje y experiencia laboral en el campo a estudiantes de los servicios nacionales de aprendizaje SENA y universidades en etapa productiva y pasantía</a:t>
            </a:r>
            <a:r>
              <a:rPr lang="es-CO" sz="2000" dirty="0" smtClean="0">
                <a:latin typeface="Arial" panose="020B0604020202020204" pitchFamily="34" charset="0"/>
                <a:cs typeface="Arial" panose="020B0604020202020204" pitchFamily="34" charset="0"/>
              </a:rPr>
              <a:t>.</a:t>
            </a:r>
          </a:p>
          <a:p>
            <a:pPr lvl="0" algn="just"/>
            <a:r>
              <a:rPr lang="es-CO" sz="2000" b="1" dirty="0" smtClean="0">
                <a:latin typeface="Arial" panose="020B0604020202020204" pitchFamily="34" charset="0"/>
                <a:cs typeface="Arial" panose="020B0604020202020204" pitchFamily="34" charset="0"/>
              </a:rPr>
              <a:t>13. </a:t>
            </a:r>
            <a:r>
              <a:rPr lang="es-CO" sz="2000" dirty="0" smtClean="0">
                <a:latin typeface="Arial" panose="020B0604020202020204" pitchFamily="34" charset="0"/>
                <a:cs typeface="Arial" panose="020B0604020202020204" pitchFamily="34" charset="0"/>
              </a:rPr>
              <a:t>Mantener las certificaciones sanitarias de los comedores de tropa.</a:t>
            </a:r>
            <a:endParaRPr lang="es-CO" sz="2000" dirty="0">
              <a:latin typeface="Arial" panose="020B0604020202020204" pitchFamily="34" charset="0"/>
              <a:cs typeface="Arial" panose="020B0604020202020204" pitchFamily="34" charset="0"/>
            </a:endParaRPr>
          </a:p>
          <a:p>
            <a:endParaRPr lang="es-CO" sz="2000" dirty="0">
              <a:latin typeface="Arial" panose="020B0604020202020204" pitchFamily="34" charset="0"/>
              <a:cs typeface="Arial" panose="020B0604020202020204" pitchFamily="34" charset="0"/>
            </a:endParaRPr>
          </a:p>
          <a:p>
            <a:endParaRPr lang="es-CO" sz="2400" dirty="0" smtClean="0">
              <a:latin typeface="Century Gothic" panose="020B0502020202020204" pitchFamily="34" charset="0"/>
            </a:endParaRPr>
          </a:p>
          <a:p>
            <a:pPr marL="342900" indent="-342900">
              <a:buFont typeface="+mj-lt"/>
              <a:buAutoNum type="arabicPeriod"/>
            </a:pPr>
            <a:endParaRPr lang="es-CO" dirty="0"/>
          </a:p>
          <a:p>
            <a:pPr marL="342900" indent="-342900">
              <a:buFont typeface="+mj-lt"/>
              <a:buAutoNum type="arabicPeriod"/>
            </a:pPr>
            <a:endParaRPr dirty="0"/>
          </a:p>
        </p:txBody>
      </p:sp>
      <p:sp>
        <p:nvSpPr>
          <p:cNvPr id="6" name="object 6"/>
          <p:cNvSpPr/>
          <p:nvPr/>
        </p:nvSpPr>
        <p:spPr>
          <a:xfrm>
            <a:off x="886655" y="-17559"/>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28833" y="424964"/>
            <a:ext cx="4482039" cy="536044"/>
          </a:xfrm>
          <a:prstGeom prst="rect">
            <a:avLst/>
          </a:prstGeom>
        </p:spPr>
        <p:txBody>
          <a:bodyPr vert="horz" wrap="square" lIns="0" tIns="12700" rIns="0" bIns="0" rtlCol="0">
            <a:spAutoFit/>
          </a:bodyPr>
          <a:lstStyle/>
          <a:p>
            <a:pPr marL="12700">
              <a:spcBef>
                <a:spcPts val="100"/>
              </a:spcBef>
            </a:pPr>
            <a:r>
              <a:rPr lang="es-CO" sz="1700" spc="-10" dirty="0"/>
              <a:t>PRINCIPALES METAS A CUMPLIR EN EL 2021</a:t>
            </a: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2"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4623" y="949493"/>
            <a:ext cx="4940170" cy="5338466"/>
          </a:xfrm>
          <a:prstGeom prst="rect">
            <a:avLst/>
          </a:prstGeom>
        </p:spPr>
      </p:pic>
    </p:spTree>
    <p:extLst>
      <p:ext uri="{BB962C8B-B14F-4D97-AF65-F5344CB8AC3E}">
        <p14:creationId xmlns:p14="http://schemas.microsoft.com/office/powerpoint/2010/main" val="2172896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dirty="0">
              <a:solidFill>
                <a:prstClr val="black"/>
              </a:solidFill>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dirty="0">
              <a:solidFill>
                <a:prstClr val="black"/>
              </a:solidFill>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dirty="0">
              <a:solidFill>
                <a:prstClr val="black"/>
              </a:solidFill>
            </a:endParaRPr>
          </a:p>
        </p:txBody>
      </p:sp>
      <p:sp>
        <p:nvSpPr>
          <p:cNvPr id="5" name="object 5"/>
          <p:cNvSpPr/>
          <p:nvPr/>
        </p:nvSpPr>
        <p:spPr>
          <a:xfrm>
            <a:off x="130174" y="431741"/>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lang="es-CO" dirty="0">
              <a:solidFill>
                <a:prstClr val="black"/>
              </a:solidFill>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dirty="0">
              <a:solidFill>
                <a:prstClr val="black"/>
              </a:solidFill>
            </a:endParaRPr>
          </a:p>
        </p:txBody>
      </p:sp>
      <p:sp>
        <p:nvSpPr>
          <p:cNvPr id="7" name="object 7"/>
          <p:cNvSpPr txBox="1">
            <a:spLocks noGrp="1"/>
          </p:cNvSpPr>
          <p:nvPr>
            <p:ph type="title"/>
          </p:nvPr>
        </p:nvSpPr>
        <p:spPr>
          <a:xfrm>
            <a:off x="918740" y="561069"/>
            <a:ext cx="4567660" cy="289823"/>
          </a:xfrm>
          <a:prstGeom prst="rect">
            <a:avLst/>
          </a:prstGeom>
        </p:spPr>
        <p:txBody>
          <a:bodyPr vert="horz" wrap="square" lIns="0" tIns="12700" rIns="0" bIns="0" rtlCol="0">
            <a:spAutoFit/>
          </a:bodyPr>
          <a:lstStyle/>
          <a:p>
            <a:pPr marL="12700">
              <a:lnSpc>
                <a:spcPct val="100000"/>
              </a:lnSpc>
              <a:spcBef>
                <a:spcPts val="100"/>
              </a:spcBef>
            </a:pPr>
            <a:r>
              <a:rPr lang="es-ES" spc="-10" dirty="0"/>
              <a:t>VISIÓN</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dirty="0">
              <a:solidFill>
                <a:prstClr val="black"/>
              </a:solidFill>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17" name="CuadroTexto 16"/>
          <p:cNvSpPr txBox="1"/>
          <p:nvPr/>
        </p:nvSpPr>
        <p:spPr>
          <a:xfrm>
            <a:off x="4572000" y="1799332"/>
            <a:ext cx="1112805" cy="246221"/>
          </a:xfrm>
          <a:prstGeom prst="rect">
            <a:avLst/>
          </a:prstGeom>
          <a:noFill/>
        </p:spPr>
        <p:txBody>
          <a:bodyPr wrap="none" rtlCol="0">
            <a:spAutoFit/>
          </a:bodyPr>
          <a:lstStyle/>
          <a:p>
            <a:r>
              <a:rPr lang="es-CO" sz="1000" b="1" spc="-5" dirty="0">
                <a:solidFill>
                  <a:prstClr val="white"/>
                </a:solidFill>
                <a:latin typeface="Arial" panose="020B0604020202020204" pitchFamily="34" charset="0"/>
                <a:cs typeface="Arial" panose="020B0604020202020204" pitchFamily="34" charset="0"/>
              </a:rPr>
              <a:t>Título del Tema</a:t>
            </a:r>
          </a:p>
        </p:txBody>
      </p:sp>
      <p:sp>
        <p:nvSpPr>
          <p:cNvPr id="13" name="CuadroTexto 12">
            <a:extLst>
              <a:ext uri="{FF2B5EF4-FFF2-40B4-BE49-F238E27FC236}">
                <a16:creationId xmlns:a16="http://schemas.microsoft.com/office/drawing/2014/main" xmlns="" id="{2C74118D-21A7-429C-8E8C-A7B719676FA4}"/>
              </a:ext>
            </a:extLst>
          </p:cNvPr>
          <p:cNvSpPr txBox="1"/>
          <p:nvPr/>
        </p:nvSpPr>
        <p:spPr>
          <a:xfrm>
            <a:off x="4114800" y="1304470"/>
            <a:ext cx="7239000" cy="4832092"/>
          </a:xfrm>
          <a:prstGeom prst="rect">
            <a:avLst/>
          </a:prstGeom>
          <a:noFill/>
        </p:spPr>
        <p:txBody>
          <a:bodyPr wrap="square" rtlCol="0">
            <a:spAutoFit/>
          </a:bodyPr>
          <a:lstStyle/>
          <a:p>
            <a:pPr algn="just"/>
            <a:r>
              <a:rPr lang="es-MX" sz="2800" b="0" i="0" dirty="0">
                <a:solidFill>
                  <a:srgbClr val="333333"/>
                </a:solidFill>
                <a:effectLst/>
                <a:latin typeface="-apple-system"/>
              </a:rPr>
              <a:t>En 2022 la ALFM será el operador logístico con los más altos niveles de competitividad sistémica, integrada a los sistemas logísticos de las FFMM y otros actores de orden nacional e internacional.</a:t>
            </a:r>
          </a:p>
          <a:p>
            <a:pPr algn="l"/>
            <a:endParaRPr lang="es-MX" sz="2800" b="0" i="0" dirty="0">
              <a:solidFill>
                <a:srgbClr val="333333"/>
              </a:solidFill>
              <a:effectLst/>
              <a:latin typeface="-apple-system"/>
            </a:endParaRPr>
          </a:p>
          <a:p>
            <a:pPr algn="l"/>
            <a:r>
              <a:rPr lang="es-MX" sz="2800" b="0" i="0" dirty="0">
                <a:solidFill>
                  <a:srgbClr val="333333"/>
                </a:solidFill>
                <a:effectLst/>
                <a:latin typeface="-apple-system"/>
              </a:rPr>
              <a:t>2022 &gt; FFMM</a:t>
            </a:r>
          </a:p>
          <a:p>
            <a:pPr algn="l"/>
            <a:endParaRPr lang="es-MX" sz="2800" b="0" i="0" dirty="0">
              <a:solidFill>
                <a:srgbClr val="333333"/>
              </a:solidFill>
              <a:effectLst/>
              <a:latin typeface="-apple-system"/>
            </a:endParaRPr>
          </a:p>
          <a:p>
            <a:pPr algn="l"/>
            <a:r>
              <a:rPr lang="es-MX" sz="2800" b="0" i="0" dirty="0">
                <a:solidFill>
                  <a:srgbClr val="333333"/>
                </a:solidFill>
                <a:effectLst/>
                <a:latin typeface="-apple-system"/>
              </a:rPr>
              <a:t>2025 &gt; Fuerza Pública</a:t>
            </a:r>
          </a:p>
          <a:p>
            <a:pPr algn="l"/>
            <a:endParaRPr lang="es-MX" sz="2800" b="0" i="0" dirty="0">
              <a:solidFill>
                <a:srgbClr val="333333"/>
              </a:solidFill>
              <a:effectLst/>
              <a:latin typeface="-apple-system"/>
            </a:endParaRPr>
          </a:p>
          <a:p>
            <a:pPr algn="l"/>
            <a:r>
              <a:rPr lang="es-MX" sz="2800" b="0" i="0" dirty="0">
                <a:solidFill>
                  <a:srgbClr val="333333"/>
                </a:solidFill>
                <a:effectLst/>
                <a:latin typeface="-apple-system"/>
              </a:rPr>
              <a:t>2030 &gt; Gobierno Nacional</a:t>
            </a:r>
          </a:p>
        </p:txBody>
      </p:sp>
      <p:sp>
        <p:nvSpPr>
          <p:cNvPr id="12" name="CuadroTexto 11">
            <a:extLst>
              <a:ext uri="{FF2B5EF4-FFF2-40B4-BE49-F238E27FC236}">
                <a16:creationId xmlns:a16="http://schemas.microsoft.com/office/drawing/2014/main" xmlns="" id="{3A11D566-DBAE-41C6-BC90-0A2AC02F43E8}"/>
              </a:ext>
            </a:extLst>
          </p:cNvPr>
          <p:cNvSpPr txBox="1"/>
          <p:nvPr/>
        </p:nvSpPr>
        <p:spPr>
          <a:xfrm>
            <a:off x="973932" y="2921168"/>
            <a:ext cx="2836068" cy="1015663"/>
          </a:xfrm>
          <a:prstGeom prst="rect">
            <a:avLst/>
          </a:prstGeom>
          <a:noFill/>
        </p:spPr>
        <p:txBody>
          <a:bodyPr wrap="square" rtlCol="0">
            <a:spAutoFit/>
          </a:bodyPr>
          <a:lstStyle/>
          <a:p>
            <a:r>
              <a:rPr lang="es-CO" sz="6000" b="1" dirty="0">
                <a:solidFill>
                  <a:srgbClr val="FF0000"/>
                </a:solidFill>
                <a:effectLst>
                  <a:outerShdw blurRad="38100" dist="38100" dir="2700000" algn="tl">
                    <a:srgbClr val="000000">
                      <a:alpha val="43137"/>
                    </a:srgbClr>
                  </a:outerShdw>
                </a:effectLst>
              </a:rPr>
              <a:t>VISIÓN</a:t>
            </a:r>
          </a:p>
        </p:txBody>
      </p:sp>
      <p:sp>
        <p:nvSpPr>
          <p:cNvPr id="16" name="object 22">
            <a:extLst>
              <a:ext uri="{FF2B5EF4-FFF2-40B4-BE49-F238E27FC236}">
                <a16:creationId xmlns:a16="http://schemas.microsoft.com/office/drawing/2014/main" xmlns="" id="{A9592DA3-C5B8-874C-94E2-EA23B0909692}"/>
              </a:ext>
            </a:extLst>
          </p:cNvPr>
          <p:cNvSpPr txBox="1"/>
          <p:nvPr/>
        </p:nvSpPr>
        <p:spPr>
          <a:xfrm>
            <a:off x="9993804" y="6182170"/>
            <a:ext cx="1738174" cy="166712"/>
          </a:xfrm>
          <a:prstGeom prst="rect">
            <a:avLst/>
          </a:prstGeom>
        </p:spPr>
        <p:txBody>
          <a:bodyPr vert="horz" wrap="square" lIns="0" tIns="12700" rIns="0" bIns="0" rtlCol="0">
            <a:spAutoFit/>
          </a:bodyPr>
          <a:lstStyle/>
          <a:p>
            <a:pPr marL="12700">
              <a:spcBef>
                <a:spcPts val="100"/>
              </a:spcBef>
            </a:pPr>
            <a:r>
              <a:rPr lang="es-CO" sz="1000" spc="-5" dirty="0">
                <a:solidFill>
                  <a:prstClr val="white">
                    <a:lumMod val="50000"/>
                  </a:prstClr>
                </a:solidFill>
                <a:latin typeface="Trebuchet MS" panose="020B0603020202020204" pitchFamily="34" charset="0"/>
                <a:cs typeface="Arial" panose="020B0604020202020204" pitchFamily="34" charset="0"/>
              </a:rPr>
              <a:t>Regional </a:t>
            </a:r>
            <a:r>
              <a:rPr lang="es-CO" sz="1000" spc="-5" dirty="0" smtClean="0">
                <a:solidFill>
                  <a:prstClr val="white">
                    <a:lumMod val="50000"/>
                  </a:prstClr>
                </a:solidFill>
                <a:latin typeface="Trebuchet MS" panose="020B0603020202020204" pitchFamily="34" charset="0"/>
                <a:cs typeface="Arial" panose="020B0604020202020204" pitchFamily="34" charset="0"/>
              </a:rPr>
              <a:t>Tolima Grande</a:t>
            </a:r>
            <a:endParaRPr sz="1000" dirty="0">
              <a:solidFill>
                <a:prstClr val="white">
                  <a:lumMod val="50000"/>
                </a:prst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7893592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07" y="-24433"/>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a:p>
        </p:txBody>
      </p:sp>
      <p:sp>
        <p:nvSpPr>
          <p:cNvPr id="5" name="object 5"/>
          <p:cNvSpPr/>
          <p:nvPr/>
        </p:nvSpPr>
        <p:spPr>
          <a:xfrm>
            <a:off x="76201" y="1091722"/>
            <a:ext cx="6987402" cy="5639627"/>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lang="es-CO" sz="2400" dirty="0" smtClean="0">
              <a:latin typeface="Century Gothic" panose="020B0502020202020204" pitchFamily="34" charset="0"/>
            </a:endParaRPr>
          </a:p>
          <a:p>
            <a:endParaRPr lang="es-CO" sz="2400" dirty="0">
              <a:latin typeface="Century Gothic" panose="020B0502020202020204" pitchFamily="34" charset="0"/>
            </a:endParaRPr>
          </a:p>
          <a:p>
            <a:pPr algn="just"/>
            <a:r>
              <a:rPr lang="es-CO" sz="2000" b="1" dirty="0" smtClean="0">
                <a:latin typeface="Arial" panose="020B0604020202020204" pitchFamily="34" charset="0"/>
                <a:cs typeface="Arial" panose="020B0604020202020204" pitchFamily="34" charset="0"/>
              </a:rPr>
              <a:t>14.</a:t>
            </a:r>
            <a:r>
              <a:rPr lang="es-CO" sz="2000" dirty="0"/>
              <a:t> </a:t>
            </a:r>
            <a:r>
              <a:rPr lang="es-CO" sz="2000" dirty="0">
                <a:latin typeface="Arial" panose="020B0604020202020204" pitchFamily="34" charset="0"/>
                <a:cs typeface="Arial" panose="020B0604020202020204" pitchFamily="34" charset="0"/>
              </a:rPr>
              <a:t>Para la vigencia 2021, mi compromiso es fortalecer de </a:t>
            </a:r>
            <a:r>
              <a:rPr lang="es-CO" sz="2000" dirty="0" smtClean="0">
                <a:latin typeface="Arial" panose="020B0604020202020204" pitchFamily="34" charset="0"/>
                <a:cs typeface="Arial" panose="020B0604020202020204" pitchFamily="34" charset="0"/>
              </a:rPr>
              <a:t> manera </a:t>
            </a:r>
            <a:r>
              <a:rPr lang="es-CO" sz="2000" dirty="0">
                <a:latin typeface="Arial" panose="020B0604020202020204" pitchFamily="34" charset="0"/>
                <a:cs typeface="Arial" panose="020B0604020202020204" pitchFamily="34" charset="0"/>
              </a:rPr>
              <a:t>importante la comunicación con los </a:t>
            </a:r>
            <a:r>
              <a:rPr lang="es-CO" sz="2000" dirty="0" smtClean="0">
                <a:latin typeface="Arial" panose="020B0604020202020204" pitchFamily="34" charset="0"/>
                <a:cs typeface="Arial" panose="020B0604020202020204" pitchFamily="34" charset="0"/>
              </a:rPr>
              <a:t>Mandos </a:t>
            </a:r>
            <a:r>
              <a:rPr lang="es-CO" sz="2000" dirty="0">
                <a:latin typeface="Arial" panose="020B0604020202020204" pitchFamily="34" charset="0"/>
                <a:cs typeface="Arial" panose="020B0604020202020204" pitchFamily="34" charset="0"/>
              </a:rPr>
              <a:t>M</a:t>
            </a:r>
            <a:r>
              <a:rPr lang="es-CO" sz="2000" dirty="0" smtClean="0">
                <a:latin typeface="Arial" panose="020B0604020202020204" pitchFamily="34" charset="0"/>
                <a:cs typeface="Arial" panose="020B0604020202020204" pitchFamily="34" charset="0"/>
              </a:rPr>
              <a:t>ilitares </a:t>
            </a:r>
            <a:r>
              <a:rPr lang="es-CO" sz="2000" dirty="0">
                <a:latin typeface="Arial" panose="020B0604020202020204" pitchFamily="34" charset="0"/>
                <a:cs typeface="Arial" panose="020B0604020202020204" pitchFamily="34" charset="0"/>
              </a:rPr>
              <a:t>de la </a:t>
            </a:r>
            <a:r>
              <a:rPr lang="es-CO" sz="2000" dirty="0" smtClean="0">
                <a:latin typeface="Arial" panose="020B0604020202020204" pitchFamily="34" charset="0"/>
                <a:cs typeface="Arial" panose="020B0604020202020204" pitchFamily="34" charset="0"/>
              </a:rPr>
              <a:t>Región</a:t>
            </a:r>
            <a:r>
              <a:rPr lang="es-CO" sz="2000" dirty="0">
                <a:latin typeface="Arial" panose="020B0604020202020204" pitchFamily="34" charset="0"/>
                <a:cs typeface="Arial" panose="020B0604020202020204" pitchFamily="34" charset="0"/>
              </a:rPr>
              <a:t>, y en especial con el </a:t>
            </a:r>
            <a:r>
              <a:rPr lang="es-CO" sz="2000" dirty="0" smtClean="0">
                <a:latin typeface="Arial" panose="020B0604020202020204" pitchFamily="34" charset="0"/>
                <a:cs typeface="Arial" panose="020B0604020202020204" pitchFamily="34" charset="0"/>
              </a:rPr>
              <a:t>Personal </a:t>
            </a:r>
            <a:r>
              <a:rPr lang="es-CO" sz="2000" dirty="0">
                <a:latin typeface="Arial" panose="020B0604020202020204" pitchFamily="34" charset="0"/>
                <a:cs typeface="Arial" panose="020B0604020202020204" pitchFamily="34" charset="0"/>
              </a:rPr>
              <a:t>de </a:t>
            </a:r>
            <a:r>
              <a:rPr lang="es-CO" sz="2000" dirty="0" smtClean="0">
                <a:latin typeface="Arial" panose="020B0604020202020204" pitchFamily="34" charset="0"/>
                <a:cs typeface="Arial" panose="020B0604020202020204" pitchFamily="34" charset="0"/>
              </a:rPr>
              <a:t>Soldados </a:t>
            </a:r>
            <a:r>
              <a:rPr lang="es-CO" sz="2000" dirty="0">
                <a:latin typeface="Arial" panose="020B0604020202020204" pitchFamily="34" charset="0"/>
                <a:cs typeface="Arial" panose="020B0604020202020204" pitchFamily="34" charset="0"/>
              </a:rPr>
              <a:t>de tierra, mar y aire, con el fin de asegurar la oportunidad, la calidad y el mejoramiento continuo de la eficacia y la efectividad en el sistema de gestión de calidad</a:t>
            </a:r>
            <a:r>
              <a:rPr lang="es-CO" sz="2000" dirty="0" smtClean="0"/>
              <a:t>.</a:t>
            </a:r>
          </a:p>
          <a:p>
            <a:pPr algn="just"/>
            <a:r>
              <a:rPr lang="es-CO" sz="2000" b="1" dirty="0" smtClean="0">
                <a:latin typeface="Arial" panose="020B0604020202020204" pitchFamily="34" charset="0"/>
                <a:cs typeface="Arial" panose="020B0604020202020204" pitchFamily="34" charset="0"/>
              </a:rPr>
              <a:t>15. </a:t>
            </a:r>
            <a:r>
              <a:rPr lang="es-CO" sz="2000" dirty="0" smtClean="0">
                <a:latin typeface="Arial" panose="020B0604020202020204" pitchFamily="34" charset="0"/>
                <a:cs typeface="Arial" panose="020B0604020202020204" pitchFamily="34" charset="0"/>
              </a:rPr>
              <a:t>Generar </a:t>
            </a:r>
            <a:r>
              <a:rPr lang="es-CO" sz="2000" dirty="0">
                <a:latin typeface="Arial" panose="020B0604020202020204" pitchFamily="34" charset="0"/>
                <a:cs typeface="Arial" panose="020B0604020202020204" pitchFamily="34" charset="0"/>
              </a:rPr>
              <a:t>confianza y credibilidad entre las E</a:t>
            </a:r>
            <a:r>
              <a:rPr lang="es-CO" sz="2000" dirty="0" smtClean="0">
                <a:latin typeface="Arial" panose="020B0604020202020204" pitchFamily="34" charset="0"/>
                <a:cs typeface="Arial" panose="020B0604020202020204" pitchFamily="34" charset="0"/>
              </a:rPr>
              <a:t>ntidades públicas </a:t>
            </a:r>
            <a:r>
              <a:rPr lang="es-CO" sz="2000" dirty="0">
                <a:latin typeface="Arial" panose="020B0604020202020204" pitchFamily="34" charset="0"/>
                <a:cs typeface="Arial" panose="020B0604020202020204" pitchFamily="34" charset="0"/>
              </a:rPr>
              <a:t>y privadas para expandir la oportunidad de negocio a otras instituciones, en cumplimiento a la visión de la </a:t>
            </a:r>
            <a:r>
              <a:rPr lang="es-CO" sz="2000" dirty="0" smtClean="0">
                <a:latin typeface="Arial" panose="020B0604020202020204" pitchFamily="34" charset="0"/>
                <a:cs typeface="Arial" panose="020B0604020202020204" pitchFamily="34" charset="0"/>
              </a:rPr>
              <a:t>ALFM.</a:t>
            </a:r>
          </a:p>
          <a:p>
            <a:pPr algn="just"/>
            <a:r>
              <a:rPr lang="es-CO" sz="2000" b="1" dirty="0" smtClean="0"/>
              <a:t>16. </a:t>
            </a:r>
            <a:r>
              <a:rPr lang="es-CO" sz="2000" dirty="0">
                <a:latin typeface="Arial" panose="020B0604020202020204" pitchFamily="34" charset="0"/>
                <a:cs typeface="Arial" panose="020B0604020202020204" pitchFamily="34" charset="0"/>
              </a:rPr>
              <a:t>Formular y ejecutar el 100% de los planes de adquisición, mantenimiento, SST, y desarrollo del Talento Humano para la vigencia 2021.</a:t>
            </a:r>
          </a:p>
          <a:p>
            <a:pPr algn="just"/>
            <a:r>
              <a:rPr lang="es-CO" sz="2000" b="1" dirty="0">
                <a:latin typeface="Arial" panose="020B0604020202020204" pitchFamily="34" charset="0"/>
                <a:cs typeface="Arial" panose="020B0604020202020204" pitchFamily="34" charset="0"/>
              </a:rPr>
              <a:t>17. </a:t>
            </a:r>
            <a:r>
              <a:rPr lang="es-CO" sz="2000" dirty="0">
                <a:latin typeface="Arial" panose="020B0604020202020204" pitchFamily="34" charset="0"/>
                <a:cs typeface="Arial" panose="020B0604020202020204" pitchFamily="34" charset="0"/>
              </a:rPr>
              <a:t>Garantizar la sostenibilidad financiera, de la Regional como mínimo en un 5% de rentabilidad.</a:t>
            </a:r>
          </a:p>
          <a:p>
            <a:endParaRPr lang="es-CO" sz="2000" dirty="0">
              <a:latin typeface="Arial" panose="020B0604020202020204" pitchFamily="34" charset="0"/>
              <a:cs typeface="Arial" panose="020B0604020202020204" pitchFamily="34" charset="0"/>
            </a:endParaRPr>
          </a:p>
          <a:p>
            <a:pPr algn="just"/>
            <a:endParaRPr lang="es-CO" sz="2000" dirty="0"/>
          </a:p>
          <a:p>
            <a:pPr lvl="0" algn="just"/>
            <a:r>
              <a:rPr lang="es-CO" sz="2000" b="1" dirty="0" smtClean="0">
                <a:latin typeface="Arial" panose="020B0604020202020204" pitchFamily="34" charset="0"/>
                <a:cs typeface="Arial" panose="020B0604020202020204" pitchFamily="34" charset="0"/>
              </a:rPr>
              <a:t> </a:t>
            </a:r>
            <a:endParaRPr lang="es-CO" sz="2000" dirty="0">
              <a:latin typeface="Arial" panose="020B0604020202020204" pitchFamily="34" charset="0"/>
              <a:cs typeface="Arial" panose="020B0604020202020204" pitchFamily="34" charset="0"/>
            </a:endParaRPr>
          </a:p>
          <a:p>
            <a:endParaRPr lang="es-CO" sz="2400" dirty="0" smtClean="0">
              <a:latin typeface="Century Gothic" panose="020B0502020202020204" pitchFamily="34" charset="0"/>
            </a:endParaRPr>
          </a:p>
          <a:p>
            <a:pPr marL="342900" indent="-342900">
              <a:buFont typeface="+mj-lt"/>
              <a:buAutoNum type="arabicPeriod"/>
            </a:pPr>
            <a:endParaRPr lang="es-CO" dirty="0"/>
          </a:p>
          <a:p>
            <a:pPr marL="342900" indent="-342900">
              <a:buFont typeface="+mj-lt"/>
              <a:buAutoNum type="arabicPeriod"/>
            </a:pPr>
            <a:endParaRPr dirty="0"/>
          </a:p>
        </p:txBody>
      </p:sp>
      <p:sp>
        <p:nvSpPr>
          <p:cNvPr id="6" name="object 6"/>
          <p:cNvSpPr/>
          <p:nvPr/>
        </p:nvSpPr>
        <p:spPr>
          <a:xfrm>
            <a:off x="886655" y="-17559"/>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a:p>
        </p:txBody>
      </p:sp>
      <p:sp>
        <p:nvSpPr>
          <p:cNvPr id="7" name="object 7"/>
          <p:cNvSpPr txBox="1">
            <a:spLocks noGrp="1"/>
          </p:cNvSpPr>
          <p:nvPr>
            <p:ph type="title"/>
          </p:nvPr>
        </p:nvSpPr>
        <p:spPr>
          <a:xfrm>
            <a:off x="928833" y="424964"/>
            <a:ext cx="4482039" cy="536044"/>
          </a:xfrm>
          <a:prstGeom prst="rect">
            <a:avLst/>
          </a:prstGeom>
        </p:spPr>
        <p:txBody>
          <a:bodyPr vert="horz" wrap="square" lIns="0" tIns="12700" rIns="0" bIns="0" rtlCol="0">
            <a:spAutoFit/>
          </a:bodyPr>
          <a:lstStyle/>
          <a:p>
            <a:pPr marL="12700">
              <a:spcBef>
                <a:spcPts val="100"/>
              </a:spcBef>
            </a:pPr>
            <a:r>
              <a:rPr lang="es-CO" sz="1700" spc="-10" dirty="0"/>
              <a:t>PRINCIPALES METAS A CUMPLIR EN EL 2021</a:t>
            </a: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a:p>
        </p:txBody>
      </p:sp>
      <p:sp>
        <p:nvSpPr>
          <p:cNvPr id="12"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4623" y="949493"/>
            <a:ext cx="4940170" cy="5338466"/>
          </a:xfrm>
          <a:prstGeom prst="rect">
            <a:avLst/>
          </a:prstGeom>
        </p:spPr>
      </p:pic>
    </p:spTree>
    <p:extLst>
      <p:ext uri="{BB962C8B-B14F-4D97-AF65-F5344CB8AC3E}">
        <p14:creationId xmlns:p14="http://schemas.microsoft.com/office/powerpoint/2010/main" val="7650515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dirty="0">
              <a:solidFill>
                <a:prstClr val="black"/>
              </a:solidFill>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dirty="0">
              <a:solidFill>
                <a:prstClr val="black"/>
              </a:solidFill>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dirty="0">
              <a:solidFill>
                <a:prstClr val="black"/>
              </a:solidFill>
            </a:endParaRPr>
          </a:p>
        </p:txBody>
      </p:sp>
      <p:sp>
        <p:nvSpPr>
          <p:cNvPr id="5" name="object 5"/>
          <p:cNvSpPr/>
          <p:nvPr/>
        </p:nvSpPr>
        <p:spPr>
          <a:xfrm>
            <a:off x="376853" y="525936"/>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dirty="0">
              <a:solidFill>
                <a:prstClr val="black"/>
              </a:solidFill>
            </a:endParaRPr>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dirty="0">
              <a:solidFill>
                <a:prstClr val="black"/>
              </a:solidFill>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17" name="CuadroTexto 16"/>
          <p:cNvSpPr txBox="1"/>
          <p:nvPr/>
        </p:nvSpPr>
        <p:spPr>
          <a:xfrm>
            <a:off x="4572000" y="1799332"/>
            <a:ext cx="1112805" cy="246221"/>
          </a:xfrm>
          <a:prstGeom prst="rect">
            <a:avLst/>
          </a:prstGeom>
          <a:noFill/>
        </p:spPr>
        <p:txBody>
          <a:bodyPr wrap="none" rtlCol="0">
            <a:spAutoFit/>
          </a:bodyPr>
          <a:lstStyle/>
          <a:p>
            <a:r>
              <a:rPr lang="es-CO" sz="1000" b="1" spc="-5" dirty="0">
                <a:solidFill>
                  <a:prstClr val="white"/>
                </a:solidFill>
                <a:latin typeface="Arial" panose="020B0604020202020204" pitchFamily="34" charset="0"/>
                <a:cs typeface="Arial" panose="020B0604020202020204" pitchFamily="34" charset="0"/>
              </a:rPr>
              <a:t>Título del Tema</a:t>
            </a:r>
          </a:p>
        </p:txBody>
      </p:sp>
      <p:sp>
        <p:nvSpPr>
          <p:cNvPr id="16" name="Rectángulo 15">
            <a:extLst>
              <a:ext uri="{FF2B5EF4-FFF2-40B4-BE49-F238E27FC236}">
                <a16:creationId xmlns:a16="http://schemas.microsoft.com/office/drawing/2014/main" xmlns="" id="{09D64638-EF0C-784D-A975-DE631CF87DC7}"/>
              </a:ext>
            </a:extLst>
          </p:cNvPr>
          <p:cNvSpPr/>
          <p:nvPr/>
        </p:nvSpPr>
        <p:spPr>
          <a:xfrm>
            <a:off x="479380" y="3300589"/>
            <a:ext cx="11042694" cy="584775"/>
          </a:xfrm>
          <a:prstGeom prst="rect">
            <a:avLst/>
          </a:prstGeom>
        </p:spPr>
        <p:txBody>
          <a:bodyPr wrap="square">
            <a:spAutoFit/>
          </a:bodyPr>
          <a:lstStyle/>
          <a:p>
            <a:pPr algn="ctr"/>
            <a:r>
              <a:rPr lang="es-CO" dirty="0">
                <a:solidFill>
                  <a:prstClr val="black"/>
                </a:solidFill>
                <a:latin typeface="Arial monospaced for SAP" panose="020B0609020202030204" pitchFamily="49" charset="0"/>
                <a:cs typeface="Arial" panose="020B0604020202020204" pitchFamily="34" charset="0"/>
              </a:rPr>
              <a:t>Espacio Para Preguntas e Inquietudes</a:t>
            </a:r>
            <a:endParaRPr lang="es-CO" sz="1400" dirty="0">
              <a:solidFill>
                <a:prstClr val="black"/>
              </a:solidFill>
              <a:latin typeface="Arial monospaced for SAP" panose="020B0609020202030204" pitchFamily="49" charset="0"/>
              <a:cs typeface="Arial" panose="020B0604020202020204" pitchFamily="34" charset="0"/>
            </a:endParaRPr>
          </a:p>
          <a:p>
            <a:pPr marL="285750" indent="-285750">
              <a:buFont typeface="Wingdings" panose="05000000000000000000" pitchFamily="2" charset="2"/>
              <a:buChar char="ü"/>
            </a:pPr>
            <a:endParaRPr lang="es-CO" sz="1400" dirty="0">
              <a:solidFill>
                <a:prstClr val="black"/>
              </a:solidFill>
              <a:latin typeface="Arial Black" panose="020B0A04020102020204" pitchFamily="34" charset="0"/>
              <a:cs typeface="Arial" panose="020B0604020202020204" pitchFamily="34" charset="0"/>
            </a:endParaRPr>
          </a:p>
        </p:txBody>
      </p:sp>
      <p:sp>
        <p:nvSpPr>
          <p:cNvPr id="13" name="object 22">
            <a:extLst>
              <a:ext uri="{FF2B5EF4-FFF2-40B4-BE49-F238E27FC236}">
                <a16:creationId xmlns:a16="http://schemas.microsoft.com/office/drawing/2014/main" xmlns="" id="{A9592DA3-C5B8-874C-94E2-EA23B0909692}"/>
              </a:ext>
            </a:extLst>
          </p:cNvPr>
          <p:cNvSpPr txBox="1"/>
          <p:nvPr/>
        </p:nvSpPr>
        <p:spPr>
          <a:xfrm>
            <a:off x="10123871" y="6546609"/>
            <a:ext cx="1738174" cy="16671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a:spcBef>
                <a:spcPts val="100"/>
              </a:spcBef>
            </a:pPr>
            <a:r>
              <a:rPr lang="es-CO" sz="1000" spc="-5" dirty="0">
                <a:latin typeface="Trebuchet MS" panose="020B0603020202020204" pitchFamily="34" charset="0"/>
                <a:cs typeface="Arial" panose="020B0604020202020204" pitchFamily="34" charset="0"/>
              </a:rPr>
              <a:t>Regional </a:t>
            </a:r>
            <a:r>
              <a:rPr lang="es-CO" sz="1000" spc="-5" dirty="0" smtClean="0">
                <a:latin typeface="Trebuchet MS" panose="020B0603020202020204" pitchFamily="34" charset="0"/>
                <a:cs typeface="Arial" panose="020B0604020202020204" pitchFamily="34" charset="0"/>
              </a:rPr>
              <a:t>Tolima Grande</a:t>
            </a:r>
            <a:endParaRPr sz="1000"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8846084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95654" y="2950558"/>
            <a:ext cx="2885440" cy="164465"/>
          </a:xfrm>
          <a:prstGeom prst="rect">
            <a:avLst/>
          </a:prstGeom>
        </p:spPr>
        <p:txBody>
          <a:bodyPr vert="horz" wrap="square" lIns="0" tIns="13970" rIns="0" bIns="0" rtlCol="0">
            <a:spAutoFit/>
          </a:bodyPr>
          <a:lstStyle/>
          <a:p>
            <a:pPr marL="12700">
              <a:lnSpc>
                <a:spcPct val="100000"/>
              </a:lnSpc>
              <a:spcBef>
                <a:spcPts val="110"/>
              </a:spcBef>
              <a:tabLst>
                <a:tab pos="1061720" algn="l"/>
              </a:tabLst>
            </a:pPr>
            <a:r>
              <a:rPr sz="900" dirty="0">
                <a:solidFill>
                  <a:srgbClr val="231F20"/>
                </a:solidFill>
                <a:latin typeface="Myriad Pro"/>
                <a:cs typeface="Myriad Pro"/>
              </a:rPr>
              <a:t>@AgLogistica	Agencia Logística </a:t>
            </a:r>
            <a:r>
              <a:rPr sz="900" spc="5" dirty="0">
                <a:solidFill>
                  <a:srgbClr val="231F20"/>
                </a:solidFill>
                <a:latin typeface="Myriad Pro"/>
                <a:cs typeface="Myriad Pro"/>
              </a:rPr>
              <a:t>de </a:t>
            </a:r>
            <a:r>
              <a:rPr sz="900" dirty="0">
                <a:solidFill>
                  <a:srgbClr val="231F20"/>
                </a:solidFill>
                <a:latin typeface="Myriad Pro"/>
                <a:cs typeface="Myriad Pro"/>
              </a:rPr>
              <a:t>Fuerzas</a:t>
            </a:r>
            <a:r>
              <a:rPr sz="900" spc="-35" dirty="0">
                <a:solidFill>
                  <a:srgbClr val="231F20"/>
                </a:solidFill>
                <a:latin typeface="Myriad Pro"/>
                <a:cs typeface="Myriad Pro"/>
              </a:rPr>
              <a:t> </a:t>
            </a:r>
            <a:r>
              <a:rPr sz="900" dirty="0">
                <a:solidFill>
                  <a:srgbClr val="231F20"/>
                </a:solidFill>
                <a:latin typeface="Myriad Pro"/>
                <a:cs typeface="Myriad Pro"/>
              </a:rPr>
              <a:t>Militares</a:t>
            </a:r>
            <a:endParaRPr sz="900" dirty="0">
              <a:latin typeface="Myriad Pro"/>
              <a:cs typeface="Myriad Pro"/>
            </a:endParaRPr>
          </a:p>
        </p:txBody>
      </p:sp>
      <p:sp>
        <p:nvSpPr>
          <p:cNvPr id="3" name="object 3"/>
          <p:cNvSpPr/>
          <p:nvPr/>
        </p:nvSpPr>
        <p:spPr>
          <a:xfrm>
            <a:off x="5793727" y="2953250"/>
            <a:ext cx="221145" cy="22117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079380" y="2969470"/>
            <a:ext cx="1689100" cy="164465"/>
          </a:xfrm>
          <a:prstGeom prst="rect">
            <a:avLst/>
          </a:prstGeom>
        </p:spPr>
        <p:txBody>
          <a:bodyPr vert="horz" wrap="square" lIns="0" tIns="13970" rIns="0" bIns="0" rtlCol="0">
            <a:spAutoFit/>
          </a:bodyPr>
          <a:lstStyle/>
          <a:p>
            <a:pPr marL="12700">
              <a:lnSpc>
                <a:spcPct val="100000"/>
              </a:lnSpc>
              <a:spcBef>
                <a:spcPts val="110"/>
              </a:spcBef>
            </a:pPr>
            <a:r>
              <a:rPr sz="900" dirty="0">
                <a:solidFill>
                  <a:srgbClr val="231F20"/>
                </a:solidFill>
                <a:latin typeface="Myriad Pro"/>
                <a:cs typeface="Myriad Pro"/>
              </a:rPr>
              <a:t>Agencia Logística Fuerzas</a:t>
            </a:r>
            <a:r>
              <a:rPr sz="900" spc="-30" dirty="0">
                <a:solidFill>
                  <a:srgbClr val="231F20"/>
                </a:solidFill>
                <a:latin typeface="Myriad Pro"/>
                <a:cs typeface="Myriad Pro"/>
              </a:rPr>
              <a:t> </a:t>
            </a:r>
            <a:r>
              <a:rPr sz="900" dirty="0">
                <a:solidFill>
                  <a:srgbClr val="231F20"/>
                </a:solidFill>
                <a:latin typeface="Myriad Pro"/>
                <a:cs typeface="Myriad Pro"/>
              </a:rPr>
              <a:t>Militares</a:t>
            </a:r>
            <a:endParaRPr sz="900" dirty="0">
              <a:latin typeface="Myriad Pro"/>
              <a:cs typeface="Myriad Pro"/>
            </a:endParaRPr>
          </a:p>
        </p:txBody>
      </p:sp>
      <p:sp>
        <p:nvSpPr>
          <p:cNvPr id="5" name="object 5"/>
          <p:cNvSpPr txBox="1"/>
          <p:nvPr/>
        </p:nvSpPr>
        <p:spPr>
          <a:xfrm>
            <a:off x="11371902" y="2927873"/>
            <a:ext cx="676275" cy="164465"/>
          </a:xfrm>
          <a:prstGeom prst="rect">
            <a:avLst/>
          </a:prstGeom>
        </p:spPr>
        <p:txBody>
          <a:bodyPr vert="horz" wrap="square" lIns="0" tIns="13970" rIns="0" bIns="0" rtlCol="0">
            <a:spAutoFit/>
          </a:bodyPr>
          <a:lstStyle/>
          <a:p>
            <a:pPr marL="12700">
              <a:lnSpc>
                <a:spcPct val="100000"/>
              </a:lnSpc>
              <a:spcBef>
                <a:spcPts val="110"/>
              </a:spcBef>
            </a:pPr>
            <a:r>
              <a:rPr sz="900" dirty="0">
                <a:solidFill>
                  <a:srgbClr val="231F20"/>
                </a:solidFill>
                <a:latin typeface="Myriad Pro"/>
                <a:cs typeface="Myriad Pro"/>
              </a:rPr>
              <a:t>aglogisticafm</a:t>
            </a:r>
            <a:endParaRPr sz="900" dirty="0">
              <a:latin typeface="Myriad Pro"/>
              <a:cs typeface="Myriad Pro"/>
            </a:endParaRPr>
          </a:p>
        </p:txBody>
      </p:sp>
      <p:sp>
        <p:nvSpPr>
          <p:cNvPr id="6" name="object 6"/>
          <p:cNvSpPr/>
          <p:nvPr/>
        </p:nvSpPr>
        <p:spPr>
          <a:xfrm>
            <a:off x="11121810" y="2911561"/>
            <a:ext cx="221183" cy="22128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2033021" y="5373236"/>
            <a:ext cx="99695" cy="1417955"/>
          </a:xfrm>
          <a:prstGeom prst="rect">
            <a:avLst/>
          </a:prstGeom>
        </p:spPr>
        <p:txBody>
          <a:bodyPr vert="vert270" wrap="square" lIns="0" tIns="8890" rIns="0" bIns="0" rtlCol="0">
            <a:spAutoFit/>
          </a:bodyPr>
          <a:lstStyle/>
          <a:p>
            <a:pPr marL="12700">
              <a:lnSpc>
                <a:spcPct val="100000"/>
              </a:lnSpc>
              <a:spcBef>
                <a:spcPts val="70"/>
              </a:spcBef>
            </a:pPr>
            <a:r>
              <a:rPr sz="500" spc="-5" dirty="0">
                <a:solidFill>
                  <a:srgbClr val="231F20"/>
                </a:solidFill>
                <a:latin typeface="Trebuchet MS"/>
                <a:cs typeface="Trebuchet MS"/>
              </a:rPr>
              <a:t>Diseñado por: Comunicaciones </a:t>
            </a:r>
            <a:r>
              <a:rPr sz="500" dirty="0">
                <a:solidFill>
                  <a:srgbClr val="231F20"/>
                </a:solidFill>
                <a:latin typeface="Trebuchet MS"/>
                <a:cs typeface="Trebuchet MS"/>
              </a:rPr>
              <a:t>Estratégicas</a:t>
            </a:r>
            <a:r>
              <a:rPr sz="500" spc="-75" dirty="0">
                <a:solidFill>
                  <a:srgbClr val="231F20"/>
                </a:solidFill>
                <a:latin typeface="Trebuchet MS"/>
                <a:cs typeface="Trebuchet MS"/>
              </a:rPr>
              <a:t> </a:t>
            </a:r>
            <a:r>
              <a:rPr sz="500" dirty="0">
                <a:solidFill>
                  <a:srgbClr val="231F20"/>
                </a:solidFill>
                <a:latin typeface="Trebuchet MS"/>
                <a:cs typeface="Trebuchet MS"/>
              </a:rPr>
              <a:t>ALFM</a:t>
            </a:r>
            <a:endParaRPr sz="500">
              <a:latin typeface="Trebuchet MS"/>
              <a:cs typeface="Trebuchet MS"/>
            </a:endParaRPr>
          </a:p>
        </p:txBody>
      </p:sp>
      <p:sp>
        <p:nvSpPr>
          <p:cNvPr id="8" name="object 8"/>
          <p:cNvSpPr/>
          <p:nvPr/>
        </p:nvSpPr>
        <p:spPr>
          <a:xfrm>
            <a:off x="0" y="0"/>
            <a:ext cx="12192000" cy="3558540"/>
          </a:xfrm>
          <a:custGeom>
            <a:avLst/>
            <a:gdLst/>
            <a:ahLst/>
            <a:cxnLst/>
            <a:rect l="l" t="t" r="r" b="b"/>
            <a:pathLst>
              <a:path w="12192000" h="3558540">
                <a:moveTo>
                  <a:pt x="4276153" y="0"/>
                </a:moveTo>
                <a:lnTo>
                  <a:pt x="0" y="0"/>
                </a:lnTo>
                <a:lnTo>
                  <a:pt x="0" y="3558286"/>
                </a:lnTo>
                <a:lnTo>
                  <a:pt x="12192000" y="3558286"/>
                </a:lnTo>
                <a:lnTo>
                  <a:pt x="12192000" y="3256622"/>
                </a:lnTo>
                <a:lnTo>
                  <a:pt x="5610758" y="3256622"/>
                </a:lnTo>
                <a:lnTo>
                  <a:pt x="4276153" y="0"/>
                </a:lnTo>
                <a:close/>
              </a:path>
            </a:pathLst>
          </a:custGeom>
          <a:solidFill>
            <a:srgbClr val="21A8E0"/>
          </a:solidFill>
        </p:spPr>
        <p:txBody>
          <a:bodyPr wrap="square" lIns="0" tIns="0" rIns="0" bIns="0" rtlCol="0"/>
          <a:lstStyle/>
          <a:p>
            <a:endParaRPr/>
          </a:p>
        </p:txBody>
      </p:sp>
      <p:sp>
        <p:nvSpPr>
          <p:cNvPr id="12" name="object 12"/>
          <p:cNvSpPr txBox="1"/>
          <p:nvPr/>
        </p:nvSpPr>
        <p:spPr>
          <a:xfrm>
            <a:off x="2201351" y="2324955"/>
            <a:ext cx="2229528" cy="166712"/>
          </a:xfrm>
          <a:prstGeom prst="rect">
            <a:avLst/>
          </a:prstGeom>
        </p:spPr>
        <p:txBody>
          <a:bodyPr vert="horz" wrap="square" lIns="0" tIns="12700" rIns="0" bIns="0" rtlCol="0">
            <a:spAutoFit/>
          </a:bodyPr>
          <a:lstStyle/>
          <a:p>
            <a:pPr marL="12700">
              <a:lnSpc>
                <a:spcPct val="100000"/>
              </a:lnSpc>
              <a:spcBef>
                <a:spcPts val="100"/>
              </a:spcBef>
            </a:pPr>
            <a:r>
              <a:rPr lang="es-CO" sz="1000" b="1" dirty="0" smtClean="0">
                <a:solidFill>
                  <a:srgbClr val="FFFFFF"/>
                </a:solidFill>
                <a:latin typeface="Lato"/>
                <a:cs typeface="Lato"/>
              </a:rPr>
              <a:t>Regional Tolima Grande</a:t>
            </a:r>
            <a:endParaRPr sz="1000" dirty="0">
              <a:latin typeface="Lato"/>
              <a:cs typeface="Lato"/>
            </a:endParaRPr>
          </a:p>
        </p:txBody>
      </p:sp>
      <p:sp>
        <p:nvSpPr>
          <p:cNvPr id="13" name="object 13"/>
          <p:cNvSpPr txBox="1"/>
          <p:nvPr/>
        </p:nvSpPr>
        <p:spPr>
          <a:xfrm>
            <a:off x="7025003" y="2577170"/>
            <a:ext cx="359727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231F20"/>
                </a:solidFill>
                <a:latin typeface="Arial Black"/>
                <a:cs typeface="Arial Black"/>
              </a:rPr>
              <a:t>Síguenos </a:t>
            </a:r>
            <a:r>
              <a:rPr sz="1400" dirty="0">
                <a:solidFill>
                  <a:srgbClr val="231F20"/>
                </a:solidFill>
                <a:latin typeface="Arial Black"/>
                <a:cs typeface="Arial Black"/>
              </a:rPr>
              <a:t>en nuestras redes</a:t>
            </a:r>
            <a:r>
              <a:rPr sz="1400" spc="-70" dirty="0">
                <a:solidFill>
                  <a:srgbClr val="231F20"/>
                </a:solidFill>
                <a:latin typeface="Arial Black"/>
                <a:cs typeface="Arial Black"/>
              </a:rPr>
              <a:t> </a:t>
            </a:r>
            <a:r>
              <a:rPr sz="1400" dirty="0">
                <a:solidFill>
                  <a:srgbClr val="231F20"/>
                </a:solidFill>
                <a:latin typeface="Arial Black"/>
                <a:cs typeface="Arial Black"/>
              </a:rPr>
              <a:t>sociales</a:t>
            </a:r>
            <a:endParaRPr sz="1400" dirty="0">
              <a:latin typeface="Arial Black"/>
              <a:cs typeface="Arial Black"/>
            </a:endParaRPr>
          </a:p>
        </p:txBody>
      </p:sp>
      <p:sp>
        <p:nvSpPr>
          <p:cNvPr id="14" name="object 14"/>
          <p:cNvSpPr txBox="1">
            <a:spLocks noGrp="1"/>
          </p:cNvSpPr>
          <p:nvPr>
            <p:ph type="title"/>
          </p:nvPr>
        </p:nvSpPr>
        <p:spPr>
          <a:xfrm>
            <a:off x="643762" y="1616453"/>
            <a:ext cx="3006311" cy="541020"/>
          </a:xfrm>
          <a:prstGeom prst="rect">
            <a:avLst/>
          </a:prstGeom>
        </p:spPr>
        <p:txBody>
          <a:bodyPr vert="horz" wrap="square" lIns="0" tIns="12700" rIns="0" bIns="0" rtlCol="0">
            <a:spAutoFit/>
          </a:bodyPr>
          <a:lstStyle/>
          <a:p>
            <a:pPr marR="5080" algn="r">
              <a:lnSpc>
                <a:spcPts val="2030"/>
              </a:lnSpc>
              <a:spcBef>
                <a:spcPts val="100"/>
              </a:spcBef>
            </a:pPr>
            <a:r>
              <a:rPr dirty="0">
                <a:solidFill>
                  <a:srgbClr val="003755"/>
                </a:solidFill>
              </a:rPr>
              <a:t>Gracias </a:t>
            </a:r>
            <a:r>
              <a:rPr dirty="0"/>
              <a:t>por la</a:t>
            </a:r>
            <a:r>
              <a:rPr spc="-75" dirty="0"/>
              <a:t> </a:t>
            </a:r>
            <a:r>
              <a:rPr spc="-5" dirty="0" smtClean="0"/>
              <a:t>atención</a:t>
            </a:r>
            <a:r>
              <a:rPr lang="es-CO" spc="-5" dirty="0" smtClean="0"/>
              <a:t> </a:t>
            </a:r>
            <a:r>
              <a:rPr dirty="0" smtClean="0"/>
              <a:t>p</a:t>
            </a:r>
            <a:r>
              <a:rPr spc="25" dirty="0" smtClean="0"/>
              <a:t>r</a:t>
            </a:r>
            <a:r>
              <a:rPr dirty="0" smtClean="0"/>
              <a:t>estada</a:t>
            </a:r>
            <a:endParaRPr dirty="0"/>
          </a:p>
        </p:txBody>
      </p:sp>
      <p:sp>
        <p:nvSpPr>
          <p:cNvPr id="15" name="object 15"/>
          <p:cNvSpPr/>
          <p:nvPr/>
        </p:nvSpPr>
        <p:spPr>
          <a:xfrm>
            <a:off x="2385888" y="2206645"/>
            <a:ext cx="1280160" cy="0"/>
          </a:xfrm>
          <a:custGeom>
            <a:avLst/>
            <a:gdLst/>
            <a:ahLst/>
            <a:cxnLst/>
            <a:rect l="l" t="t" r="r" b="b"/>
            <a:pathLst>
              <a:path w="1280160">
                <a:moveTo>
                  <a:pt x="0" y="0"/>
                </a:moveTo>
                <a:lnTo>
                  <a:pt x="1280160" y="0"/>
                </a:lnTo>
              </a:path>
            </a:pathLst>
          </a:custGeom>
          <a:ln w="12700">
            <a:solidFill>
              <a:srgbClr val="FFFFFF"/>
            </a:solidFill>
          </a:ln>
        </p:spPr>
        <p:txBody>
          <a:bodyPr wrap="square" lIns="0" tIns="0" rIns="0" bIns="0" rtlCol="0"/>
          <a:lstStyle/>
          <a:p>
            <a:endParaRPr/>
          </a:p>
        </p:txBody>
      </p:sp>
      <p:sp>
        <p:nvSpPr>
          <p:cNvPr id="16" name="object 16"/>
          <p:cNvSpPr/>
          <p:nvPr/>
        </p:nvSpPr>
        <p:spPr>
          <a:xfrm>
            <a:off x="0" y="4543780"/>
            <a:ext cx="12192000" cy="501015"/>
          </a:xfrm>
          <a:custGeom>
            <a:avLst/>
            <a:gdLst/>
            <a:ahLst/>
            <a:cxnLst/>
            <a:rect l="l" t="t" r="r" b="b"/>
            <a:pathLst>
              <a:path w="12192000" h="501014">
                <a:moveTo>
                  <a:pt x="12192000" y="500506"/>
                </a:moveTo>
                <a:lnTo>
                  <a:pt x="0" y="500506"/>
                </a:lnTo>
                <a:lnTo>
                  <a:pt x="0" y="0"/>
                </a:lnTo>
                <a:lnTo>
                  <a:pt x="12192000" y="0"/>
                </a:lnTo>
                <a:lnTo>
                  <a:pt x="12192000" y="500506"/>
                </a:lnTo>
                <a:close/>
              </a:path>
            </a:pathLst>
          </a:custGeom>
          <a:solidFill>
            <a:srgbClr val="FFFFFF">
              <a:alpha val="39999"/>
            </a:srgbClr>
          </a:solidFill>
        </p:spPr>
        <p:txBody>
          <a:bodyPr wrap="square" lIns="0" tIns="0" rIns="0" bIns="0" rtlCol="0"/>
          <a:lstStyle/>
          <a:p>
            <a:endParaRPr/>
          </a:p>
        </p:txBody>
      </p:sp>
      <p:sp>
        <p:nvSpPr>
          <p:cNvPr id="17" name="object 17"/>
          <p:cNvSpPr txBox="1"/>
          <p:nvPr/>
        </p:nvSpPr>
        <p:spPr>
          <a:xfrm>
            <a:off x="670049" y="4721721"/>
            <a:ext cx="3062605" cy="177800"/>
          </a:xfrm>
          <a:prstGeom prst="rect">
            <a:avLst/>
          </a:prstGeom>
        </p:spPr>
        <p:txBody>
          <a:bodyPr vert="horz" wrap="square" lIns="0" tIns="12700" rIns="0" bIns="0" rtlCol="0">
            <a:spAutoFit/>
          </a:bodyPr>
          <a:lstStyle/>
          <a:p>
            <a:pPr marL="12700">
              <a:lnSpc>
                <a:spcPct val="100000"/>
              </a:lnSpc>
              <a:spcBef>
                <a:spcPts val="100"/>
              </a:spcBef>
            </a:pPr>
            <a:r>
              <a:rPr sz="1000" b="1" spc="-15" dirty="0">
                <a:solidFill>
                  <a:srgbClr val="FFFFFF"/>
                </a:solidFill>
                <a:latin typeface="Lato"/>
                <a:cs typeface="Lato"/>
              </a:rPr>
              <a:t>¡Trabajamos </a:t>
            </a:r>
            <a:r>
              <a:rPr sz="1000" b="1" dirty="0">
                <a:solidFill>
                  <a:srgbClr val="FFFFFF"/>
                </a:solidFill>
                <a:latin typeface="Lato"/>
                <a:cs typeface="Lato"/>
              </a:rPr>
              <a:t>con </a:t>
            </a:r>
            <a:r>
              <a:rPr sz="1000" b="1" spc="-5" dirty="0">
                <a:solidFill>
                  <a:srgbClr val="FFFFFF"/>
                </a:solidFill>
                <a:latin typeface="Lato"/>
                <a:cs typeface="Lato"/>
              </a:rPr>
              <a:t>orgullo </a:t>
            </a:r>
            <a:r>
              <a:rPr sz="1000" b="1" spc="-10" dirty="0">
                <a:solidFill>
                  <a:srgbClr val="FFFFFF"/>
                </a:solidFill>
                <a:latin typeface="Lato"/>
                <a:cs typeface="Lato"/>
              </a:rPr>
              <a:t>para </a:t>
            </a:r>
            <a:r>
              <a:rPr sz="1000" b="1" dirty="0">
                <a:solidFill>
                  <a:srgbClr val="FFFFFF"/>
                </a:solidFill>
                <a:latin typeface="Lato"/>
                <a:cs typeface="Lato"/>
              </a:rPr>
              <a:t>los Héroes de</a:t>
            </a:r>
            <a:r>
              <a:rPr sz="1000" b="1" spc="-35" dirty="0">
                <a:solidFill>
                  <a:srgbClr val="FFFFFF"/>
                </a:solidFill>
                <a:latin typeface="Lato"/>
                <a:cs typeface="Lato"/>
              </a:rPr>
              <a:t> </a:t>
            </a:r>
            <a:r>
              <a:rPr sz="1000" b="1" spc="-5" dirty="0">
                <a:solidFill>
                  <a:srgbClr val="FFFFFF"/>
                </a:solidFill>
                <a:latin typeface="Lato"/>
                <a:cs typeface="Lato"/>
              </a:rPr>
              <a:t>Colombia!</a:t>
            </a:r>
            <a:endParaRPr sz="1000">
              <a:latin typeface="Lato"/>
              <a:cs typeface="Lato"/>
            </a:endParaRPr>
          </a:p>
        </p:txBody>
      </p:sp>
      <p:sp>
        <p:nvSpPr>
          <p:cNvPr id="23" name="object 23"/>
          <p:cNvSpPr/>
          <p:nvPr/>
        </p:nvSpPr>
        <p:spPr>
          <a:xfrm>
            <a:off x="6558248" y="5236799"/>
            <a:ext cx="5634355" cy="1621790"/>
          </a:xfrm>
          <a:custGeom>
            <a:avLst/>
            <a:gdLst/>
            <a:ahLst/>
            <a:cxnLst/>
            <a:rect l="l" t="t" r="r" b="b"/>
            <a:pathLst>
              <a:path w="5634355" h="1621790">
                <a:moveTo>
                  <a:pt x="5633758" y="0"/>
                </a:moveTo>
                <a:lnTo>
                  <a:pt x="0" y="0"/>
                </a:lnTo>
                <a:lnTo>
                  <a:pt x="722058" y="1621193"/>
                </a:lnTo>
                <a:lnTo>
                  <a:pt x="5633758" y="1621193"/>
                </a:lnTo>
                <a:lnTo>
                  <a:pt x="5633758" y="0"/>
                </a:lnTo>
                <a:close/>
              </a:path>
            </a:pathLst>
          </a:custGeom>
          <a:solidFill>
            <a:srgbClr val="21A8E0"/>
          </a:solidFill>
        </p:spPr>
        <p:txBody>
          <a:bodyPr wrap="square" lIns="0" tIns="0" rIns="0" bIns="0" rtlCol="0"/>
          <a:lstStyle/>
          <a:p>
            <a:endParaRPr/>
          </a:p>
        </p:txBody>
      </p:sp>
      <p:sp>
        <p:nvSpPr>
          <p:cNvPr id="24" name="object 24"/>
          <p:cNvSpPr txBox="1"/>
          <p:nvPr/>
        </p:nvSpPr>
        <p:spPr>
          <a:xfrm>
            <a:off x="8678965" y="6321909"/>
            <a:ext cx="2442845" cy="228268"/>
          </a:xfrm>
          <a:prstGeom prst="rect">
            <a:avLst/>
          </a:prstGeom>
        </p:spPr>
        <p:txBody>
          <a:bodyPr vert="horz" wrap="square" lIns="0" tIns="12700" rIns="0" bIns="0" rtlCol="0">
            <a:spAutoFit/>
          </a:bodyPr>
          <a:lstStyle/>
          <a:p>
            <a:pPr marL="12700">
              <a:lnSpc>
                <a:spcPct val="100000"/>
              </a:lnSpc>
              <a:spcBef>
                <a:spcPts val="100"/>
              </a:spcBef>
            </a:pPr>
            <a:r>
              <a:rPr lang="es-CO" sz="1400" b="1" spc="-5" dirty="0" smtClean="0">
                <a:solidFill>
                  <a:schemeClr val="bg1"/>
                </a:solidFill>
                <a:latin typeface="Microsoft New Tai Lue"/>
                <a:cs typeface="Microsoft New Tai Lue"/>
              </a:rPr>
              <a:t>www.agencialogistica.gov.co</a:t>
            </a:r>
            <a:endParaRPr sz="1400" b="1" dirty="0">
              <a:solidFill>
                <a:schemeClr val="bg1"/>
              </a:solidFill>
              <a:latin typeface="Microsoft New Tai Lue"/>
              <a:cs typeface="Microsoft New Tai Lue"/>
            </a:endParaRPr>
          </a:p>
        </p:txBody>
      </p:sp>
      <p:sp>
        <p:nvSpPr>
          <p:cNvPr id="25" name="object 16"/>
          <p:cNvSpPr/>
          <p:nvPr/>
        </p:nvSpPr>
        <p:spPr>
          <a:xfrm>
            <a:off x="3505200" y="5546472"/>
            <a:ext cx="0" cy="860425"/>
          </a:xfrm>
          <a:custGeom>
            <a:avLst/>
            <a:gdLst/>
            <a:ahLst/>
            <a:cxnLst/>
            <a:rect l="l" t="t" r="r" b="b"/>
            <a:pathLst>
              <a:path h="860425">
                <a:moveTo>
                  <a:pt x="0" y="0"/>
                </a:moveTo>
                <a:lnTo>
                  <a:pt x="0" y="860107"/>
                </a:lnTo>
              </a:path>
            </a:pathLst>
          </a:custGeom>
          <a:ln w="12700">
            <a:solidFill>
              <a:srgbClr val="27AAE1"/>
            </a:solidFill>
          </a:ln>
        </p:spPr>
        <p:txBody>
          <a:bodyPr wrap="square" lIns="0" tIns="0" rIns="0" bIns="0" rtlCol="0"/>
          <a:lstStyle/>
          <a:p>
            <a:endParaRPr/>
          </a:p>
        </p:txBody>
      </p:sp>
      <p:sp>
        <p:nvSpPr>
          <p:cNvPr id="26" name="object 18"/>
          <p:cNvSpPr/>
          <p:nvPr/>
        </p:nvSpPr>
        <p:spPr>
          <a:xfrm>
            <a:off x="177231" y="5574219"/>
            <a:ext cx="242255" cy="242262"/>
          </a:xfrm>
          <a:prstGeom prst="rect">
            <a:avLst/>
          </a:prstGeom>
          <a:blipFill>
            <a:blip r:embed="rId4" cstate="print"/>
            <a:stretch>
              <a:fillRect/>
            </a:stretch>
          </a:blipFill>
        </p:spPr>
        <p:txBody>
          <a:bodyPr wrap="square" lIns="0" tIns="0" rIns="0" bIns="0" rtlCol="0"/>
          <a:lstStyle/>
          <a:p>
            <a:endParaRPr/>
          </a:p>
        </p:txBody>
      </p:sp>
      <p:sp>
        <p:nvSpPr>
          <p:cNvPr id="27" name="object 22"/>
          <p:cNvSpPr txBox="1"/>
          <p:nvPr/>
        </p:nvSpPr>
        <p:spPr>
          <a:xfrm>
            <a:off x="4020884" y="5574219"/>
            <a:ext cx="2084070" cy="635000"/>
          </a:xfrm>
          <a:prstGeom prst="rect">
            <a:avLst/>
          </a:prstGeom>
        </p:spPr>
        <p:txBody>
          <a:bodyPr vert="horz" wrap="square" lIns="0" tIns="12700" rIns="0" bIns="0" rtlCol="0">
            <a:spAutoFit/>
          </a:bodyPr>
          <a:lstStyle/>
          <a:p>
            <a:pPr marL="12700">
              <a:lnSpc>
                <a:spcPct val="100000"/>
              </a:lnSpc>
              <a:spcBef>
                <a:spcPts val="100"/>
              </a:spcBef>
            </a:pPr>
            <a:r>
              <a:rPr sz="1000" b="0" spc="-5" dirty="0">
                <a:solidFill>
                  <a:srgbClr val="231F20"/>
                </a:solidFill>
                <a:latin typeface="Trebuchet MS" panose="020B0603020202020204" pitchFamily="34" charset="0"/>
                <a:cs typeface="Arial" panose="020B0604020202020204" pitchFamily="34" charset="0"/>
              </a:rPr>
              <a:t>SEDE</a:t>
            </a:r>
            <a:r>
              <a:rPr sz="1000" b="0" spc="-10" dirty="0">
                <a:solidFill>
                  <a:srgbClr val="231F20"/>
                </a:solidFill>
                <a:latin typeface="Trebuchet MS" panose="020B0603020202020204" pitchFamily="34" charset="0"/>
                <a:cs typeface="Arial" panose="020B0604020202020204" pitchFamily="34" charset="0"/>
              </a:rPr>
              <a:t> </a:t>
            </a:r>
            <a:r>
              <a:rPr sz="1000" b="0" spc="-15" dirty="0">
                <a:solidFill>
                  <a:srgbClr val="231F20"/>
                </a:solidFill>
                <a:latin typeface="Trebuchet MS" panose="020B0603020202020204" pitchFamily="34" charset="0"/>
                <a:cs typeface="Arial" panose="020B0604020202020204" pitchFamily="34" charset="0"/>
              </a:rPr>
              <a:t>PRINCIPAL</a:t>
            </a:r>
            <a:endParaRPr sz="1000" dirty="0">
              <a:latin typeface="Trebuchet MS" panose="020B0603020202020204" pitchFamily="34" charset="0"/>
              <a:cs typeface="Arial" panose="020B0604020202020204" pitchFamily="34" charset="0"/>
            </a:endParaRPr>
          </a:p>
          <a:p>
            <a:pPr marL="12700" marR="5080">
              <a:lnSpc>
                <a:spcPct val="100000"/>
              </a:lnSpc>
            </a:pPr>
            <a:r>
              <a:rPr sz="1000" b="0" dirty="0">
                <a:solidFill>
                  <a:srgbClr val="231F20"/>
                </a:solidFill>
                <a:latin typeface="Trebuchet MS" panose="020B0603020202020204" pitchFamily="34" charset="0"/>
                <a:cs typeface="Arial" panose="020B0604020202020204" pitchFamily="34" charset="0"/>
              </a:rPr>
              <a:t>Dirección: </a:t>
            </a:r>
            <a:r>
              <a:rPr sz="1000" b="0" spc="-5" dirty="0">
                <a:solidFill>
                  <a:srgbClr val="231F20"/>
                </a:solidFill>
                <a:latin typeface="Trebuchet MS" panose="020B0603020202020204" pitchFamily="34" charset="0"/>
                <a:cs typeface="Arial" panose="020B0604020202020204" pitchFamily="34" charset="0"/>
              </a:rPr>
              <a:t>Sede Principal: Calle </a:t>
            </a:r>
            <a:r>
              <a:rPr sz="1000" b="0" dirty="0">
                <a:solidFill>
                  <a:srgbClr val="231F20"/>
                </a:solidFill>
                <a:latin typeface="Trebuchet MS" panose="020B0603020202020204" pitchFamily="34" charset="0"/>
                <a:cs typeface="Arial" panose="020B0604020202020204" pitchFamily="34" charset="0"/>
              </a:rPr>
              <a:t>95 No.  13-08</a:t>
            </a:r>
            <a:endParaRPr sz="1000" dirty="0">
              <a:latin typeface="Trebuchet MS" panose="020B0603020202020204" pitchFamily="34" charset="0"/>
              <a:cs typeface="Arial" panose="020B0604020202020204" pitchFamily="34" charset="0"/>
            </a:endParaRPr>
          </a:p>
          <a:p>
            <a:pPr marL="12700">
              <a:lnSpc>
                <a:spcPct val="100000"/>
              </a:lnSpc>
            </a:pPr>
            <a:r>
              <a:rPr sz="1000" b="0" spc="-5" dirty="0">
                <a:solidFill>
                  <a:srgbClr val="231F20"/>
                </a:solidFill>
                <a:latin typeface="Trebuchet MS" panose="020B0603020202020204" pitchFamily="34" charset="0"/>
                <a:cs typeface="Arial" panose="020B0604020202020204" pitchFamily="34" charset="0"/>
              </a:rPr>
              <a:t>Código Postal </a:t>
            </a:r>
            <a:r>
              <a:rPr sz="1000" b="0" dirty="0">
                <a:solidFill>
                  <a:srgbClr val="231F20"/>
                </a:solidFill>
                <a:latin typeface="Trebuchet MS" panose="020B0603020202020204" pitchFamily="34" charset="0"/>
                <a:cs typeface="Arial" panose="020B0604020202020204" pitchFamily="34" charset="0"/>
              </a:rPr>
              <a:t>110221</a:t>
            </a:r>
            <a:endParaRPr sz="1000" dirty="0">
              <a:latin typeface="Trebuchet MS" panose="020B0603020202020204" pitchFamily="34" charset="0"/>
              <a:cs typeface="Arial" panose="020B0604020202020204" pitchFamily="34" charset="0"/>
            </a:endParaRPr>
          </a:p>
        </p:txBody>
      </p:sp>
      <p:sp>
        <p:nvSpPr>
          <p:cNvPr id="28" name="object 23"/>
          <p:cNvSpPr txBox="1"/>
          <p:nvPr/>
        </p:nvSpPr>
        <p:spPr>
          <a:xfrm>
            <a:off x="256783" y="5550841"/>
            <a:ext cx="3166493" cy="751488"/>
          </a:xfrm>
          <a:prstGeom prst="rect">
            <a:avLst/>
          </a:prstGeom>
        </p:spPr>
        <p:txBody>
          <a:bodyPr vert="horz" wrap="square" lIns="0" tIns="12700" rIns="0" bIns="0" rtlCol="0">
            <a:spAutoFit/>
          </a:bodyPr>
          <a:lstStyle/>
          <a:p>
            <a:pPr marL="12700">
              <a:lnSpc>
                <a:spcPct val="100000"/>
              </a:lnSpc>
              <a:spcBef>
                <a:spcPts val="100"/>
              </a:spcBef>
              <a:tabLst>
                <a:tab pos="227965" algn="l"/>
              </a:tabLst>
            </a:pPr>
            <a:r>
              <a:rPr sz="800" b="0" u="dbl" dirty="0">
                <a:solidFill>
                  <a:srgbClr val="231F20"/>
                </a:solidFill>
                <a:uFill>
                  <a:solidFill>
                    <a:srgbClr val="27AAE1"/>
                  </a:solidFill>
                </a:uFill>
                <a:latin typeface="Trebuchet MS" panose="020B0603020202020204" pitchFamily="34" charset="0"/>
                <a:cs typeface="Arial" panose="020B0604020202020204" pitchFamily="34" charset="0"/>
              </a:rPr>
              <a:t>  </a:t>
            </a:r>
            <a:r>
              <a:rPr sz="800" b="0" u="dbl" spc="-10" dirty="0">
                <a:solidFill>
                  <a:srgbClr val="231F20"/>
                </a:solidFill>
                <a:uFill>
                  <a:solidFill>
                    <a:srgbClr val="27AAE1"/>
                  </a:solidFill>
                </a:u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	</a:t>
            </a:r>
            <a:r>
              <a:rPr sz="800" b="0" spc="-25" dirty="0">
                <a:solidFill>
                  <a:srgbClr val="231F20"/>
                </a:solidFill>
                <a:latin typeface="Trebuchet MS" panose="020B0603020202020204" pitchFamily="34" charset="0"/>
                <a:cs typeface="Arial" panose="020B0604020202020204" pitchFamily="34" charset="0"/>
              </a:rPr>
              <a:t>DATOS </a:t>
            </a:r>
            <a:r>
              <a:rPr sz="800" b="0" dirty="0">
                <a:solidFill>
                  <a:srgbClr val="231F20"/>
                </a:solidFill>
                <a:latin typeface="Trebuchet MS" panose="020B0603020202020204" pitchFamily="34" charset="0"/>
                <a:cs typeface="Arial" panose="020B0604020202020204" pitchFamily="34" charset="0"/>
              </a:rPr>
              <a:t>DE</a:t>
            </a:r>
            <a:r>
              <a:rPr sz="800" b="0" spc="20" dirty="0">
                <a:solidFill>
                  <a:srgbClr val="231F20"/>
                </a:solidFill>
                <a:latin typeface="Trebuchet MS" panose="020B0603020202020204" pitchFamily="34" charset="0"/>
                <a:cs typeface="Arial" panose="020B0604020202020204" pitchFamily="34" charset="0"/>
              </a:rPr>
              <a:t> </a:t>
            </a:r>
            <a:r>
              <a:rPr sz="800" b="0" spc="-20" dirty="0">
                <a:solidFill>
                  <a:srgbClr val="231F20"/>
                </a:solidFill>
                <a:latin typeface="Trebuchet MS" panose="020B0603020202020204" pitchFamily="34" charset="0"/>
                <a:cs typeface="Arial" panose="020B0604020202020204" pitchFamily="34" charset="0"/>
              </a:rPr>
              <a:t>CONTACTO</a:t>
            </a:r>
            <a:endParaRPr sz="800" dirty="0">
              <a:latin typeface="Trebuchet MS" panose="020B0603020202020204" pitchFamily="34" charset="0"/>
              <a:cs typeface="Arial" panose="020B0604020202020204" pitchFamily="34" charset="0"/>
            </a:endParaRPr>
          </a:p>
          <a:p>
            <a:pPr marL="228600">
              <a:lnSpc>
                <a:spcPct val="100000"/>
              </a:lnSpc>
            </a:pPr>
            <a:r>
              <a:rPr sz="800" b="0" spc="-5" dirty="0">
                <a:solidFill>
                  <a:srgbClr val="231F20"/>
                </a:solidFill>
                <a:latin typeface="Trebuchet MS" panose="020B0603020202020204" pitchFamily="34" charset="0"/>
                <a:cs typeface="Arial" panose="020B0604020202020204" pitchFamily="34" charset="0"/>
              </a:rPr>
              <a:t>PBX </a:t>
            </a:r>
            <a:r>
              <a:rPr sz="800" b="0" dirty="0">
                <a:solidFill>
                  <a:srgbClr val="231F20"/>
                </a:solidFill>
                <a:latin typeface="Trebuchet MS" panose="020B0603020202020204" pitchFamily="34" charset="0"/>
                <a:cs typeface="Arial" panose="020B0604020202020204" pitchFamily="34" charset="0"/>
              </a:rPr>
              <a:t>(571) 6510420 </a:t>
            </a:r>
            <a:r>
              <a:rPr sz="800" b="0" spc="-5" dirty="0">
                <a:solidFill>
                  <a:srgbClr val="231F20"/>
                </a:solidFill>
                <a:latin typeface="Trebuchet MS" panose="020B0603020202020204" pitchFamily="34" charset="0"/>
                <a:cs typeface="Arial" panose="020B0604020202020204" pitchFamily="34" charset="0"/>
              </a:rPr>
              <a:t>al </a:t>
            </a:r>
            <a:r>
              <a:rPr sz="800" b="0" dirty="0">
                <a:solidFill>
                  <a:srgbClr val="231F20"/>
                </a:solidFill>
                <a:latin typeface="Trebuchet MS" panose="020B0603020202020204" pitchFamily="34" charset="0"/>
                <a:cs typeface="Arial" panose="020B0604020202020204" pitchFamily="34" charset="0"/>
              </a:rPr>
              <a:t>6510449</a:t>
            </a:r>
            <a:r>
              <a:rPr sz="800" b="0" spc="-10" dirty="0">
                <a:solidFill>
                  <a:srgbClr val="231F20"/>
                </a:solid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Bogotá</a:t>
            </a:r>
            <a:endParaRPr sz="800" dirty="0">
              <a:latin typeface="Trebuchet MS" panose="020B0603020202020204" pitchFamily="34" charset="0"/>
              <a:cs typeface="Arial" panose="020B0604020202020204" pitchFamily="34" charset="0"/>
            </a:endParaRPr>
          </a:p>
          <a:p>
            <a:pPr marL="228600" marR="970915">
              <a:lnSpc>
                <a:spcPct val="100000"/>
              </a:lnSpc>
            </a:pPr>
            <a:r>
              <a:rPr sz="800" b="0" spc="-5" dirty="0">
                <a:solidFill>
                  <a:srgbClr val="231F20"/>
                </a:solidFill>
                <a:latin typeface="Trebuchet MS" panose="020B0603020202020204" pitchFamily="34" charset="0"/>
                <a:cs typeface="Arial" panose="020B0604020202020204" pitchFamily="34" charset="0"/>
                <a:hlinkClick r:id="rId5"/>
              </a:rPr>
              <a:t>denuncie@agencialogistica.gov.co </a:t>
            </a:r>
            <a:r>
              <a:rPr sz="800" b="0" spc="-5" dirty="0">
                <a:solidFill>
                  <a:srgbClr val="231F20"/>
                </a:solidFill>
                <a:latin typeface="Trebuchet MS" panose="020B0603020202020204" pitchFamily="34" charset="0"/>
                <a:cs typeface="Arial" panose="020B0604020202020204" pitchFamily="34" charset="0"/>
              </a:rPr>
              <a:t> </a:t>
            </a:r>
            <a:r>
              <a:rPr sz="800" b="0" spc="-5" dirty="0">
                <a:solidFill>
                  <a:srgbClr val="231F20"/>
                </a:solidFill>
                <a:latin typeface="Trebuchet MS" panose="020B0603020202020204" pitchFamily="34" charset="0"/>
                <a:cs typeface="Arial" panose="020B0604020202020204" pitchFamily="34" charset="0"/>
                <a:hlinkClick r:id="rId6"/>
              </a:rPr>
              <a:t>contactenos@agencialogistica.gov.co </a:t>
            </a:r>
            <a:r>
              <a:rPr sz="800" b="0" spc="-5" dirty="0">
                <a:solidFill>
                  <a:srgbClr val="231F20"/>
                </a:solidFill>
                <a:latin typeface="Trebuchet MS" panose="020B0603020202020204" pitchFamily="34" charset="0"/>
                <a:cs typeface="Arial" panose="020B0604020202020204" pitchFamily="34" charset="0"/>
              </a:rPr>
              <a:t> </a:t>
            </a:r>
            <a:r>
              <a:rPr sz="800" b="0" spc="-5" dirty="0">
                <a:solidFill>
                  <a:srgbClr val="231F20"/>
                </a:solidFill>
                <a:latin typeface="Trebuchet MS" panose="020B0603020202020204" pitchFamily="34" charset="0"/>
                <a:cs typeface="Arial" panose="020B0604020202020204" pitchFamily="34" charset="0"/>
                <a:hlinkClick r:id="rId7"/>
              </a:rPr>
              <a:t>notiﬁcaciones@agencialogistica.gov.co</a:t>
            </a:r>
            <a:endParaRPr sz="800" dirty="0">
              <a:latin typeface="Trebuchet MS" panose="020B0603020202020204" pitchFamily="34" charset="0"/>
              <a:cs typeface="Arial" panose="020B0604020202020204" pitchFamily="34" charset="0"/>
            </a:endParaRPr>
          </a:p>
          <a:p>
            <a:pPr marL="228600">
              <a:lnSpc>
                <a:spcPct val="100000"/>
              </a:lnSpc>
            </a:pPr>
            <a:r>
              <a:rPr sz="800" b="0" spc="-5" dirty="0">
                <a:solidFill>
                  <a:srgbClr val="231F20"/>
                </a:solidFill>
                <a:latin typeface="Trebuchet MS" panose="020B0603020202020204" pitchFamily="34" charset="0"/>
                <a:cs typeface="Arial" panose="020B0604020202020204" pitchFamily="34" charset="0"/>
              </a:rPr>
              <a:t>Horario </a:t>
            </a:r>
            <a:r>
              <a:rPr sz="800" b="0" dirty="0">
                <a:solidFill>
                  <a:srgbClr val="231F20"/>
                </a:solidFill>
                <a:latin typeface="Trebuchet MS" panose="020B0603020202020204" pitchFamily="34" charset="0"/>
                <a:cs typeface="Arial" panose="020B0604020202020204" pitchFamily="34" charset="0"/>
              </a:rPr>
              <a:t>de </a:t>
            </a:r>
            <a:r>
              <a:rPr sz="800" b="0" spc="-5" dirty="0">
                <a:solidFill>
                  <a:srgbClr val="231F20"/>
                </a:solidFill>
                <a:latin typeface="Trebuchet MS" panose="020B0603020202020204" pitchFamily="34" charset="0"/>
                <a:cs typeface="Arial" panose="020B0604020202020204" pitchFamily="34" charset="0"/>
              </a:rPr>
              <a:t>Atención: Lunes </a:t>
            </a:r>
            <a:r>
              <a:rPr sz="800" b="0" dirty="0">
                <a:solidFill>
                  <a:srgbClr val="231F20"/>
                </a:solidFill>
                <a:latin typeface="Trebuchet MS" panose="020B0603020202020204" pitchFamily="34" charset="0"/>
                <a:cs typeface="Arial" panose="020B0604020202020204" pitchFamily="34" charset="0"/>
              </a:rPr>
              <a:t>a </a:t>
            </a:r>
            <a:r>
              <a:rPr sz="800" b="0" spc="-5" dirty="0">
                <a:solidFill>
                  <a:srgbClr val="231F20"/>
                </a:solidFill>
                <a:latin typeface="Trebuchet MS" panose="020B0603020202020204" pitchFamily="34" charset="0"/>
                <a:cs typeface="Arial" panose="020B0604020202020204" pitchFamily="34" charset="0"/>
              </a:rPr>
              <a:t>Viernes </a:t>
            </a:r>
            <a:r>
              <a:rPr sz="800" b="0" dirty="0">
                <a:solidFill>
                  <a:srgbClr val="231F20"/>
                </a:solidFill>
                <a:latin typeface="Trebuchet MS" panose="020B0603020202020204" pitchFamily="34" charset="0"/>
                <a:cs typeface="Arial" panose="020B0604020202020204" pitchFamily="34" charset="0"/>
              </a:rPr>
              <a:t>de 7:30 </a:t>
            </a:r>
            <a:r>
              <a:rPr sz="800" b="0" spc="-5" dirty="0">
                <a:solidFill>
                  <a:srgbClr val="231F20"/>
                </a:solidFill>
                <a:latin typeface="Trebuchet MS" panose="020B0603020202020204" pitchFamily="34" charset="0"/>
                <a:cs typeface="Arial" panose="020B0604020202020204" pitchFamily="34" charset="0"/>
              </a:rPr>
              <a:t>a.m. </a:t>
            </a:r>
            <a:r>
              <a:rPr sz="800" b="0" dirty="0">
                <a:solidFill>
                  <a:srgbClr val="231F20"/>
                </a:solidFill>
                <a:latin typeface="Trebuchet MS" panose="020B0603020202020204" pitchFamily="34" charset="0"/>
                <a:cs typeface="Arial" panose="020B0604020202020204" pitchFamily="34" charset="0"/>
              </a:rPr>
              <a:t>a 4:30</a:t>
            </a:r>
            <a:r>
              <a:rPr sz="800" b="0" spc="-65" dirty="0">
                <a:solidFill>
                  <a:srgbClr val="231F20"/>
                </a:solid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p.m.</a:t>
            </a:r>
            <a:endParaRPr sz="800" dirty="0">
              <a:latin typeface="Trebuchet MS" panose="020B0603020202020204" pitchFamily="34" charset="0"/>
              <a:cs typeface="Arial" panose="020B0604020202020204" pitchFamily="34" charset="0"/>
            </a:endParaRPr>
          </a:p>
        </p:txBody>
      </p:sp>
      <p:sp>
        <p:nvSpPr>
          <p:cNvPr id="29" name="object 33"/>
          <p:cNvSpPr/>
          <p:nvPr/>
        </p:nvSpPr>
        <p:spPr>
          <a:xfrm>
            <a:off x="250238" y="5627979"/>
            <a:ext cx="96520" cy="135255"/>
          </a:xfrm>
          <a:custGeom>
            <a:avLst/>
            <a:gdLst/>
            <a:ahLst/>
            <a:cxnLst/>
            <a:rect l="l" t="t" r="r" b="b"/>
            <a:pathLst>
              <a:path w="96520" h="135254">
                <a:moveTo>
                  <a:pt x="96253" y="134747"/>
                </a:moveTo>
                <a:lnTo>
                  <a:pt x="0" y="134747"/>
                </a:lnTo>
                <a:lnTo>
                  <a:pt x="0" y="0"/>
                </a:lnTo>
                <a:lnTo>
                  <a:pt x="96253" y="0"/>
                </a:lnTo>
                <a:lnTo>
                  <a:pt x="96253" y="134747"/>
                </a:lnTo>
                <a:close/>
              </a:path>
            </a:pathLst>
          </a:custGeom>
          <a:ln w="3810">
            <a:solidFill>
              <a:srgbClr val="27AAE1"/>
            </a:solidFill>
          </a:ln>
        </p:spPr>
        <p:txBody>
          <a:bodyPr wrap="square" lIns="0" tIns="0" rIns="0" bIns="0" rtlCol="0"/>
          <a:lstStyle/>
          <a:p>
            <a:endParaRPr/>
          </a:p>
        </p:txBody>
      </p:sp>
      <p:sp>
        <p:nvSpPr>
          <p:cNvPr id="30" name="object 34"/>
          <p:cNvSpPr/>
          <p:nvPr/>
        </p:nvSpPr>
        <p:spPr>
          <a:xfrm>
            <a:off x="270289" y="5721820"/>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a:p>
        </p:txBody>
      </p:sp>
      <p:sp>
        <p:nvSpPr>
          <p:cNvPr id="31" name="object 35"/>
          <p:cNvSpPr/>
          <p:nvPr/>
        </p:nvSpPr>
        <p:spPr>
          <a:xfrm>
            <a:off x="271089" y="5736256"/>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a:p>
        </p:txBody>
      </p:sp>
      <p:sp>
        <p:nvSpPr>
          <p:cNvPr id="32" name="object 36"/>
          <p:cNvSpPr/>
          <p:nvPr/>
        </p:nvSpPr>
        <p:spPr>
          <a:xfrm>
            <a:off x="3660959" y="5567468"/>
            <a:ext cx="242255" cy="242265"/>
          </a:xfrm>
          <a:prstGeom prst="rect">
            <a:avLst/>
          </a:prstGeom>
          <a:blipFill>
            <a:blip r:embed="rId8" cstate="print"/>
            <a:stretch>
              <a:fillRect/>
            </a:stretch>
          </a:blipFill>
        </p:spPr>
        <p:txBody>
          <a:bodyPr wrap="square" lIns="0" tIns="0" rIns="0" bIns="0" rtlCol="0"/>
          <a:lstStyle/>
          <a:p>
            <a:endParaRPr/>
          </a:p>
        </p:txBody>
      </p:sp>
      <p:sp>
        <p:nvSpPr>
          <p:cNvPr id="48" name="object 22"/>
          <p:cNvSpPr txBox="1"/>
          <p:nvPr/>
        </p:nvSpPr>
        <p:spPr>
          <a:xfrm>
            <a:off x="7722730" y="5479040"/>
            <a:ext cx="1988516" cy="1090042"/>
          </a:xfrm>
          <a:prstGeom prst="rect">
            <a:avLst/>
          </a:prstGeom>
        </p:spPr>
        <p:txBody>
          <a:bodyPr vert="horz" wrap="square" lIns="0" tIns="12700" rIns="0" bIns="0" rtlCol="0">
            <a:spAutoFit/>
          </a:bodyPr>
          <a:lstStyle/>
          <a:p>
            <a:pPr marL="12700">
              <a:lnSpc>
                <a:spcPct val="100000"/>
              </a:lnSpc>
              <a:spcBef>
                <a:spcPts val="100"/>
              </a:spcBef>
            </a:pPr>
            <a:r>
              <a:rPr lang="es-CO" sz="1000" spc="-5" dirty="0">
                <a:solidFill>
                  <a:schemeClr val="bg1"/>
                </a:solidFill>
                <a:latin typeface="Trebuchet MS" panose="020B0603020202020204" pitchFamily="34" charset="0"/>
                <a:cs typeface="Arial" panose="020B0604020202020204" pitchFamily="34" charset="0"/>
              </a:rPr>
              <a:t>Regional </a:t>
            </a:r>
            <a:r>
              <a:rPr lang="es-ES" sz="1000" spc="-5" dirty="0">
                <a:solidFill>
                  <a:schemeClr val="bg1"/>
                </a:solidFill>
                <a:latin typeface="Trebuchet MS" panose="020B0603020202020204" pitchFamily="34" charset="0"/>
                <a:cs typeface="Arial" panose="020B0604020202020204" pitchFamily="34" charset="0"/>
              </a:rPr>
              <a:t>Tolima Grande </a:t>
            </a:r>
            <a:endParaRPr lang="es-CO" sz="1000" spc="-5" dirty="0">
              <a:solidFill>
                <a:schemeClr val="bg1"/>
              </a:solidFill>
              <a:latin typeface="Trebuchet MS" panose="020B0603020202020204" pitchFamily="34" charset="0"/>
              <a:cs typeface="Arial" panose="020B0604020202020204" pitchFamily="34" charset="0"/>
            </a:endParaRPr>
          </a:p>
          <a:p>
            <a:r>
              <a:rPr lang="es-CO" sz="1000" spc="-5" dirty="0">
                <a:solidFill>
                  <a:schemeClr val="bg1"/>
                </a:solidFill>
                <a:latin typeface="Trebuchet MS" panose="020B0603020202020204" pitchFamily="34" charset="0"/>
                <a:cs typeface="Arial" panose="020B0604020202020204" pitchFamily="34" charset="0"/>
              </a:rPr>
              <a:t>Dirección: </a:t>
            </a:r>
            <a:r>
              <a:rPr lang="es-ES" sz="1000" spc="-5" dirty="0">
                <a:solidFill>
                  <a:schemeClr val="bg1"/>
                </a:solidFill>
                <a:latin typeface="Trebuchet MS" panose="020B0603020202020204" pitchFamily="34" charset="0"/>
                <a:cs typeface="Arial" panose="020B0604020202020204" pitchFamily="34" charset="0"/>
              </a:rPr>
              <a:t>Centro de Entrenamiento Tolemaida</a:t>
            </a:r>
            <a:endParaRPr lang="es-CO" sz="1000" spc="-5" dirty="0">
              <a:solidFill>
                <a:schemeClr val="bg1"/>
              </a:solidFill>
              <a:latin typeface="Trebuchet MS" panose="020B0603020202020204" pitchFamily="34" charset="0"/>
              <a:cs typeface="Arial" panose="020B0604020202020204" pitchFamily="34" charset="0"/>
            </a:endParaRPr>
          </a:p>
          <a:p>
            <a:r>
              <a:rPr lang="es-ES" sz="1000" spc="-5" dirty="0">
                <a:solidFill>
                  <a:schemeClr val="bg1"/>
                </a:solidFill>
                <a:latin typeface="Trebuchet MS" panose="020B0603020202020204" pitchFamily="34" charset="0"/>
                <a:cs typeface="Arial" panose="020B0604020202020204" pitchFamily="34" charset="0"/>
              </a:rPr>
              <a:t>Centro Comercial Zulia Segundo piso</a:t>
            </a:r>
            <a:endParaRPr lang="es-CO" sz="1000" spc="-5" dirty="0">
              <a:solidFill>
                <a:schemeClr val="bg1"/>
              </a:solidFill>
              <a:latin typeface="Trebuchet MS" panose="020B0603020202020204" pitchFamily="34" charset="0"/>
              <a:cs typeface="Arial" panose="020B0604020202020204" pitchFamily="34" charset="0"/>
            </a:endParaRPr>
          </a:p>
          <a:p>
            <a:endParaRPr lang="es-CO" sz="1000" spc="-5" dirty="0">
              <a:solidFill>
                <a:schemeClr val="bg1"/>
              </a:solidFill>
              <a:latin typeface="Trebuchet MS" panose="020B0603020202020204" pitchFamily="34" charset="0"/>
              <a:cs typeface="Arial" panose="020B0604020202020204" pitchFamily="34" charset="0"/>
            </a:endParaRPr>
          </a:p>
          <a:p>
            <a:pPr marL="12700" marR="5080">
              <a:lnSpc>
                <a:spcPct val="100000"/>
              </a:lnSpc>
            </a:pPr>
            <a:endParaRPr sz="1000" dirty="0">
              <a:solidFill>
                <a:schemeClr val="bg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315518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dirty="0">
              <a:solidFill>
                <a:prstClr val="black"/>
              </a:solidFill>
            </a:endParaRPr>
          </a:p>
        </p:txBody>
      </p:sp>
      <p:sp>
        <p:nvSpPr>
          <p:cNvPr id="3" name="object 3"/>
          <p:cNvSpPr/>
          <p:nvPr/>
        </p:nvSpPr>
        <p:spPr>
          <a:xfrm>
            <a:off x="5668910" y="5717411"/>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dirty="0">
              <a:solidFill>
                <a:prstClr val="black"/>
              </a:solidFill>
            </a:endParaRPr>
          </a:p>
        </p:txBody>
      </p:sp>
      <p:sp>
        <p:nvSpPr>
          <p:cNvPr id="4" name="object 4"/>
          <p:cNvSpPr/>
          <p:nvPr/>
        </p:nvSpPr>
        <p:spPr>
          <a:xfrm>
            <a:off x="954388" y="0"/>
            <a:ext cx="11238230"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dirty="0">
              <a:solidFill>
                <a:prstClr val="black"/>
              </a:solidFill>
            </a:endParaRPr>
          </a:p>
        </p:txBody>
      </p:sp>
      <p:sp>
        <p:nvSpPr>
          <p:cNvPr id="5" name="object 5"/>
          <p:cNvSpPr/>
          <p:nvPr/>
        </p:nvSpPr>
        <p:spPr>
          <a:xfrm>
            <a:off x="130174" y="431741"/>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lang="es-CO" dirty="0">
              <a:solidFill>
                <a:prstClr val="black"/>
              </a:solidFill>
            </a:endParaRPr>
          </a:p>
        </p:txBody>
      </p:sp>
      <p:sp>
        <p:nvSpPr>
          <p:cNvPr id="6" name="object 6"/>
          <p:cNvSpPr/>
          <p:nvPr/>
        </p:nvSpPr>
        <p:spPr>
          <a:xfrm>
            <a:off x="954391" y="0"/>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dirty="0">
              <a:solidFill>
                <a:prstClr val="black"/>
              </a:solidFill>
            </a:endParaRPr>
          </a:p>
        </p:txBody>
      </p:sp>
      <p:sp>
        <p:nvSpPr>
          <p:cNvPr id="7" name="object 7"/>
          <p:cNvSpPr txBox="1">
            <a:spLocks noGrp="1"/>
          </p:cNvSpPr>
          <p:nvPr>
            <p:ph type="title"/>
          </p:nvPr>
        </p:nvSpPr>
        <p:spPr>
          <a:xfrm>
            <a:off x="918740" y="561069"/>
            <a:ext cx="4567660" cy="289823"/>
          </a:xfrm>
          <a:prstGeom prst="rect">
            <a:avLst/>
          </a:prstGeom>
        </p:spPr>
        <p:txBody>
          <a:bodyPr vert="horz" wrap="square" lIns="0" tIns="12700" rIns="0" bIns="0" rtlCol="0">
            <a:spAutoFit/>
          </a:bodyPr>
          <a:lstStyle/>
          <a:p>
            <a:pPr marL="12700">
              <a:lnSpc>
                <a:spcPct val="100000"/>
              </a:lnSpc>
              <a:spcBef>
                <a:spcPts val="100"/>
              </a:spcBef>
            </a:pPr>
            <a:r>
              <a:rPr lang="es-ES" spc="-10" dirty="0"/>
              <a:t>OBJETIVOS ESTRATEGICOS</a:t>
            </a:r>
            <a:endParaRPr spc="-15" dirty="0"/>
          </a:p>
        </p:txBody>
      </p:sp>
      <p:sp>
        <p:nvSpPr>
          <p:cNvPr id="8" name="object 8"/>
          <p:cNvSpPr/>
          <p:nvPr/>
        </p:nvSpPr>
        <p:spPr>
          <a:xfrm>
            <a:off x="550105" y="612942"/>
            <a:ext cx="202133" cy="202133"/>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9" name="object 9"/>
          <p:cNvSpPr/>
          <p:nvPr/>
        </p:nvSpPr>
        <p:spPr>
          <a:xfrm>
            <a:off x="483039" y="545861"/>
            <a:ext cx="336550"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dirty="0">
              <a:solidFill>
                <a:prstClr val="black"/>
              </a:solidFill>
            </a:endParaRPr>
          </a:p>
        </p:txBody>
      </p:sp>
      <p:sp>
        <p:nvSpPr>
          <p:cNvPr id="10" name="object 10"/>
          <p:cNvSpPr/>
          <p:nvPr/>
        </p:nvSpPr>
        <p:spPr>
          <a:xfrm>
            <a:off x="11218068" y="63158"/>
            <a:ext cx="608012" cy="361806"/>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1" name="object 11"/>
          <p:cNvSpPr/>
          <p:nvPr/>
        </p:nvSpPr>
        <p:spPr>
          <a:xfrm>
            <a:off x="9978059" y="174828"/>
            <a:ext cx="1014899" cy="211305"/>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17" name="CuadroTexto 16"/>
          <p:cNvSpPr txBox="1"/>
          <p:nvPr/>
        </p:nvSpPr>
        <p:spPr>
          <a:xfrm>
            <a:off x="4572000" y="1799332"/>
            <a:ext cx="1112805" cy="246221"/>
          </a:xfrm>
          <a:prstGeom prst="rect">
            <a:avLst/>
          </a:prstGeom>
          <a:noFill/>
        </p:spPr>
        <p:txBody>
          <a:bodyPr wrap="none" rtlCol="0">
            <a:spAutoFit/>
          </a:bodyPr>
          <a:lstStyle/>
          <a:p>
            <a:r>
              <a:rPr lang="es-CO" sz="1000" b="1" spc="-5" dirty="0">
                <a:solidFill>
                  <a:prstClr val="white"/>
                </a:solidFill>
                <a:latin typeface="Arial" panose="020B0604020202020204" pitchFamily="34" charset="0"/>
                <a:cs typeface="Arial" panose="020B0604020202020204" pitchFamily="34" charset="0"/>
              </a:rPr>
              <a:t>Título del Tema</a:t>
            </a:r>
          </a:p>
        </p:txBody>
      </p:sp>
      <p:pic>
        <p:nvPicPr>
          <p:cNvPr id="15" name="Imagen 14">
            <a:extLst>
              <a:ext uri="{FF2B5EF4-FFF2-40B4-BE49-F238E27FC236}">
                <a16:creationId xmlns:a16="http://schemas.microsoft.com/office/drawing/2014/main" xmlns="" id="{83E84032-4357-4B61-A548-98393D69D923}"/>
              </a:ext>
            </a:extLst>
          </p:cNvPr>
          <p:cNvPicPr>
            <a:picLocks noChangeAspect="1"/>
          </p:cNvPicPr>
          <p:nvPr/>
        </p:nvPicPr>
        <p:blipFill rotWithShape="1">
          <a:blip r:embed="rId5"/>
          <a:srcRect l="10625" t="35555" r="11250" b="17372"/>
          <a:stretch/>
        </p:blipFill>
        <p:spPr>
          <a:xfrm>
            <a:off x="276722" y="1798826"/>
            <a:ext cx="11098804" cy="3761651"/>
          </a:xfrm>
          <a:prstGeom prst="rect">
            <a:avLst/>
          </a:prstGeom>
        </p:spPr>
      </p:pic>
      <p:sp>
        <p:nvSpPr>
          <p:cNvPr id="16" name="object 22">
            <a:extLst>
              <a:ext uri="{FF2B5EF4-FFF2-40B4-BE49-F238E27FC236}">
                <a16:creationId xmlns:a16="http://schemas.microsoft.com/office/drawing/2014/main" xmlns="" id="{A9592DA3-C5B8-874C-94E2-EA23B0909692}"/>
              </a:ext>
            </a:extLst>
          </p:cNvPr>
          <p:cNvSpPr txBox="1"/>
          <p:nvPr/>
        </p:nvSpPr>
        <p:spPr>
          <a:xfrm>
            <a:off x="10031735" y="6187684"/>
            <a:ext cx="1738174" cy="166712"/>
          </a:xfrm>
          <a:prstGeom prst="rect">
            <a:avLst/>
          </a:prstGeom>
        </p:spPr>
        <p:txBody>
          <a:bodyPr vert="horz" wrap="square" lIns="0" tIns="12700" rIns="0" bIns="0" rtlCol="0">
            <a:spAutoFit/>
          </a:bodyPr>
          <a:lstStyle/>
          <a:p>
            <a:pPr marL="12700">
              <a:spcBef>
                <a:spcPts val="100"/>
              </a:spcBef>
            </a:pPr>
            <a:r>
              <a:rPr lang="es-CO" sz="1000" spc="-5" dirty="0">
                <a:solidFill>
                  <a:prstClr val="white">
                    <a:lumMod val="50000"/>
                  </a:prstClr>
                </a:solidFill>
                <a:latin typeface="Trebuchet MS" panose="020B0603020202020204" pitchFamily="34" charset="0"/>
                <a:cs typeface="Arial" panose="020B0604020202020204" pitchFamily="34" charset="0"/>
              </a:rPr>
              <a:t>Regional </a:t>
            </a:r>
            <a:r>
              <a:rPr lang="es-CO" sz="1000" spc="-5" dirty="0" smtClean="0">
                <a:solidFill>
                  <a:prstClr val="white">
                    <a:lumMod val="50000"/>
                  </a:prstClr>
                </a:solidFill>
                <a:latin typeface="Trebuchet MS" panose="020B0603020202020204" pitchFamily="34" charset="0"/>
                <a:cs typeface="Arial" panose="020B0604020202020204" pitchFamily="34" charset="0"/>
              </a:rPr>
              <a:t>Tolima Grande</a:t>
            </a:r>
            <a:endParaRPr sz="1000" dirty="0">
              <a:solidFill>
                <a:prstClr val="white">
                  <a:lumMod val="50000"/>
                </a:prst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634374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3555"/>
          </a:xfrm>
          <a:custGeom>
            <a:avLst/>
            <a:gdLst/>
            <a:ahLst/>
            <a:cxnLst/>
            <a:rect l="l" t="t" r="r" b="b"/>
            <a:pathLst>
              <a:path w="12192000" h="6853555">
                <a:moveTo>
                  <a:pt x="0" y="6853389"/>
                </a:moveTo>
                <a:lnTo>
                  <a:pt x="12191987" y="6853389"/>
                </a:lnTo>
                <a:lnTo>
                  <a:pt x="12191987" y="0"/>
                </a:lnTo>
                <a:lnTo>
                  <a:pt x="0" y="0"/>
                </a:lnTo>
                <a:lnTo>
                  <a:pt x="0" y="6853389"/>
                </a:lnTo>
                <a:close/>
              </a:path>
            </a:pathLst>
          </a:custGeom>
          <a:solidFill>
            <a:srgbClr val="21A8E0"/>
          </a:solidFill>
        </p:spPr>
        <p:txBody>
          <a:bodyPr wrap="square" lIns="0" tIns="0" rIns="0" bIns="0" rtlCol="0"/>
          <a:lstStyle/>
          <a:p>
            <a:endParaRPr/>
          </a:p>
        </p:txBody>
      </p:sp>
      <p:sp>
        <p:nvSpPr>
          <p:cNvPr id="3" name="object 3"/>
          <p:cNvSpPr/>
          <p:nvPr/>
        </p:nvSpPr>
        <p:spPr>
          <a:xfrm>
            <a:off x="1791892" y="5708199"/>
            <a:ext cx="6035040" cy="1149985"/>
          </a:xfrm>
          <a:custGeom>
            <a:avLst/>
            <a:gdLst/>
            <a:ahLst/>
            <a:cxnLst/>
            <a:rect l="l" t="t" r="r" b="b"/>
            <a:pathLst>
              <a:path w="6035040" h="1149984">
                <a:moveTo>
                  <a:pt x="4735626" y="0"/>
                </a:moveTo>
                <a:lnTo>
                  <a:pt x="0" y="0"/>
                </a:lnTo>
                <a:lnTo>
                  <a:pt x="649706" y="528929"/>
                </a:lnTo>
                <a:lnTo>
                  <a:pt x="1342732" y="1149807"/>
                </a:lnTo>
                <a:lnTo>
                  <a:pt x="6035014" y="1147445"/>
                </a:lnTo>
                <a:lnTo>
                  <a:pt x="4735626" y="0"/>
                </a:lnTo>
                <a:close/>
              </a:path>
            </a:pathLst>
          </a:custGeom>
          <a:solidFill>
            <a:srgbClr val="009DDF"/>
          </a:solidFill>
        </p:spPr>
        <p:txBody>
          <a:bodyPr wrap="square" lIns="0" tIns="0" rIns="0" bIns="0" rtlCol="0"/>
          <a:lstStyle/>
          <a:p>
            <a:endParaRPr/>
          </a:p>
        </p:txBody>
      </p:sp>
      <p:sp>
        <p:nvSpPr>
          <p:cNvPr id="4" name="object 4"/>
          <p:cNvSpPr/>
          <p:nvPr/>
        </p:nvSpPr>
        <p:spPr>
          <a:xfrm>
            <a:off x="185370" y="104738"/>
            <a:ext cx="11238230" cy="6605905"/>
          </a:xfrm>
          <a:custGeom>
            <a:avLst/>
            <a:gdLst/>
            <a:ahLst/>
            <a:cxnLst/>
            <a:rect l="l" t="t" r="r" b="b"/>
            <a:pathLst>
              <a:path w="11238230" h="6605905">
                <a:moveTo>
                  <a:pt x="5111775" y="0"/>
                </a:moveTo>
                <a:lnTo>
                  <a:pt x="5074577" y="0"/>
                </a:lnTo>
                <a:lnTo>
                  <a:pt x="0" y="1869681"/>
                </a:lnTo>
                <a:lnTo>
                  <a:pt x="0" y="6605320"/>
                </a:lnTo>
                <a:lnTo>
                  <a:pt x="528929" y="5955601"/>
                </a:lnTo>
                <a:lnTo>
                  <a:pt x="11237607" y="1142834"/>
                </a:lnTo>
                <a:lnTo>
                  <a:pt x="5111775" y="0"/>
                </a:lnTo>
                <a:close/>
              </a:path>
            </a:pathLst>
          </a:custGeom>
          <a:solidFill>
            <a:srgbClr val="008CC6"/>
          </a:solidFill>
        </p:spPr>
        <p:txBody>
          <a:bodyPr wrap="square" lIns="0" tIns="0" rIns="0" bIns="0" rtlCol="0"/>
          <a:lstStyle/>
          <a:p>
            <a:endParaRPr/>
          </a:p>
        </p:txBody>
      </p:sp>
      <p:sp>
        <p:nvSpPr>
          <p:cNvPr id="7" name="object 7"/>
          <p:cNvSpPr txBox="1"/>
          <p:nvPr/>
        </p:nvSpPr>
        <p:spPr>
          <a:xfrm>
            <a:off x="4151582" y="396820"/>
            <a:ext cx="6081801" cy="289823"/>
          </a:xfrm>
          <a:prstGeom prst="rect">
            <a:avLst/>
          </a:prstGeom>
        </p:spPr>
        <p:txBody>
          <a:bodyPr vert="horz" wrap="square" lIns="0" tIns="12700" rIns="0" bIns="0" rtlCol="0">
            <a:spAutoFit/>
          </a:bodyPr>
          <a:lstStyle/>
          <a:p>
            <a:pPr>
              <a:defRPr/>
            </a:pPr>
            <a:r>
              <a:rPr lang="es-CO" dirty="0" smtClean="0">
                <a:solidFill>
                  <a:schemeClr val="bg1"/>
                </a:solidFill>
                <a:latin typeface="Arial Black" panose="020B0A04020102020204" pitchFamily="34" charset="0"/>
                <a:cs typeface="Arial" panose="020B0604020202020204" pitchFamily="34" charset="0"/>
              </a:rPr>
              <a:t>JURISDICCIÓN REGIONAL TOLIMA GRANDE </a:t>
            </a:r>
            <a:endParaRPr lang="es-CO" dirty="0">
              <a:solidFill>
                <a:schemeClr val="bg1"/>
              </a:solidFill>
              <a:latin typeface="Arial Black" panose="020B0A04020102020204" pitchFamily="34" charset="0"/>
              <a:cs typeface="Arial" panose="020B0604020202020204" pitchFamily="34" charset="0"/>
            </a:endParaRPr>
          </a:p>
        </p:txBody>
      </p:sp>
      <p:sp>
        <p:nvSpPr>
          <p:cNvPr id="8" name="object 8"/>
          <p:cNvSpPr/>
          <p:nvPr/>
        </p:nvSpPr>
        <p:spPr>
          <a:xfrm>
            <a:off x="3648615" y="492658"/>
            <a:ext cx="202120" cy="20213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3581400" y="425450"/>
            <a:ext cx="336550" cy="336550"/>
          </a:xfrm>
          <a:custGeom>
            <a:avLst/>
            <a:gdLst/>
            <a:ahLst/>
            <a:cxnLst/>
            <a:rect l="l" t="t" r="r" b="b"/>
            <a:pathLst>
              <a:path w="336550" h="336550">
                <a:moveTo>
                  <a:pt x="336283" y="168135"/>
                </a:moveTo>
                <a:lnTo>
                  <a:pt x="330276" y="212833"/>
                </a:lnTo>
                <a:lnTo>
                  <a:pt x="313325" y="252998"/>
                </a:lnTo>
                <a:lnTo>
                  <a:pt x="287034" y="287026"/>
                </a:lnTo>
                <a:lnTo>
                  <a:pt x="253005" y="313316"/>
                </a:lnTo>
                <a:lnTo>
                  <a:pt x="212841" y="330264"/>
                </a:lnTo>
                <a:lnTo>
                  <a:pt x="168148" y="336270"/>
                </a:lnTo>
                <a:lnTo>
                  <a:pt x="123444" y="330264"/>
                </a:lnTo>
                <a:lnTo>
                  <a:pt x="83276" y="313316"/>
                </a:lnTo>
                <a:lnTo>
                  <a:pt x="49245" y="287026"/>
                </a:lnTo>
                <a:lnTo>
                  <a:pt x="22955" y="252998"/>
                </a:lnTo>
                <a:lnTo>
                  <a:pt x="6005" y="212833"/>
                </a:lnTo>
                <a:lnTo>
                  <a:pt x="0" y="168135"/>
                </a:lnTo>
                <a:lnTo>
                  <a:pt x="6005" y="123436"/>
                </a:lnTo>
                <a:lnTo>
                  <a:pt x="22955" y="83272"/>
                </a:lnTo>
                <a:lnTo>
                  <a:pt x="49245" y="49244"/>
                </a:lnTo>
                <a:lnTo>
                  <a:pt x="83276" y="22954"/>
                </a:lnTo>
                <a:lnTo>
                  <a:pt x="123444" y="6005"/>
                </a:lnTo>
                <a:lnTo>
                  <a:pt x="168148" y="0"/>
                </a:lnTo>
                <a:lnTo>
                  <a:pt x="212841" y="6005"/>
                </a:lnTo>
                <a:lnTo>
                  <a:pt x="253005" y="22954"/>
                </a:lnTo>
                <a:lnTo>
                  <a:pt x="287034" y="49244"/>
                </a:lnTo>
                <a:lnTo>
                  <a:pt x="313325" y="83272"/>
                </a:lnTo>
                <a:lnTo>
                  <a:pt x="330276" y="123436"/>
                </a:lnTo>
                <a:lnTo>
                  <a:pt x="336283" y="168135"/>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616856" y="104738"/>
            <a:ext cx="608025" cy="361805"/>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76859" y="216408"/>
            <a:ext cx="1014899" cy="211308"/>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5543457" y="1350780"/>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5" name="object 15"/>
          <p:cNvSpPr/>
          <p:nvPr/>
        </p:nvSpPr>
        <p:spPr>
          <a:xfrm>
            <a:off x="5229033" y="1570711"/>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a:p>
        </p:txBody>
      </p:sp>
      <p:sp>
        <p:nvSpPr>
          <p:cNvPr id="16" name="object 16"/>
          <p:cNvSpPr/>
          <p:nvPr/>
        </p:nvSpPr>
        <p:spPr>
          <a:xfrm>
            <a:off x="4675898" y="1427773"/>
            <a:ext cx="923290" cy="106045"/>
          </a:xfrm>
          <a:custGeom>
            <a:avLst/>
            <a:gdLst/>
            <a:ahLst/>
            <a:cxnLst/>
            <a:rect l="l" t="t" r="r" b="b"/>
            <a:pathLst>
              <a:path w="923289" h="106044">
                <a:moveTo>
                  <a:pt x="922743" y="0"/>
                </a:moveTo>
                <a:lnTo>
                  <a:pt x="103974" y="939"/>
                </a:lnTo>
                <a:lnTo>
                  <a:pt x="0" y="104914"/>
                </a:lnTo>
                <a:lnTo>
                  <a:pt x="816876" y="105854"/>
                </a:lnTo>
                <a:lnTo>
                  <a:pt x="922743" y="0"/>
                </a:lnTo>
                <a:close/>
              </a:path>
            </a:pathLst>
          </a:custGeom>
          <a:solidFill>
            <a:srgbClr val="F15A29"/>
          </a:solidFill>
        </p:spPr>
        <p:txBody>
          <a:bodyPr wrap="square" lIns="0" tIns="0" rIns="0" bIns="0" rtlCol="0"/>
          <a:lstStyle/>
          <a:p>
            <a:endParaRPr/>
          </a:p>
        </p:txBody>
      </p:sp>
      <p:sp>
        <p:nvSpPr>
          <p:cNvPr id="17" name="object 17"/>
          <p:cNvSpPr/>
          <p:nvPr/>
        </p:nvSpPr>
        <p:spPr>
          <a:xfrm>
            <a:off x="3660701" y="1142544"/>
            <a:ext cx="8107680" cy="5308600"/>
          </a:xfrm>
          <a:custGeom>
            <a:avLst/>
            <a:gdLst/>
            <a:ahLst/>
            <a:cxnLst/>
            <a:rect l="l" t="t" r="r" b="b"/>
            <a:pathLst>
              <a:path w="8107680" h="5308600">
                <a:moveTo>
                  <a:pt x="8107654" y="0"/>
                </a:moveTo>
                <a:lnTo>
                  <a:pt x="2504440" y="4889"/>
                </a:lnTo>
                <a:lnTo>
                  <a:pt x="0" y="2509329"/>
                </a:lnTo>
                <a:lnTo>
                  <a:pt x="2798787" y="5308130"/>
                </a:lnTo>
                <a:lnTo>
                  <a:pt x="8107654" y="5308130"/>
                </a:lnTo>
                <a:lnTo>
                  <a:pt x="8107654" y="0"/>
                </a:lnTo>
                <a:close/>
              </a:path>
            </a:pathLst>
          </a:custGeom>
          <a:solidFill>
            <a:srgbClr val="E6E7E8"/>
          </a:solidFill>
        </p:spPr>
        <p:txBody>
          <a:bodyPr wrap="square" lIns="0" tIns="0" rIns="0" bIns="0" rtlCol="0"/>
          <a:lstStyle/>
          <a:p>
            <a:endParaRPr/>
          </a:p>
        </p:txBody>
      </p:sp>
      <p:sp>
        <p:nvSpPr>
          <p:cNvPr id="18" name="object 18"/>
          <p:cNvSpPr/>
          <p:nvPr/>
        </p:nvSpPr>
        <p:spPr>
          <a:xfrm>
            <a:off x="4911983" y="1998064"/>
            <a:ext cx="2581910" cy="402590"/>
          </a:xfrm>
          <a:custGeom>
            <a:avLst/>
            <a:gdLst/>
            <a:ahLst/>
            <a:cxnLst/>
            <a:rect l="l" t="t" r="r" b="b"/>
            <a:pathLst>
              <a:path w="2581909" h="402589">
                <a:moveTo>
                  <a:pt x="2581300" y="0"/>
                </a:moveTo>
                <a:lnTo>
                  <a:pt x="418693" y="0"/>
                </a:lnTo>
                <a:lnTo>
                  <a:pt x="0" y="402526"/>
                </a:lnTo>
                <a:lnTo>
                  <a:pt x="2178786" y="402526"/>
                </a:lnTo>
                <a:lnTo>
                  <a:pt x="2581300" y="0"/>
                </a:lnTo>
                <a:close/>
              </a:path>
            </a:pathLst>
          </a:custGeom>
          <a:solidFill>
            <a:srgbClr val="BCBEC0"/>
          </a:solidFill>
        </p:spPr>
        <p:txBody>
          <a:bodyPr wrap="square" lIns="0" tIns="0" rIns="0" bIns="0" rtlCol="0"/>
          <a:lstStyle/>
          <a:p>
            <a:endParaRPr/>
          </a:p>
        </p:txBody>
      </p:sp>
      <p:sp>
        <p:nvSpPr>
          <p:cNvPr id="19" name="object 19"/>
          <p:cNvSpPr/>
          <p:nvPr/>
        </p:nvSpPr>
        <p:spPr>
          <a:xfrm>
            <a:off x="4151583" y="2758459"/>
            <a:ext cx="2581910" cy="402590"/>
          </a:xfrm>
          <a:custGeom>
            <a:avLst/>
            <a:gdLst/>
            <a:ahLst/>
            <a:cxnLst/>
            <a:rect l="l" t="t" r="r" b="b"/>
            <a:pathLst>
              <a:path w="2581909" h="402589">
                <a:moveTo>
                  <a:pt x="2581313" y="0"/>
                </a:moveTo>
                <a:lnTo>
                  <a:pt x="418706" y="0"/>
                </a:lnTo>
                <a:lnTo>
                  <a:pt x="0" y="402526"/>
                </a:lnTo>
                <a:lnTo>
                  <a:pt x="2178786" y="402526"/>
                </a:lnTo>
                <a:lnTo>
                  <a:pt x="2581313" y="0"/>
                </a:lnTo>
                <a:close/>
              </a:path>
            </a:pathLst>
          </a:custGeom>
          <a:solidFill>
            <a:srgbClr val="BCBEC0"/>
          </a:solidFill>
        </p:spPr>
        <p:txBody>
          <a:bodyPr wrap="square" lIns="0" tIns="0" rIns="0" bIns="0" rtlCol="0"/>
          <a:lstStyle/>
          <a:p>
            <a:endParaRPr/>
          </a:p>
        </p:txBody>
      </p:sp>
      <p:sp>
        <p:nvSpPr>
          <p:cNvPr id="26" name="CuadroTexto 25">
            <a:extLst>
              <a:ext uri="{FF2B5EF4-FFF2-40B4-BE49-F238E27FC236}">
                <a16:creationId xmlns:a16="http://schemas.microsoft.com/office/drawing/2014/main" xmlns="" id="{51EC1EEA-F0AE-4E2D-8F4D-83FED26C93EE}"/>
              </a:ext>
            </a:extLst>
          </p:cNvPr>
          <p:cNvSpPr txBox="1"/>
          <p:nvPr/>
        </p:nvSpPr>
        <p:spPr>
          <a:xfrm>
            <a:off x="216292" y="729502"/>
            <a:ext cx="2966952" cy="5632311"/>
          </a:xfrm>
          <a:prstGeom prst="rect">
            <a:avLst/>
          </a:prstGeom>
          <a:noFill/>
        </p:spPr>
        <p:txBody>
          <a:bodyPr wrap="square" rtlCol="0">
            <a:spAutoFit/>
          </a:bodyPr>
          <a:lstStyle/>
          <a:p>
            <a:pPr algn="just"/>
            <a:r>
              <a:rPr lang="es-CO" sz="2400" b="1" dirty="0">
                <a:solidFill>
                  <a:schemeClr val="bg1"/>
                </a:solidFill>
              </a:rPr>
              <a:t>La Agencia Logística de las Fuerzas Militares Regional Tolima Grande tiene su jurisdicción en todo el Departamento del  Tolima y Huila, adicionalmente  en los municipios de Girardot, Nilo, Fusagasugá y Puerto Salgar en el Departamento de Cundinamarca.</a:t>
            </a:r>
          </a:p>
        </p:txBody>
      </p:sp>
      <p:pic>
        <p:nvPicPr>
          <p:cNvPr id="20" name="Imagen 19"/>
          <p:cNvPicPr>
            <a:picLocks noChangeAspect="1"/>
          </p:cNvPicPr>
          <p:nvPr/>
        </p:nvPicPr>
        <p:blipFill rotWithShape="1">
          <a:blip r:embed="rId5"/>
          <a:srcRect l="23749" t="26666" r="19376" b="16667"/>
          <a:stretch/>
        </p:blipFill>
        <p:spPr>
          <a:xfrm>
            <a:off x="3333040" y="800523"/>
            <a:ext cx="8763001" cy="5992641"/>
          </a:xfrm>
          <a:prstGeom prst="rect">
            <a:avLst/>
          </a:prstGeom>
        </p:spPr>
      </p:pic>
      <p:sp>
        <p:nvSpPr>
          <p:cNvPr id="21" name="object 22">
            <a:extLst>
              <a:ext uri="{FF2B5EF4-FFF2-40B4-BE49-F238E27FC236}">
                <a16:creationId xmlns:a16="http://schemas.microsoft.com/office/drawing/2014/main" xmlns="" id="{A9592DA3-C5B8-874C-94E2-EA23B0909692}"/>
              </a:ext>
            </a:extLst>
          </p:cNvPr>
          <p:cNvSpPr txBox="1"/>
          <p:nvPr/>
        </p:nvSpPr>
        <p:spPr>
          <a:xfrm>
            <a:off x="10233384" y="6278457"/>
            <a:ext cx="1738174" cy="166712"/>
          </a:xfrm>
          <a:prstGeom prst="rect">
            <a:avLst/>
          </a:prstGeom>
        </p:spPr>
        <p:txBody>
          <a:bodyPr vert="horz" wrap="square" lIns="0" tIns="12700" rIns="0" bIns="0" rtlCol="0">
            <a:spAutoFit/>
          </a:bodyPr>
          <a:lstStyle/>
          <a:p>
            <a:pPr marL="12700">
              <a:spcBef>
                <a:spcPts val="100"/>
              </a:spcBef>
            </a:pPr>
            <a:r>
              <a:rPr lang="es-CO" sz="1000" spc="-5" dirty="0">
                <a:solidFill>
                  <a:prstClr val="white">
                    <a:lumMod val="50000"/>
                  </a:prstClr>
                </a:solidFill>
                <a:latin typeface="Trebuchet MS" panose="020B0603020202020204" pitchFamily="34" charset="0"/>
                <a:cs typeface="Arial" panose="020B0604020202020204" pitchFamily="34" charset="0"/>
              </a:rPr>
              <a:t>Regional </a:t>
            </a:r>
            <a:r>
              <a:rPr lang="es-CO" sz="1000" spc="-5" dirty="0" smtClean="0">
                <a:solidFill>
                  <a:prstClr val="white">
                    <a:lumMod val="50000"/>
                  </a:prstClr>
                </a:solidFill>
                <a:latin typeface="Trebuchet MS" panose="020B0603020202020204" pitchFamily="34" charset="0"/>
                <a:cs typeface="Arial" panose="020B0604020202020204" pitchFamily="34" charset="0"/>
              </a:rPr>
              <a:t>Tolima Grande</a:t>
            </a:r>
            <a:endParaRPr sz="1000" dirty="0">
              <a:solidFill>
                <a:prstClr val="white">
                  <a:lumMod val="50000"/>
                </a:prst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657678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3555"/>
          </a:xfrm>
          <a:custGeom>
            <a:avLst/>
            <a:gdLst/>
            <a:ahLst/>
            <a:cxnLst/>
            <a:rect l="l" t="t" r="r" b="b"/>
            <a:pathLst>
              <a:path w="12192000" h="6853555">
                <a:moveTo>
                  <a:pt x="0" y="6853389"/>
                </a:moveTo>
                <a:lnTo>
                  <a:pt x="12191987" y="6853389"/>
                </a:lnTo>
                <a:lnTo>
                  <a:pt x="12191987" y="0"/>
                </a:lnTo>
                <a:lnTo>
                  <a:pt x="0" y="0"/>
                </a:lnTo>
                <a:lnTo>
                  <a:pt x="0" y="6853389"/>
                </a:lnTo>
                <a:close/>
              </a:path>
            </a:pathLst>
          </a:custGeom>
          <a:solidFill>
            <a:srgbClr val="21A8E0"/>
          </a:solidFill>
        </p:spPr>
        <p:txBody>
          <a:bodyPr wrap="square" lIns="0" tIns="0" rIns="0" bIns="0" rtlCol="0"/>
          <a:lstStyle/>
          <a:p>
            <a:endParaRPr/>
          </a:p>
        </p:txBody>
      </p:sp>
      <p:sp>
        <p:nvSpPr>
          <p:cNvPr id="4" name="object 4"/>
          <p:cNvSpPr/>
          <p:nvPr/>
        </p:nvSpPr>
        <p:spPr>
          <a:xfrm>
            <a:off x="-109" y="0"/>
            <a:ext cx="11182950" cy="6605905"/>
          </a:xfrm>
          <a:custGeom>
            <a:avLst/>
            <a:gdLst/>
            <a:ahLst/>
            <a:cxnLst/>
            <a:rect l="l" t="t" r="r" b="b"/>
            <a:pathLst>
              <a:path w="11238230" h="6605905">
                <a:moveTo>
                  <a:pt x="5111775" y="0"/>
                </a:moveTo>
                <a:lnTo>
                  <a:pt x="5074577" y="0"/>
                </a:lnTo>
                <a:lnTo>
                  <a:pt x="0" y="1869681"/>
                </a:lnTo>
                <a:lnTo>
                  <a:pt x="0" y="6605320"/>
                </a:lnTo>
                <a:lnTo>
                  <a:pt x="528929" y="5955601"/>
                </a:lnTo>
                <a:lnTo>
                  <a:pt x="11237607" y="1142834"/>
                </a:lnTo>
                <a:lnTo>
                  <a:pt x="5111775" y="0"/>
                </a:lnTo>
                <a:close/>
              </a:path>
            </a:pathLst>
          </a:custGeom>
          <a:solidFill>
            <a:srgbClr val="008CC6"/>
          </a:solidFill>
        </p:spPr>
        <p:txBody>
          <a:bodyPr wrap="square" lIns="0" tIns="0" rIns="0" bIns="0" rtlCol="0"/>
          <a:lstStyle/>
          <a:p>
            <a:endParaRPr/>
          </a:p>
        </p:txBody>
      </p:sp>
      <p:sp>
        <p:nvSpPr>
          <p:cNvPr id="6" name="object 6"/>
          <p:cNvSpPr/>
          <p:nvPr/>
        </p:nvSpPr>
        <p:spPr>
          <a:xfrm>
            <a:off x="6133731" y="-21933"/>
            <a:ext cx="6027420" cy="1149985"/>
          </a:xfrm>
          <a:custGeom>
            <a:avLst/>
            <a:gdLst/>
            <a:ahLst/>
            <a:cxnLst/>
            <a:rect l="l" t="t" r="r" b="b"/>
            <a:pathLst>
              <a:path w="6027420" h="1149985">
                <a:moveTo>
                  <a:pt x="6026873" y="0"/>
                </a:moveTo>
                <a:lnTo>
                  <a:pt x="1299387" y="0"/>
                </a:lnTo>
                <a:lnTo>
                  <a:pt x="0" y="1147432"/>
                </a:lnTo>
                <a:lnTo>
                  <a:pt x="4692294" y="1149794"/>
                </a:lnTo>
                <a:lnTo>
                  <a:pt x="5385320" y="528929"/>
                </a:lnTo>
                <a:lnTo>
                  <a:pt x="6026873" y="6629"/>
                </a:lnTo>
                <a:lnTo>
                  <a:pt x="6026873" y="0"/>
                </a:lnTo>
                <a:close/>
              </a:path>
            </a:pathLst>
          </a:custGeom>
          <a:solidFill>
            <a:srgbClr val="009DDF"/>
          </a:solidFill>
        </p:spPr>
        <p:txBody>
          <a:bodyPr wrap="square" lIns="0" tIns="0" rIns="0" bIns="0" rtlCol="0"/>
          <a:lstStyle/>
          <a:p>
            <a:endParaRPr/>
          </a:p>
        </p:txBody>
      </p:sp>
      <p:sp>
        <p:nvSpPr>
          <p:cNvPr id="7" name="object 7"/>
          <p:cNvSpPr txBox="1"/>
          <p:nvPr/>
        </p:nvSpPr>
        <p:spPr>
          <a:xfrm>
            <a:off x="3759904" y="180709"/>
            <a:ext cx="7136696" cy="289823"/>
          </a:xfrm>
          <a:prstGeom prst="rect">
            <a:avLst/>
          </a:prstGeom>
        </p:spPr>
        <p:txBody>
          <a:bodyPr vert="horz" wrap="square" lIns="0" tIns="12700" rIns="0" bIns="0" rtlCol="0">
            <a:spAutoFit/>
          </a:bodyPr>
          <a:lstStyle/>
          <a:p>
            <a:pPr>
              <a:defRPr/>
            </a:pPr>
            <a:r>
              <a:rPr lang="es-CO" dirty="0" smtClean="0">
                <a:solidFill>
                  <a:schemeClr val="bg1"/>
                </a:solidFill>
                <a:latin typeface="Arial Black" panose="020B0A04020102020204" pitchFamily="34" charset="0"/>
                <a:cs typeface="Arial" panose="020B0604020202020204" pitchFamily="34" charset="0"/>
              </a:rPr>
              <a:t>ORGANIZACIÓN REGIONAL TOLIMA GRANDE </a:t>
            </a:r>
            <a:endParaRPr lang="es-CO" dirty="0">
              <a:solidFill>
                <a:schemeClr val="bg1"/>
              </a:solidFill>
              <a:latin typeface="Arial Black" panose="020B0A04020102020204" pitchFamily="34" charset="0"/>
              <a:cs typeface="Arial" panose="020B0604020202020204" pitchFamily="34" charset="0"/>
            </a:endParaRPr>
          </a:p>
        </p:txBody>
      </p:sp>
      <p:sp>
        <p:nvSpPr>
          <p:cNvPr id="8" name="object 8"/>
          <p:cNvSpPr/>
          <p:nvPr/>
        </p:nvSpPr>
        <p:spPr>
          <a:xfrm>
            <a:off x="3415423" y="270786"/>
            <a:ext cx="202120" cy="202133"/>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616856" y="104738"/>
            <a:ext cx="608025" cy="361805"/>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76859" y="216408"/>
            <a:ext cx="1014899" cy="211308"/>
          </a:xfrm>
          <a:prstGeom prst="rect">
            <a:avLst/>
          </a:prstGeom>
          <a:blipFill>
            <a:blip r:embed="rId5" cstate="print"/>
            <a:stretch>
              <a:fillRect/>
            </a:stretch>
          </a:blipFill>
        </p:spPr>
        <p:txBody>
          <a:bodyPr wrap="square" lIns="0" tIns="0" rIns="0" bIns="0" rtlCol="0"/>
          <a:lstStyle/>
          <a:p>
            <a:endParaRPr/>
          </a:p>
        </p:txBody>
      </p:sp>
      <p:sp>
        <p:nvSpPr>
          <p:cNvPr id="20" name="48 CuadroTexto"/>
          <p:cNvSpPr txBox="1"/>
          <p:nvPr/>
        </p:nvSpPr>
        <p:spPr>
          <a:xfrm>
            <a:off x="3575124" y="647856"/>
            <a:ext cx="5255637" cy="584775"/>
          </a:xfrm>
          <a:prstGeom prst="rect">
            <a:avLst/>
          </a:prstGeom>
          <a:solidFill>
            <a:schemeClr val="accent2">
              <a:lumMod val="75000"/>
            </a:schemeClr>
          </a:solidFill>
          <a:ln w="28575">
            <a:solidFill>
              <a:srgbClr val="F79646"/>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Director Regional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smtClean="0">
                <a:ln>
                  <a:noFill/>
                </a:ln>
                <a:solidFill>
                  <a:prstClr val="white"/>
                </a:solidFill>
                <a:effectLst/>
                <a:uLnTx/>
                <a:uFillTx/>
                <a:latin typeface="Arial" pitchFamily="34" charset="0"/>
                <a:ea typeface="+mn-ea"/>
                <a:cs typeface="Arial" pitchFamily="34" charset="0"/>
              </a:rPr>
              <a:t>Coronel </a:t>
            </a:r>
            <a:r>
              <a:rPr kumimoji="0" lang="es-CO" sz="1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(RA)</a:t>
            </a:r>
            <a:r>
              <a:rPr kumimoji="0" lang="es-CO" sz="1600" b="1" i="0" u="none" strike="noStrike" kern="0" cap="none" spc="0" normalizeH="0" noProof="0" dirty="0">
                <a:ln>
                  <a:noFill/>
                </a:ln>
                <a:solidFill>
                  <a:prstClr val="white"/>
                </a:solidFill>
                <a:effectLst/>
                <a:uLnTx/>
                <a:uFillTx/>
                <a:latin typeface="Arial" pitchFamily="34" charset="0"/>
                <a:ea typeface="+mn-ea"/>
                <a:cs typeface="Arial" pitchFamily="34" charset="0"/>
              </a:rPr>
              <a:t> ERNESTO </a:t>
            </a:r>
            <a:r>
              <a:rPr kumimoji="0" lang="es-CO" sz="1600" b="1" i="0" u="none" strike="noStrike" kern="0" cap="none" spc="0" normalizeH="0" noProof="0" dirty="0" smtClean="0">
                <a:ln>
                  <a:noFill/>
                </a:ln>
                <a:solidFill>
                  <a:prstClr val="white"/>
                </a:solidFill>
                <a:effectLst/>
                <a:uLnTx/>
                <a:uFillTx/>
                <a:latin typeface="Arial" pitchFamily="34" charset="0"/>
                <a:ea typeface="+mn-ea"/>
                <a:cs typeface="Arial" pitchFamily="34" charset="0"/>
              </a:rPr>
              <a:t>PINZÓN </a:t>
            </a:r>
            <a:r>
              <a:rPr kumimoji="0" lang="es-CO" sz="1600" b="1" i="0" u="none" strike="noStrike" kern="0" cap="none" spc="0" normalizeH="0" noProof="0" dirty="0">
                <a:ln>
                  <a:noFill/>
                </a:ln>
                <a:solidFill>
                  <a:prstClr val="white"/>
                </a:solidFill>
                <a:effectLst/>
                <a:uLnTx/>
                <a:uFillTx/>
                <a:latin typeface="Arial" pitchFamily="34" charset="0"/>
                <a:ea typeface="+mn-ea"/>
                <a:cs typeface="Arial" pitchFamily="34" charset="0"/>
              </a:rPr>
              <a:t>URIBE</a:t>
            </a:r>
            <a:endParaRPr kumimoji="0" lang="es-ES" sz="16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 name="49 CuadroTexto"/>
          <p:cNvSpPr txBox="1"/>
          <p:nvPr/>
        </p:nvSpPr>
        <p:spPr>
          <a:xfrm>
            <a:off x="2273388" y="1422044"/>
            <a:ext cx="2978740" cy="461665"/>
          </a:xfrm>
          <a:prstGeom prst="rect">
            <a:avLst/>
          </a:prstGeom>
          <a:solidFill>
            <a:srgbClr val="F79646"/>
          </a:solidFill>
          <a:ln w="28575">
            <a:solidFill>
              <a:srgbClr val="F79646"/>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CO" sz="1100" b="1" kern="0" dirty="0">
                <a:solidFill>
                  <a:schemeClr val="accent2">
                    <a:lumMod val="50000"/>
                  </a:schemeClr>
                </a:solidFill>
                <a:latin typeface="Arial" pitchFamily="34" charset="0"/>
                <a:cs typeface="Arial" pitchFamily="34" charset="0"/>
              </a:rPr>
              <a:t>Secretaria - Ciudadana</a:t>
            </a:r>
            <a:r>
              <a:rPr lang="es-ES" sz="1200" b="1" kern="0" dirty="0">
                <a:solidFill>
                  <a:schemeClr val="accent2">
                    <a:lumMod val="50000"/>
                  </a:schemeClr>
                </a:solidFill>
                <a:latin typeface="Arial" pitchFamily="34" charset="0"/>
                <a:cs typeface="Arial" pitchFamily="34" charset="0"/>
              </a:rPr>
              <a:t> </a:t>
            </a:r>
          </a:p>
          <a:p>
            <a:pPr marR="0" algn="ctr" fontAlgn="auto">
              <a:lnSpc>
                <a:spcPct val="100000"/>
              </a:lnSpc>
              <a:spcBef>
                <a:spcPts val="0"/>
              </a:spcBef>
              <a:spcAft>
                <a:spcPts val="0"/>
              </a:spcAft>
              <a:buClrTx/>
              <a:buSzTx/>
              <a:tabLst/>
              <a:defRPr/>
            </a:pPr>
            <a:r>
              <a:rPr lang="es-ES" sz="1200" b="1" kern="0" dirty="0">
                <a:solidFill>
                  <a:schemeClr val="accent2">
                    <a:lumMod val="50000"/>
                  </a:schemeClr>
                </a:solidFill>
                <a:latin typeface="Arial" pitchFamily="34" charset="0"/>
                <a:cs typeface="Arial" pitchFamily="34" charset="0"/>
              </a:rPr>
              <a:t>TASD. Loani Yaneth Lozano Molina</a:t>
            </a:r>
            <a:endParaRPr lang="es-CO" sz="1200" b="1" kern="0" dirty="0">
              <a:solidFill>
                <a:schemeClr val="accent2">
                  <a:lumMod val="50000"/>
                </a:schemeClr>
              </a:solidFill>
              <a:latin typeface="Arial" pitchFamily="34" charset="0"/>
              <a:cs typeface="Arial" pitchFamily="34" charset="0"/>
            </a:endParaRPr>
          </a:p>
        </p:txBody>
      </p:sp>
      <p:sp>
        <p:nvSpPr>
          <p:cNvPr id="22" name="50 CuadroTexto"/>
          <p:cNvSpPr txBox="1"/>
          <p:nvPr/>
        </p:nvSpPr>
        <p:spPr>
          <a:xfrm>
            <a:off x="7167244" y="1447800"/>
            <a:ext cx="3567447" cy="261610"/>
          </a:xfrm>
          <a:prstGeom prst="rect">
            <a:avLst/>
          </a:prstGeom>
          <a:solidFill>
            <a:srgbClr val="F79646"/>
          </a:solidFill>
          <a:ln w="28575">
            <a:solidFill>
              <a:srgbClr val="F79646"/>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lvl="0" indent="0" algn="ctr">
              <a:buFontTx/>
              <a:buNone/>
              <a:defRPr/>
            </a:pPr>
            <a:r>
              <a:rPr lang="es-CO" sz="1100" b="1" kern="0" dirty="0">
                <a:solidFill>
                  <a:schemeClr val="accent2">
                    <a:lumMod val="50000"/>
                  </a:schemeClr>
                </a:solidFill>
                <a:latin typeface="Arial" pitchFamily="34" charset="0"/>
                <a:cs typeface="Arial" pitchFamily="34" charset="0"/>
              </a:rPr>
              <a:t>Seguridad y Acceso</a:t>
            </a:r>
            <a:r>
              <a:rPr lang="es-ES" sz="1100" b="1" kern="0" dirty="0">
                <a:solidFill>
                  <a:schemeClr val="accent2">
                    <a:lumMod val="50000"/>
                  </a:schemeClr>
                </a:solidFill>
                <a:latin typeface="Arial" pitchFamily="34" charset="0"/>
                <a:cs typeface="Arial" pitchFamily="34" charset="0"/>
              </a:rPr>
              <a:t> </a:t>
            </a:r>
          </a:p>
        </p:txBody>
      </p:sp>
      <p:sp>
        <p:nvSpPr>
          <p:cNvPr id="23" name="61 CuadroTexto"/>
          <p:cNvSpPr txBox="1"/>
          <p:nvPr/>
        </p:nvSpPr>
        <p:spPr>
          <a:xfrm>
            <a:off x="1932177" y="2157017"/>
            <a:ext cx="1700596" cy="600164"/>
          </a:xfrm>
          <a:prstGeom prst="rect">
            <a:avLst/>
          </a:prstGeom>
          <a:solidFill>
            <a:schemeClr val="accent2">
              <a:lumMod val="75000"/>
            </a:schemeClr>
          </a:solidFill>
          <a:ln w="28575">
            <a:solidFill>
              <a:srgbClr val="F79646"/>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defPPr>
              <a:defRPr lang="es-CO"/>
            </a:defPPr>
            <a:lvl1pPr marR="0" lvl="0" indent="0" algn="ctr" fontAlgn="auto">
              <a:lnSpc>
                <a:spcPct val="100000"/>
              </a:lnSpc>
              <a:spcBef>
                <a:spcPts val="0"/>
              </a:spcBef>
              <a:spcAft>
                <a:spcPts val="0"/>
              </a:spcAft>
              <a:buClrTx/>
              <a:buSzTx/>
              <a:buFontTx/>
              <a:buNone/>
              <a:tabLst/>
              <a:defRPr kumimoji="0" sz="1600" b="1" i="0" u="none" strike="noStrike" kern="0" cap="none" spc="0" normalizeH="0" baseline="0">
                <a:ln>
                  <a:noFill/>
                </a:ln>
                <a:solidFill>
                  <a:prstClr val="white"/>
                </a:solidFill>
                <a:effectLst/>
                <a:uLnTx/>
                <a:uFillTx/>
                <a:latin typeface="Arial" pitchFamily="34" charset="0"/>
                <a:cs typeface="Arial" pitchFamily="34" charset="0"/>
              </a:defRPr>
            </a:lvl1pPr>
          </a:lstStyle>
          <a:p>
            <a:r>
              <a:rPr lang="es-CO" sz="1100" dirty="0"/>
              <a:t>Administrativa</a:t>
            </a:r>
          </a:p>
          <a:p>
            <a:pPr lvl="0">
              <a:defRPr/>
            </a:pPr>
            <a:r>
              <a:rPr lang="es-ES" sz="1100" b="0" dirty="0"/>
              <a:t>Cont. Pub Eylen Patricia Luengas  González</a:t>
            </a:r>
          </a:p>
        </p:txBody>
      </p:sp>
      <p:sp>
        <p:nvSpPr>
          <p:cNvPr id="24" name="63 CuadroTexto"/>
          <p:cNvSpPr txBox="1"/>
          <p:nvPr/>
        </p:nvSpPr>
        <p:spPr>
          <a:xfrm>
            <a:off x="3916053" y="2138521"/>
            <a:ext cx="1930804" cy="600164"/>
          </a:xfrm>
          <a:prstGeom prst="rect">
            <a:avLst/>
          </a:prstGeom>
          <a:solidFill>
            <a:schemeClr val="accent2">
              <a:lumMod val="75000"/>
            </a:schemeClr>
          </a:solidFill>
          <a:ln w="28575">
            <a:solidFill>
              <a:srgbClr val="F79646"/>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defPPr>
              <a:defRPr lang="es-CO"/>
            </a:defPPr>
            <a:lvl1pPr marR="0" lvl="0" indent="0" algn="ctr" fontAlgn="auto">
              <a:lnSpc>
                <a:spcPct val="100000"/>
              </a:lnSpc>
              <a:spcBef>
                <a:spcPts val="0"/>
              </a:spcBef>
              <a:spcAft>
                <a:spcPts val="0"/>
              </a:spcAft>
              <a:buClrTx/>
              <a:buSzTx/>
              <a:buFontTx/>
              <a:buNone/>
              <a:tabLst/>
              <a:defRPr kumimoji="0" sz="1600" b="1" i="0" u="none" strike="noStrike" kern="0" cap="none" spc="0" normalizeH="0" baseline="0">
                <a:ln>
                  <a:noFill/>
                </a:ln>
                <a:solidFill>
                  <a:prstClr val="white"/>
                </a:solidFill>
                <a:effectLst/>
                <a:uLnTx/>
                <a:uFillTx/>
                <a:latin typeface="Arial" pitchFamily="34" charset="0"/>
                <a:cs typeface="Arial" pitchFamily="34" charset="0"/>
              </a:defRPr>
            </a:lvl1pPr>
          </a:lstStyle>
          <a:p>
            <a:r>
              <a:rPr lang="es-CO" sz="1100" dirty="0"/>
              <a:t>Financiera</a:t>
            </a:r>
            <a:r>
              <a:rPr lang="es-ES" sz="1100" b="0" dirty="0"/>
              <a:t> </a:t>
            </a:r>
          </a:p>
          <a:p>
            <a:r>
              <a:rPr lang="es-ES" sz="1100" b="0" dirty="0" smtClean="0"/>
              <a:t>Cont. Yurley María Castillo Pacheco (E)</a:t>
            </a:r>
            <a:endParaRPr lang="es-ES" sz="1100" b="0" dirty="0"/>
          </a:p>
        </p:txBody>
      </p:sp>
      <p:sp>
        <p:nvSpPr>
          <p:cNvPr id="27" name="69 CuadroTexto"/>
          <p:cNvSpPr txBox="1"/>
          <p:nvPr/>
        </p:nvSpPr>
        <p:spPr>
          <a:xfrm>
            <a:off x="6040720" y="2133600"/>
            <a:ext cx="2320343" cy="600164"/>
          </a:xfrm>
          <a:prstGeom prst="rect">
            <a:avLst/>
          </a:prstGeom>
          <a:solidFill>
            <a:schemeClr val="accent2">
              <a:lumMod val="75000"/>
            </a:schemeClr>
          </a:solidFill>
          <a:ln w="28575">
            <a:solidFill>
              <a:srgbClr val="F79646"/>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defPPr>
              <a:defRPr lang="es-CO"/>
            </a:defPPr>
            <a:lvl1pPr marR="0" lvl="0" indent="0" algn="ctr" fontAlgn="auto">
              <a:lnSpc>
                <a:spcPct val="100000"/>
              </a:lnSpc>
              <a:spcBef>
                <a:spcPts val="0"/>
              </a:spcBef>
              <a:spcAft>
                <a:spcPts val="0"/>
              </a:spcAft>
              <a:buClrTx/>
              <a:buSzTx/>
              <a:buFontTx/>
              <a:buNone/>
              <a:tabLst/>
              <a:defRPr kumimoji="0" sz="1600" b="1" i="0" u="none" strike="noStrike" kern="0" cap="none" spc="0" normalizeH="0" baseline="0">
                <a:ln>
                  <a:noFill/>
                </a:ln>
                <a:solidFill>
                  <a:prstClr val="white"/>
                </a:solidFill>
                <a:effectLst/>
                <a:uLnTx/>
                <a:uFillTx/>
                <a:latin typeface="Arial" pitchFamily="34" charset="0"/>
                <a:cs typeface="Arial" pitchFamily="34" charset="0"/>
              </a:defRPr>
            </a:lvl1pPr>
          </a:lstStyle>
          <a:p>
            <a:r>
              <a:rPr lang="es-CO" sz="1100" dirty="0" smtClean="0"/>
              <a:t>Contratación</a:t>
            </a:r>
          </a:p>
          <a:p>
            <a:pPr>
              <a:defRPr/>
            </a:pPr>
            <a:r>
              <a:rPr lang="es-CO" sz="1100" dirty="0" smtClean="0"/>
              <a:t> PD.</a:t>
            </a:r>
            <a:r>
              <a:rPr lang="es-ES" sz="1100" dirty="0" smtClean="0"/>
              <a:t>Edilma </a:t>
            </a:r>
            <a:r>
              <a:rPr lang="es-ES" sz="1100" dirty="0"/>
              <a:t>Andrea Ayala Bautista</a:t>
            </a:r>
          </a:p>
        </p:txBody>
      </p:sp>
      <p:sp>
        <p:nvSpPr>
          <p:cNvPr id="28" name="74 CuadroTexto"/>
          <p:cNvSpPr txBox="1"/>
          <p:nvPr/>
        </p:nvSpPr>
        <p:spPr>
          <a:xfrm>
            <a:off x="8591688" y="2143036"/>
            <a:ext cx="3066911" cy="430887"/>
          </a:xfrm>
          <a:prstGeom prst="rect">
            <a:avLst/>
          </a:prstGeom>
          <a:solidFill>
            <a:schemeClr val="accent2">
              <a:lumMod val="75000"/>
            </a:schemeClr>
          </a:solidFill>
          <a:ln w="28575">
            <a:solidFill>
              <a:srgbClr val="F79646"/>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defPPr>
              <a:defRPr lang="es-CO"/>
            </a:defPPr>
            <a:lvl1pPr marR="0" lvl="0" indent="0" algn="ctr" fontAlgn="auto">
              <a:lnSpc>
                <a:spcPct val="100000"/>
              </a:lnSpc>
              <a:spcBef>
                <a:spcPts val="0"/>
              </a:spcBef>
              <a:spcAft>
                <a:spcPts val="0"/>
              </a:spcAft>
              <a:buClrTx/>
              <a:buSzTx/>
              <a:buFontTx/>
              <a:buNone/>
              <a:tabLst/>
              <a:defRPr kumimoji="0" sz="1600" b="1" i="0" u="none" strike="noStrike" kern="0" cap="none" spc="0" normalizeH="0" baseline="0">
                <a:ln>
                  <a:noFill/>
                </a:ln>
                <a:solidFill>
                  <a:prstClr val="white"/>
                </a:solidFill>
                <a:effectLst/>
                <a:uLnTx/>
                <a:uFillTx/>
                <a:latin typeface="Arial" pitchFamily="34" charset="0"/>
                <a:cs typeface="Arial" pitchFamily="34" charset="0"/>
              </a:defRPr>
            </a:lvl1pPr>
          </a:lstStyle>
          <a:p>
            <a:r>
              <a:rPr lang="es-CO" sz="1100" dirty="0"/>
              <a:t>Abastecimientos y </a:t>
            </a:r>
            <a:r>
              <a:rPr lang="es-CO" sz="1100" dirty="0" smtClean="0"/>
              <a:t>Servicios </a:t>
            </a:r>
          </a:p>
          <a:p>
            <a:r>
              <a:rPr lang="es-CO" sz="1100" dirty="0"/>
              <a:t> Ing. Alim. Jinnifer Rodriguez </a:t>
            </a:r>
            <a:r>
              <a:rPr lang="es-CO" sz="1100" dirty="0" smtClean="0"/>
              <a:t>Rodriguez (E)</a:t>
            </a:r>
            <a:endParaRPr lang="es-ES" sz="1100" b="0" dirty="0"/>
          </a:p>
        </p:txBody>
      </p:sp>
      <p:sp>
        <p:nvSpPr>
          <p:cNvPr id="29" name="56 CuadroTexto"/>
          <p:cNvSpPr txBox="1"/>
          <p:nvPr/>
        </p:nvSpPr>
        <p:spPr>
          <a:xfrm>
            <a:off x="1904684" y="2971800"/>
            <a:ext cx="1700595" cy="430887"/>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CO" sz="1100" b="1" kern="0" dirty="0">
                <a:solidFill>
                  <a:prstClr val="black"/>
                </a:solidFill>
                <a:latin typeface="Arial" pitchFamily="34" charset="0"/>
                <a:cs typeface="Arial" pitchFamily="34" charset="0"/>
              </a:rPr>
              <a:t>Talento Humano</a:t>
            </a:r>
          </a:p>
          <a:p>
            <a:pPr lvl="0" algn="ctr">
              <a:defRPr/>
            </a:pPr>
            <a:r>
              <a:rPr lang="es-ES" sz="1100" dirty="0"/>
              <a:t>PD Narly Brillyth Serrano  </a:t>
            </a:r>
          </a:p>
        </p:txBody>
      </p:sp>
      <p:sp>
        <p:nvSpPr>
          <p:cNvPr id="30" name="57 CuadroTexto"/>
          <p:cNvSpPr txBox="1"/>
          <p:nvPr/>
        </p:nvSpPr>
        <p:spPr>
          <a:xfrm>
            <a:off x="1889220" y="3492192"/>
            <a:ext cx="1700595" cy="600164"/>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defPPr>
              <a:defRPr lang="es-ES"/>
            </a:defPPr>
            <a:lvl1pPr algn="ctr">
              <a:defRPr>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prstClr val="black"/>
                </a:solidFill>
                <a:effectLst/>
                <a:uLnTx/>
                <a:uFillTx/>
              </a:rPr>
              <a:t>SST</a:t>
            </a:r>
          </a:p>
          <a:p>
            <a:pPr>
              <a:defRPr/>
            </a:pPr>
            <a:r>
              <a:rPr lang="es-ES" sz="1100" dirty="0">
                <a:solidFill>
                  <a:schemeClr val="tx1"/>
                </a:solidFill>
                <a:latin typeface="+mn-lt"/>
                <a:cs typeface="+mn-cs"/>
              </a:rPr>
              <a:t>PD Flor Maria Murillo Mendoza</a:t>
            </a:r>
          </a:p>
        </p:txBody>
      </p:sp>
      <p:sp>
        <p:nvSpPr>
          <p:cNvPr id="31" name="58 CuadroTexto"/>
          <p:cNvSpPr txBox="1"/>
          <p:nvPr/>
        </p:nvSpPr>
        <p:spPr>
          <a:xfrm>
            <a:off x="1889220" y="4180213"/>
            <a:ext cx="1700595" cy="600164"/>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defPPr>
              <a:defRPr lang="es-ES"/>
            </a:defPPr>
            <a:lvl1pPr algn="ctr">
              <a:defRPr>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prstClr val="black"/>
                </a:solidFill>
                <a:effectLst/>
                <a:uLnTx/>
                <a:uFillTx/>
              </a:rPr>
              <a:t>Servicios Administrativos</a:t>
            </a:r>
          </a:p>
          <a:p>
            <a:pPr marR="0" lvl="0" indent="0" fontAlgn="auto">
              <a:lnSpc>
                <a:spcPct val="100000"/>
              </a:lnSpc>
              <a:spcBef>
                <a:spcPts val="0"/>
              </a:spcBef>
              <a:spcAft>
                <a:spcPts val="0"/>
              </a:spcAft>
              <a:buClrTx/>
              <a:buSzTx/>
              <a:buFontTx/>
              <a:buNone/>
              <a:tabLst/>
              <a:defRPr/>
            </a:pPr>
            <a:r>
              <a:rPr lang="es-ES" sz="1100" dirty="0">
                <a:solidFill>
                  <a:schemeClr val="tx1"/>
                </a:solidFill>
                <a:latin typeface="+mn-lt"/>
                <a:cs typeface="+mn-cs"/>
              </a:rPr>
              <a:t>TS. Ginnia Vargas </a:t>
            </a:r>
            <a:endParaRPr lang="es-CO" sz="1100" dirty="0">
              <a:solidFill>
                <a:schemeClr val="tx1"/>
              </a:solidFill>
              <a:latin typeface="+mn-lt"/>
              <a:cs typeface="+mn-cs"/>
            </a:endParaRPr>
          </a:p>
        </p:txBody>
      </p:sp>
      <p:sp>
        <p:nvSpPr>
          <p:cNvPr id="32" name="59 CuadroTexto"/>
          <p:cNvSpPr txBox="1"/>
          <p:nvPr/>
        </p:nvSpPr>
        <p:spPr>
          <a:xfrm>
            <a:off x="1878814" y="4858455"/>
            <a:ext cx="1700594" cy="430887"/>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prstClr val="black"/>
                </a:solidFill>
                <a:effectLst/>
                <a:uLnTx/>
                <a:uFillTx/>
                <a:latin typeface="Arial" pitchFamily="34" charset="0"/>
                <a:cs typeface="Arial" pitchFamily="34" charset="0"/>
              </a:rPr>
              <a:t>Gestión Documental</a:t>
            </a:r>
          </a:p>
          <a:p>
            <a:pPr>
              <a:defRPr/>
            </a:pPr>
            <a:r>
              <a:rPr lang="es-ES" sz="1100" dirty="0"/>
              <a:t>TASD Disney Perez Tovar </a:t>
            </a:r>
            <a:endParaRPr lang="es-CO" sz="1100" dirty="0"/>
          </a:p>
        </p:txBody>
      </p:sp>
      <p:sp>
        <p:nvSpPr>
          <p:cNvPr id="33" name="60 CuadroTexto"/>
          <p:cNvSpPr txBox="1"/>
          <p:nvPr/>
        </p:nvSpPr>
        <p:spPr>
          <a:xfrm>
            <a:off x="1870301" y="5367420"/>
            <a:ext cx="1700595" cy="600164"/>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prstClr val="black"/>
                </a:solidFill>
                <a:effectLst/>
                <a:uLnTx/>
                <a:uFillTx/>
                <a:latin typeface="Arial" pitchFamily="34" charset="0"/>
                <a:cs typeface="Arial" pitchFamily="34" charset="0"/>
              </a:rPr>
              <a:t>Tecnología</a:t>
            </a:r>
          </a:p>
          <a:p>
            <a:pPr lvl="0">
              <a:defRPr/>
            </a:pPr>
            <a:r>
              <a:rPr lang="es-ES" sz="1100" kern="0" dirty="0"/>
              <a:t>TASD Jose Dario Agudelo Ramirez</a:t>
            </a:r>
          </a:p>
        </p:txBody>
      </p:sp>
      <p:sp>
        <p:nvSpPr>
          <p:cNvPr id="34" name="24 CuadroTexto"/>
          <p:cNvSpPr txBox="1"/>
          <p:nvPr/>
        </p:nvSpPr>
        <p:spPr>
          <a:xfrm>
            <a:off x="3924865" y="2971800"/>
            <a:ext cx="1939331" cy="600164"/>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CO" sz="1100" b="1" kern="0" noProof="0" dirty="0">
                <a:solidFill>
                  <a:prstClr val="black"/>
                </a:solidFill>
                <a:latin typeface="Arial" pitchFamily="34" charset="0"/>
                <a:cs typeface="Arial" pitchFamily="34" charset="0"/>
              </a:rPr>
              <a:t>Contabilidad</a:t>
            </a:r>
          </a:p>
          <a:p>
            <a:pPr lvl="0" algn="ctr">
              <a:defRPr/>
            </a:pPr>
            <a:r>
              <a:rPr lang="es-ES" sz="1100" dirty="0" smtClean="0"/>
              <a:t>PD. </a:t>
            </a:r>
            <a:r>
              <a:rPr lang="es-ES" sz="1100" dirty="0"/>
              <a:t>Jurley Maria Castillo Pacheco</a:t>
            </a:r>
            <a:endParaRPr kumimoji="0" lang="es-CO" sz="11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35" name="65 CuadroTexto"/>
          <p:cNvSpPr txBox="1"/>
          <p:nvPr/>
        </p:nvSpPr>
        <p:spPr>
          <a:xfrm>
            <a:off x="3932829" y="3642821"/>
            <a:ext cx="1939330" cy="600164"/>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prstClr val="black"/>
                </a:solidFill>
                <a:effectLst/>
                <a:uLnTx/>
                <a:uFillTx/>
                <a:latin typeface="Arial" pitchFamily="34" charset="0"/>
                <a:cs typeface="Arial" pitchFamily="34" charset="0"/>
              </a:rPr>
              <a:t>Presupuesto y Cartera</a:t>
            </a:r>
          </a:p>
          <a:p>
            <a:pPr marL="0" marR="0" lvl="0" indent="0" algn="ctr" defTabSz="914400" eaLnBrk="1" fontAlgn="auto" latinLnBrk="0" hangingPunct="1">
              <a:lnSpc>
                <a:spcPct val="100000"/>
              </a:lnSpc>
              <a:spcBef>
                <a:spcPts val="0"/>
              </a:spcBef>
              <a:spcAft>
                <a:spcPts val="0"/>
              </a:spcAft>
              <a:buClrTx/>
              <a:buSzTx/>
              <a:buFontTx/>
              <a:buNone/>
              <a:tabLst/>
              <a:defRPr/>
            </a:pPr>
            <a:r>
              <a:rPr lang="es-CO" sz="1100" dirty="0"/>
              <a:t>PD. Gina Paola Diaz </a:t>
            </a:r>
            <a:r>
              <a:rPr lang="es-CO" sz="1100" dirty="0" smtClean="0"/>
              <a:t>Tovar</a:t>
            </a:r>
          </a:p>
          <a:p>
            <a:pPr marL="0" marR="0" lvl="0" indent="0" algn="ctr" defTabSz="914400" eaLnBrk="1" fontAlgn="auto" latinLnBrk="0" hangingPunct="1">
              <a:lnSpc>
                <a:spcPct val="100000"/>
              </a:lnSpc>
              <a:spcBef>
                <a:spcPts val="0"/>
              </a:spcBef>
              <a:spcAft>
                <a:spcPts val="0"/>
              </a:spcAft>
              <a:buClrTx/>
              <a:buSzTx/>
              <a:buFontTx/>
              <a:buNone/>
              <a:tabLst/>
              <a:defRPr/>
            </a:pPr>
            <a:r>
              <a:rPr lang="es-CO" sz="1100" dirty="0" smtClean="0"/>
              <a:t>TSD. Vacante</a:t>
            </a:r>
            <a:endParaRPr lang="es-CO" sz="1100" dirty="0"/>
          </a:p>
        </p:txBody>
      </p:sp>
      <p:sp>
        <p:nvSpPr>
          <p:cNvPr id="36" name="64 CuadroTexto"/>
          <p:cNvSpPr txBox="1"/>
          <p:nvPr/>
        </p:nvSpPr>
        <p:spPr>
          <a:xfrm>
            <a:off x="3921514" y="4329545"/>
            <a:ext cx="1942682" cy="769441"/>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prstClr val="black"/>
                </a:solidFill>
                <a:effectLst/>
                <a:uLnTx/>
                <a:uFillTx/>
                <a:latin typeface="Arial" pitchFamily="34" charset="0"/>
                <a:cs typeface="Arial" pitchFamily="34" charset="0"/>
              </a:rPr>
              <a:t>Tesorería</a:t>
            </a:r>
          </a:p>
          <a:p>
            <a:pPr lvl="0">
              <a:defRPr/>
            </a:pPr>
            <a:r>
              <a:rPr lang="es-ES" sz="1100" dirty="0"/>
              <a:t>PD Shirley Yaneth Cervera Vargas</a:t>
            </a:r>
          </a:p>
          <a:p>
            <a:pPr lvl="0">
              <a:defRPr/>
            </a:pPr>
            <a:r>
              <a:rPr lang="es-ES" sz="1100" dirty="0"/>
              <a:t>TASD Monica Quimbayo Saenz</a:t>
            </a:r>
          </a:p>
        </p:txBody>
      </p:sp>
      <p:sp>
        <p:nvSpPr>
          <p:cNvPr id="37" name="67 CuadroTexto"/>
          <p:cNvSpPr txBox="1"/>
          <p:nvPr/>
        </p:nvSpPr>
        <p:spPr>
          <a:xfrm>
            <a:off x="6124856" y="2971800"/>
            <a:ext cx="2320343" cy="600164"/>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prstClr val="black"/>
                </a:solidFill>
                <a:effectLst/>
                <a:uLnTx/>
                <a:uFillTx/>
                <a:latin typeface="Arial" pitchFamily="34" charset="0"/>
                <a:cs typeface="Arial" pitchFamily="34" charset="0"/>
              </a:rPr>
              <a:t>Pre – Contractual</a:t>
            </a:r>
          </a:p>
          <a:p>
            <a:pPr>
              <a:defRPr/>
            </a:pPr>
            <a:r>
              <a:rPr lang="es-ES" sz="1100" dirty="0" smtClean="0"/>
              <a:t>PD. Vacante</a:t>
            </a:r>
          </a:p>
          <a:p>
            <a:pPr>
              <a:defRPr/>
            </a:pPr>
            <a:r>
              <a:rPr lang="es-ES" sz="1100" dirty="0" smtClean="0"/>
              <a:t> TASD</a:t>
            </a:r>
            <a:r>
              <a:rPr lang="es-ES" sz="1100" dirty="0"/>
              <a:t>. Nimia Sofia Lopez </a:t>
            </a:r>
            <a:r>
              <a:rPr lang="es-ES" sz="1100" dirty="0" smtClean="0"/>
              <a:t>Doria</a:t>
            </a:r>
            <a:endParaRPr lang="es-CO" sz="1200" dirty="0"/>
          </a:p>
        </p:txBody>
      </p:sp>
      <p:sp>
        <p:nvSpPr>
          <p:cNvPr id="39" name="68 CuadroTexto"/>
          <p:cNvSpPr txBox="1"/>
          <p:nvPr/>
        </p:nvSpPr>
        <p:spPr>
          <a:xfrm>
            <a:off x="6124855" y="3716432"/>
            <a:ext cx="2311467" cy="600164"/>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prstClr val="black"/>
                </a:solidFill>
                <a:effectLst/>
                <a:uLnTx/>
                <a:uFillTx/>
                <a:latin typeface="Arial" pitchFamily="34" charset="0"/>
                <a:cs typeface="Arial" pitchFamily="34" charset="0"/>
              </a:rPr>
              <a:t>Contractual</a:t>
            </a:r>
          </a:p>
          <a:p>
            <a:pPr lvl="0">
              <a:defRPr/>
            </a:pPr>
            <a:r>
              <a:rPr lang="es-ES" sz="1100" dirty="0"/>
              <a:t>PD. Gloria Lizeth Ramirez Tovar</a:t>
            </a:r>
          </a:p>
          <a:p>
            <a:pPr lvl="0">
              <a:defRPr/>
            </a:pPr>
            <a:r>
              <a:rPr lang="es-ES" sz="1100" dirty="0"/>
              <a:t>TASD. Maria del Pilar Rey Cobos</a:t>
            </a:r>
            <a:endParaRPr lang="es-CO" sz="1200" dirty="0"/>
          </a:p>
        </p:txBody>
      </p:sp>
      <p:sp>
        <p:nvSpPr>
          <p:cNvPr id="40" name="108 CuadroTexto"/>
          <p:cNvSpPr txBox="1"/>
          <p:nvPr/>
        </p:nvSpPr>
        <p:spPr>
          <a:xfrm>
            <a:off x="6320426" y="4554698"/>
            <a:ext cx="1952535" cy="646331"/>
          </a:xfrm>
          <a:prstGeom prst="rect">
            <a:avLst/>
          </a:prstGeom>
          <a:solidFill>
            <a:schemeClr val="accent6">
              <a:lumMod val="20000"/>
              <a:lumOff val="80000"/>
            </a:schemeClr>
          </a:solidFill>
          <a:ln w="28575"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prstClr val="black"/>
                </a:solidFill>
                <a:effectLst/>
                <a:uLnTx/>
                <a:uFillTx/>
                <a:latin typeface="Arial" pitchFamily="34" charset="0"/>
                <a:cs typeface="Arial" pitchFamily="34" charset="0"/>
              </a:rPr>
              <a:t>TOTAL</a:t>
            </a:r>
          </a:p>
          <a:p>
            <a:pPr lvl="0">
              <a:defRPr/>
            </a:pPr>
            <a:r>
              <a:rPr lang="es-ES" sz="1200" dirty="0"/>
              <a:t>Funcionarios: </a:t>
            </a:r>
            <a:r>
              <a:rPr lang="es-ES" sz="1200" dirty="0" smtClean="0"/>
              <a:t>105</a:t>
            </a:r>
          </a:p>
          <a:p>
            <a:pPr lvl="0">
              <a:defRPr/>
            </a:pPr>
            <a:r>
              <a:rPr lang="es-ES" sz="1200" dirty="0" smtClean="0"/>
              <a:t>Vacantes</a:t>
            </a:r>
            <a:r>
              <a:rPr lang="es-ES" sz="1200" dirty="0"/>
              <a:t>: 7</a:t>
            </a:r>
            <a:endParaRPr lang="es-CO" sz="1200" dirty="0"/>
          </a:p>
        </p:txBody>
      </p:sp>
      <p:sp>
        <p:nvSpPr>
          <p:cNvPr id="41" name="75 CuadroTexto"/>
          <p:cNvSpPr txBox="1"/>
          <p:nvPr/>
        </p:nvSpPr>
        <p:spPr>
          <a:xfrm>
            <a:off x="8634762" y="2810260"/>
            <a:ext cx="3066910" cy="1107996"/>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algn="ctr">
              <a:defRPr/>
            </a:pPr>
            <a:r>
              <a:rPr lang="es-CO" sz="1100" b="1" kern="0" dirty="0" smtClean="0">
                <a:solidFill>
                  <a:prstClr val="black"/>
                </a:solidFill>
                <a:latin typeface="Arial" pitchFamily="34" charset="0"/>
                <a:cs typeface="Arial" pitchFamily="34" charset="0"/>
              </a:rPr>
              <a:t>Cad`s </a:t>
            </a:r>
            <a:r>
              <a:rPr lang="es-CO" sz="1100" b="1" kern="0" dirty="0">
                <a:solidFill>
                  <a:prstClr val="black"/>
                </a:solidFill>
                <a:latin typeface="Arial" pitchFamily="34" charset="0"/>
                <a:cs typeface="Arial" pitchFamily="34" charset="0"/>
              </a:rPr>
              <a:t>Girardot </a:t>
            </a:r>
          </a:p>
          <a:p>
            <a:pPr>
              <a:defRPr/>
            </a:pPr>
            <a:r>
              <a:rPr lang="es-ES" sz="1100" dirty="0"/>
              <a:t>TS. Pedro Gonzalo Casas Espinel</a:t>
            </a:r>
          </a:p>
          <a:p>
            <a:pPr>
              <a:defRPr/>
            </a:pPr>
            <a:r>
              <a:rPr lang="es-ES" sz="1100" dirty="0"/>
              <a:t>Auxiliares: 5</a:t>
            </a:r>
          </a:p>
          <a:p>
            <a:pPr>
              <a:defRPr/>
            </a:pPr>
            <a:r>
              <a:rPr lang="es-ES" sz="1100" dirty="0"/>
              <a:t>TS. Cesar Augusto Lozada Luna</a:t>
            </a:r>
          </a:p>
          <a:p>
            <a:pPr>
              <a:defRPr/>
            </a:pPr>
            <a:r>
              <a:rPr lang="es-ES" sz="1100" dirty="0"/>
              <a:t>Auxiliares 2: </a:t>
            </a:r>
          </a:p>
          <a:p>
            <a:pPr lvl="0">
              <a:defRPr/>
            </a:pPr>
            <a:r>
              <a:rPr lang="es-CO" sz="1100" dirty="0"/>
              <a:t>Conductores: </a:t>
            </a:r>
            <a:r>
              <a:rPr lang="es-CO" sz="1100" dirty="0" smtClean="0"/>
              <a:t>4</a:t>
            </a:r>
            <a:endParaRPr lang="es-CO" sz="1100" dirty="0"/>
          </a:p>
        </p:txBody>
      </p:sp>
      <p:sp>
        <p:nvSpPr>
          <p:cNvPr id="42" name="71 CuadroTexto"/>
          <p:cNvSpPr txBox="1"/>
          <p:nvPr/>
        </p:nvSpPr>
        <p:spPr>
          <a:xfrm>
            <a:off x="8613176" y="4039850"/>
            <a:ext cx="3064333" cy="1446550"/>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marR="0" lvl="0" indent="0" algn="ctr" fontAlgn="auto">
              <a:lnSpc>
                <a:spcPct val="100000"/>
              </a:lnSpc>
              <a:spcBef>
                <a:spcPts val="0"/>
              </a:spcBef>
              <a:spcAft>
                <a:spcPts val="0"/>
              </a:spcAft>
              <a:buClrTx/>
              <a:buSzTx/>
              <a:buFontTx/>
              <a:buNone/>
              <a:tabLst/>
              <a:defRPr/>
            </a:pPr>
            <a:r>
              <a:rPr lang="es-CO" sz="1100" b="1" kern="0" dirty="0">
                <a:solidFill>
                  <a:prstClr val="black"/>
                </a:solidFill>
                <a:latin typeface="Arial" pitchFamily="34" charset="0"/>
                <a:cs typeface="Arial" pitchFamily="34" charset="0"/>
              </a:rPr>
              <a:t>Catering</a:t>
            </a:r>
          </a:p>
          <a:p>
            <a:pPr>
              <a:defRPr/>
            </a:pPr>
            <a:r>
              <a:rPr lang="es-CO" sz="1100" dirty="0"/>
              <a:t>Ing. Alim. Jinnifer Rodriguez Rodriguez</a:t>
            </a:r>
          </a:p>
          <a:p>
            <a:pPr>
              <a:defRPr/>
            </a:pPr>
            <a:r>
              <a:rPr lang="es-ES" sz="1100" dirty="0" smtClean="0"/>
              <a:t>TASD. </a:t>
            </a:r>
            <a:r>
              <a:rPr lang="es-ES" sz="1100" dirty="0"/>
              <a:t>Edizabeth Diaz </a:t>
            </a:r>
            <a:r>
              <a:rPr lang="es-ES" sz="1100" dirty="0" smtClean="0"/>
              <a:t>Espinosa</a:t>
            </a:r>
          </a:p>
          <a:p>
            <a:pPr>
              <a:defRPr/>
            </a:pPr>
            <a:r>
              <a:rPr lang="es-ES" sz="1100" dirty="0" smtClean="0"/>
              <a:t>TS. Nestor </a:t>
            </a:r>
            <a:r>
              <a:rPr lang="es-ES" sz="1100" dirty="0"/>
              <a:t>Alexander Becerra</a:t>
            </a:r>
          </a:p>
          <a:p>
            <a:pPr>
              <a:defRPr/>
            </a:pPr>
            <a:r>
              <a:rPr lang="es-ES" sz="1100" dirty="0" smtClean="0"/>
              <a:t>Pacheco </a:t>
            </a:r>
          </a:p>
          <a:p>
            <a:pPr>
              <a:defRPr/>
            </a:pPr>
            <a:r>
              <a:rPr lang="es-CO" sz="1100" dirty="0" smtClean="0"/>
              <a:t>1  </a:t>
            </a:r>
            <a:r>
              <a:rPr lang="es-CO" sz="1100" dirty="0"/>
              <a:t>Comisión Ejército</a:t>
            </a:r>
            <a:endParaRPr lang="es-ES" sz="1100" dirty="0"/>
          </a:p>
          <a:p>
            <a:pPr lvl="0">
              <a:defRPr/>
            </a:pPr>
            <a:r>
              <a:rPr lang="es-CO" sz="1100" dirty="0" smtClean="0"/>
              <a:t>16 Administradores </a:t>
            </a:r>
            <a:r>
              <a:rPr lang="es-CO" sz="1100" dirty="0"/>
              <a:t>de Comedor</a:t>
            </a:r>
            <a:endParaRPr lang="es-ES" sz="1100" dirty="0"/>
          </a:p>
          <a:p>
            <a:pPr lvl="0">
              <a:defRPr/>
            </a:pPr>
            <a:r>
              <a:rPr lang="es-CO" sz="1100" dirty="0" smtClean="0"/>
              <a:t>54 Auxiliares</a:t>
            </a:r>
          </a:p>
        </p:txBody>
      </p:sp>
      <p:sp>
        <p:nvSpPr>
          <p:cNvPr id="43" name="72 CuadroTexto"/>
          <p:cNvSpPr txBox="1"/>
          <p:nvPr/>
        </p:nvSpPr>
        <p:spPr>
          <a:xfrm>
            <a:off x="8610599" y="5588913"/>
            <a:ext cx="3091073" cy="430887"/>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algn="ctr">
              <a:defRPr/>
            </a:pPr>
            <a:r>
              <a:rPr lang="es-CO" sz="1100" b="1" kern="0" dirty="0">
                <a:solidFill>
                  <a:prstClr val="black"/>
                </a:solidFill>
                <a:latin typeface="Arial" pitchFamily="34" charset="0"/>
                <a:cs typeface="Arial" pitchFamily="34" charset="0"/>
              </a:rPr>
              <a:t>Abastecimientos de Bienes y Servicios</a:t>
            </a:r>
          </a:p>
          <a:p>
            <a:pPr>
              <a:defRPr/>
            </a:pPr>
            <a:r>
              <a:rPr lang="es-ES" sz="1100" dirty="0"/>
              <a:t>TASD Lina Maria Merchán Moscoso</a:t>
            </a:r>
          </a:p>
        </p:txBody>
      </p:sp>
      <p:sp>
        <p:nvSpPr>
          <p:cNvPr id="44" name="73 CuadroTexto"/>
          <p:cNvSpPr txBox="1"/>
          <p:nvPr/>
        </p:nvSpPr>
        <p:spPr>
          <a:xfrm>
            <a:off x="8610600" y="6105436"/>
            <a:ext cx="3091072" cy="600164"/>
          </a:xfrm>
          <a:prstGeom prst="rect">
            <a:avLst/>
          </a:prstGeom>
          <a:solidFill>
            <a:schemeClr val="accent2">
              <a:lumMod val="20000"/>
              <a:lumOff val="80000"/>
            </a:schemeClr>
          </a:solidFill>
          <a:ln w="28575" cap="flat" cmpd="sng" algn="ctr">
            <a:solidFill>
              <a:srgbClr val="F79646"/>
            </a:solidFill>
            <a:prstDash val="solid"/>
          </a:ln>
          <a:effectLst/>
        </p:spPr>
        <p:txBody>
          <a:bodyPr wrap="square" rtlCol="0">
            <a:spAutoFit/>
          </a:bodyPr>
          <a:lstStyle/>
          <a:p>
            <a:pPr lvl="0" algn="ctr">
              <a:defRPr/>
            </a:pPr>
            <a:r>
              <a:rPr lang="es-CO" sz="1100" b="1" kern="0" dirty="0">
                <a:solidFill>
                  <a:prstClr val="black"/>
                </a:solidFill>
                <a:latin typeface="Arial" pitchFamily="34" charset="0"/>
                <a:cs typeface="Arial" pitchFamily="34" charset="0"/>
              </a:rPr>
              <a:t>Otros Bienes y Servicios</a:t>
            </a:r>
          </a:p>
          <a:p>
            <a:pPr lvl="0">
              <a:defRPr/>
            </a:pPr>
            <a:r>
              <a:rPr lang="es-ES" sz="1100" dirty="0"/>
              <a:t>TASD Luz Edna Raquel Reyes </a:t>
            </a:r>
          </a:p>
          <a:p>
            <a:pPr lvl="0">
              <a:defRPr/>
            </a:pPr>
            <a:r>
              <a:rPr lang="es-ES" sz="1100" dirty="0"/>
              <a:t>TASD Diva Quiñonez </a:t>
            </a:r>
            <a:endParaRPr lang="es-CO" sz="1100" dirty="0"/>
          </a:p>
        </p:txBody>
      </p:sp>
      <p:cxnSp>
        <p:nvCxnSpPr>
          <p:cNvPr id="12" name="Conector recto 11"/>
          <p:cNvCxnSpPr/>
          <p:nvPr/>
        </p:nvCxnSpPr>
        <p:spPr>
          <a:xfrm>
            <a:off x="8851224" y="914400"/>
            <a:ext cx="74662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8" name="Conector recto 37"/>
          <p:cNvCxnSpPr/>
          <p:nvPr/>
        </p:nvCxnSpPr>
        <p:spPr>
          <a:xfrm>
            <a:off x="9597848" y="914400"/>
            <a:ext cx="0" cy="485106"/>
          </a:xfrm>
          <a:prstGeom prst="line">
            <a:avLst/>
          </a:prstGeom>
        </p:spPr>
        <p:style>
          <a:lnRef idx="3">
            <a:schemeClr val="accent6"/>
          </a:lnRef>
          <a:fillRef idx="0">
            <a:schemeClr val="accent6"/>
          </a:fillRef>
          <a:effectRef idx="2">
            <a:schemeClr val="accent6"/>
          </a:effectRef>
          <a:fontRef idx="minor">
            <a:schemeClr val="tx1"/>
          </a:fontRef>
        </p:style>
      </p:cxnSp>
      <p:cxnSp>
        <p:nvCxnSpPr>
          <p:cNvPr id="45" name="Conector recto 44"/>
          <p:cNvCxnSpPr/>
          <p:nvPr/>
        </p:nvCxnSpPr>
        <p:spPr>
          <a:xfrm>
            <a:off x="2971800" y="914400"/>
            <a:ext cx="0" cy="504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46" name="Conector recto 45"/>
          <p:cNvCxnSpPr>
            <a:stCxn id="20" idx="1"/>
          </p:cNvCxnSpPr>
          <p:nvPr/>
        </p:nvCxnSpPr>
        <p:spPr>
          <a:xfrm flipH="1">
            <a:off x="2951336" y="940244"/>
            <a:ext cx="612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47" name="Conector recto 46"/>
          <p:cNvCxnSpPr/>
          <p:nvPr/>
        </p:nvCxnSpPr>
        <p:spPr>
          <a:xfrm>
            <a:off x="6202943" y="1219200"/>
            <a:ext cx="0" cy="729208"/>
          </a:xfrm>
          <a:prstGeom prst="line">
            <a:avLst/>
          </a:prstGeom>
        </p:spPr>
        <p:style>
          <a:lnRef idx="3">
            <a:schemeClr val="accent6"/>
          </a:lnRef>
          <a:fillRef idx="0">
            <a:schemeClr val="accent6"/>
          </a:fillRef>
          <a:effectRef idx="2">
            <a:schemeClr val="accent6"/>
          </a:effectRef>
          <a:fontRef idx="minor">
            <a:schemeClr val="tx1"/>
          </a:fontRef>
        </p:style>
      </p:cxnSp>
      <p:cxnSp>
        <p:nvCxnSpPr>
          <p:cNvPr id="52" name="Conector recto 51"/>
          <p:cNvCxnSpPr/>
          <p:nvPr/>
        </p:nvCxnSpPr>
        <p:spPr>
          <a:xfrm>
            <a:off x="6202943" y="1981200"/>
            <a:ext cx="3394465" cy="2175"/>
          </a:xfrm>
          <a:prstGeom prst="line">
            <a:avLst/>
          </a:prstGeom>
        </p:spPr>
        <p:style>
          <a:lnRef idx="3">
            <a:schemeClr val="accent6"/>
          </a:lnRef>
          <a:fillRef idx="0">
            <a:schemeClr val="accent6"/>
          </a:fillRef>
          <a:effectRef idx="2">
            <a:schemeClr val="accent6"/>
          </a:effectRef>
          <a:fontRef idx="minor">
            <a:schemeClr val="tx1"/>
          </a:fontRef>
        </p:style>
      </p:cxnSp>
      <p:cxnSp>
        <p:nvCxnSpPr>
          <p:cNvPr id="55" name="Conector recto 54"/>
          <p:cNvCxnSpPr/>
          <p:nvPr/>
        </p:nvCxnSpPr>
        <p:spPr>
          <a:xfrm>
            <a:off x="9601200" y="1981200"/>
            <a:ext cx="0" cy="144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61" name="Conector recto 60"/>
          <p:cNvCxnSpPr/>
          <p:nvPr/>
        </p:nvCxnSpPr>
        <p:spPr>
          <a:xfrm flipH="1">
            <a:off x="2971800" y="1981200"/>
            <a:ext cx="3251605" cy="2844"/>
          </a:xfrm>
          <a:prstGeom prst="line">
            <a:avLst/>
          </a:prstGeom>
        </p:spPr>
        <p:style>
          <a:lnRef idx="3">
            <a:schemeClr val="accent6"/>
          </a:lnRef>
          <a:fillRef idx="0">
            <a:schemeClr val="accent6"/>
          </a:fillRef>
          <a:effectRef idx="2">
            <a:schemeClr val="accent6"/>
          </a:effectRef>
          <a:fontRef idx="minor">
            <a:schemeClr val="tx1"/>
          </a:fontRef>
        </p:style>
      </p:cxnSp>
      <p:cxnSp>
        <p:nvCxnSpPr>
          <p:cNvPr id="67" name="Conector recto 66"/>
          <p:cNvCxnSpPr/>
          <p:nvPr/>
        </p:nvCxnSpPr>
        <p:spPr>
          <a:xfrm>
            <a:off x="2971800" y="1981200"/>
            <a:ext cx="0" cy="145786"/>
          </a:xfrm>
          <a:prstGeom prst="line">
            <a:avLst/>
          </a:prstGeom>
        </p:spPr>
        <p:style>
          <a:lnRef idx="3">
            <a:schemeClr val="accent6"/>
          </a:lnRef>
          <a:fillRef idx="0">
            <a:schemeClr val="accent6"/>
          </a:fillRef>
          <a:effectRef idx="2">
            <a:schemeClr val="accent6"/>
          </a:effectRef>
          <a:fontRef idx="minor">
            <a:schemeClr val="tx1"/>
          </a:fontRef>
        </p:style>
      </p:cxnSp>
      <p:cxnSp>
        <p:nvCxnSpPr>
          <p:cNvPr id="80" name="Conector recto 79"/>
          <p:cNvCxnSpPr/>
          <p:nvPr/>
        </p:nvCxnSpPr>
        <p:spPr>
          <a:xfrm>
            <a:off x="2754980" y="2763381"/>
            <a:ext cx="1" cy="207240"/>
          </a:xfrm>
          <a:prstGeom prst="line">
            <a:avLst/>
          </a:prstGeom>
        </p:spPr>
        <p:style>
          <a:lnRef idx="3">
            <a:schemeClr val="accent6"/>
          </a:lnRef>
          <a:fillRef idx="0">
            <a:schemeClr val="accent6"/>
          </a:fillRef>
          <a:effectRef idx="2">
            <a:schemeClr val="accent6"/>
          </a:effectRef>
          <a:fontRef idx="minor">
            <a:schemeClr val="tx1"/>
          </a:fontRef>
        </p:style>
      </p:cxnSp>
      <p:cxnSp>
        <p:nvCxnSpPr>
          <p:cNvPr id="81" name="Conector recto 80"/>
          <p:cNvCxnSpPr/>
          <p:nvPr/>
        </p:nvCxnSpPr>
        <p:spPr>
          <a:xfrm>
            <a:off x="4809412" y="2730633"/>
            <a:ext cx="0" cy="216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82" name="Conector recto 81"/>
          <p:cNvCxnSpPr/>
          <p:nvPr/>
        </p:nvCxnSpPr>
        <p:spPr>
          <a:xfrm>
            <a:off x="7280588" y="2743200"/>
            <a:ext cx="0" cy="216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93" name="Conector recto 92"/>
          <p:cNvCxnSpPr>
            <a:endCxn id="24" idx="0"/>
          </p:cNvCxnSpPr>
          <p:nvPr/>
        </p:nvCxnSpPr>
        <p:spPr>
          <a:xfrm>
            <a:off x="4804376" y="1981199"/>
            <a:ext cx="0" cy="144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94" name="Conector recto 93"/>
          <p:cNvCxnSpPr/>
          <p:nvPr/>
        </p:nvCxnSpPr>
        <p:spPr>
          <a:xfrm>
            <a:off x="7280588" y="1992824"/>
            <a:ext cx="0" cy="108000"/>
          </a:xfrm>
          <a:prstGeom prst="line">
            <a:avLst/>
          </a:prstGeom>
        </p:spPr>
        <p:style>
          <a:lnRef idx="3">
            <a:schemeClr val="accent6"/>
          </a:lnRef>
          <a:fillRef idx="0">
            <a:schemeClr val="accent6"/>
          </a:fillRef>
          <a:effectRef idx="2">
            <a:schemeClr val="accent6"/>
          </a:effectRef>
          <a:fontRef idx="minor">
            <a:schemeClr val="tx1"/>
          </a:fontRef>
        </p:style>
      </p:cxnSp>
      <p:sp>
        <p:nvSpPr>
          <p:cNvPr id="48" name="object 22">
            <a:extLst>
              <a:ext uri="{FF2B5EF4-FFF2-40B4-BE49-F238E27FC236}">
                <a16:creationId xmlns:a16="http://schemas.microsoft.com/office/drawing/2014/main" xmlns="" id="{A9592DA3-C5B8-874C-94E2-EA23B0909692}"/>
              </a:ext>
            </a:extLst>
          </p:cNvPr>
          <p:cNvSpPr txBox="1"/>
          <p:nvPr/>
        </p:nvSpPr>
        <p:spPr>
          <a:xfrm>
            <a:off x="376859" y="6316054"/>
            <a:ext cx="1738174" cy="166712"/>
          </a:xfrm>
          <a:prstGeom prst="rect">
            <a:avLst/>
          </a:prstGeom>
        </p:spPr>
        <p:txBody>
          <a:bodyPr vert="horz" wrap="square" lIns="0" tIns="12700" rIns="0" bIns="0" rtlCol="0">
            <a:spAutoFit/>
          </a:bodyPr>
          <a:lstStyle/>
          <a:p>
            <a:pPr marL="12700">
              <a:spcBef>
                <a:spcPts val="100"/>
              </a:spcBef>
            </a:pPr>
            <a:r>
              <a:rPr lang="es-CO" sz="1000" spc="-5" dirty="0">
                <a:solidFill>
                  <a:schemeClr val="bg1"/>
                </a:solidFill>
                <a:latin typeface="Trebuchet MS" panose="020B0603020202020204" pitchFamily="34" charset="0"/>
                <a:cs typeface="Arial" panose="020B0604020202020204" pitchFamily="34" charset="0"/>
              </a:rPr>
              <a:t>Regional </a:t>
            </a:r>
            <a:r>
              <a:rPr lang="es-CO" sz="1000" spc="-5" dirty="0" smtClean="0">
                <a:solidFill>
                  <a:schemeClr val="bg1"/>
                </a:solidFill>
                <a:latin typeface="Trebuchet MS" panose="020B0603020202020204" pitchFamily="34" charset="0"/>
                <a:cs typeface="Arial" panose="020B0604020202020204" pitchFamily="34" charset="0"/>
              </a:rPr>
              <a:t>Tolima Grande</a:t>
            </a:r>
            <a:endParaRPr sz="1000" dirty="0">
              <a:solidFill>
                <a:schemeClr val="bg1"/>
              </a:solidFill>
              <a:latin typeface="Trebuchet MS" panose="020B0603020202020204" pitchFamily="34" charset="0"/>
              <a:cs typeface="Arial" panose="020B0604020202020204" pitchFamily="34" charset="0"/>
            </a:endParaRPr>
          </a:p>
        </p:txBody>
      </p:sp>
      <p:sp>
        <p:nvSpPr>
          <p:cNvPr id="49" name="object 9"/>
          <p:cNvSpPr/>
          <p:nvPr/>
        </p:nvSpPr>
        <p:spPr>
          <a:xfrm>
            <a:off x="3348421" y="180709"/>
            <a:ext cx="336550" cy="336550"/>
          </a:xfrm>
          <a:custGeom>
            <a:avLst/>
            <a:gdLst/>
            <a:ahLst/>
            <a:cxnLst/>
            <a:rect l="l" t="t" r="r" b="b"/>
            <a:pathLst>
              <a:path w="336550" h="336550">
                <a:moveTo>
                  <a:pt x="336283" y="168135"/>
                </a:moveTo>
                <a:lnTo>
                  <a:pt x="330276" y="212833"/>
                </a:lnTo>
                <a:lnTo>
                  <a:pt x="313325" y="252998"/>
                </a:lnTo>
                <a:lnTo>
                  <a:pt x="287034" y="287026"/>
                </a:lnTo>
                <a:lnTo>
                  <a:pt x="253005" y="313316"/>
                </a:lnTo>
                <a:lnTo>
                  <a:pt x="212841" y="330264"/>
                </a:lnTo>
                <a:lnTo>
                  <a:pt x="168148" y="336270"/>
                </a:lnTo>
                <a:lnTo>
                  <a:pt x="123444" y="330264"/>
                </a:lnTo>
                <a:lnTo>
                  <a:pt x="83276" y="313316"/>
                </a:lnTo>
                <a:lnTo>
                  <a:pt x="49245" y="287026"/>
                </a:lnTo>
                <a:lnTo>
                  <a:pt x="22955" y="252998"/>
                </a:lnTo>
                <a:lnTo>
                  <a:pt x="6005" y="212833"/>
                </a:lnTo>
                <a:lnTo>
                  <a:pt x="0" y="168135"/>
                </a:lnTo>
                <a:lnTo>
                  <a:pt x="6005" y="123436"/>
                </a:lnTo>
                <a:lnTo>
                  <a:pt x="22955" y="83272"/>
                </a:lnTo>
                <a:lnTo>
                  <a:pt x="49245" y="49244"/>
                </a:lnTo>
                <a:lnTo>
                  <a:pt x="83276" y="22954"/>
                </a:lnTo>
                <a:lnTo>
                  <a:pt x="123444" y="6005"/>
                </a:lnTo>
                <a:lnTo>
                  <a:pt x="168148" y="0"/>
                </a:lnTo>
                <a:lnTo>
                  <a:pt x="212841" y="6005"/>
                </a:lnTo>
                <a:lnTo>
                  <a:pt x="253005" y="22954"/>
                </a:lnTo>
                <a:lnTo>
                  <a:pt x="287034" y="49244"/>
                </a:lnTo>
                <a:lnTo>
                  <a:pt x="313325" y="83272"/>
                </a:lnTo>
                <a:lnTo>
                  <a:pt x="330276" y="123436"/>
                </a:lnTo>
                <a:lnTo>
                  <a:pt x="336283" y="168135"/>
                </a:lnTo>
                <a:close/>
              </a:path>
            </a:pathLst>
          </a:custGeom>
          <a:ln w="12700">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1869164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1A8E0"/>
        </a:solidFill>
      </a:spPr>
      <a:bodyPr wrap="square" lIns="0" tIns="0" rIns="0" bIns="0" rtlCol="0"/>
      <a:lstStyle>
        <a:defPPr>
          <a:defRPr/>
        </a:defPPr>
      </a:lst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1929</TotalTime>
  <Words>3513</Words>
  <Application>Microsoft Office PowerPoint</Application>
  <PresentationFormat>Panorámica</PresentationFormat>
  <Paragraphs>862</Paragraphs>
  <Slides>62</Slides>
  <Notes>3</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62</vt:i4>
      </vt:variant>
    </vt:vector>
  </HeadingPairs>
  <TitlesOfParts>
    <vt:vector size="78" baseType="lpstr">
      <vt:lpstr>Arial Unicode MS</vt:lpstr>
      <vt:lpstr>-apple-system</vt:lpstr>
      <vt:lpstr>Arial</vt:lpstr>
      <vt:lpstr>Arial Black</vt:lpstr>
      <vt:lpstr>Arial monospaced for SAP</vt:lpstr>
      <vt:lpstr>Calibri</vt:lpstr>
      <vt:lpstr>Century Gothic</vt:lpstr>
      <vt:lpstr>Lato</vt:lpstr>
      <vt:lpstr>Microsoft New Tai Lue</vt:lpstr>
      <vt:lpstr>Myriad Pro</vt:lpstr>
      <vt:lpstr>Times New Roman</vt:lpstr>
      <vt:lpstr>Trebuchet MS</vt:lpstr>
      <vt:lpstr>Verdana</vt:lpstr>
      <vt:lpstr>Wingdings</vt:lpstr>
      <vt:lpstr>Office Theme</vt:lpstr>
      <vt:lpstr>Hoja de cálculo</vt:lpstr>
      <vt:lpstr>Presentación de PowerPoint</vt:lpstr>
      <vt:lpstr>Presentación de PowerPoint</vt:lpstr>
      <vt:lpstr>Presentación de PowerPoint</vt:lpstr>
      <vt:lpstr>NATURALEZA JURIDICA</vt:lpstr>
      <vt:lpstr>MISIÓN</vt:lpstr>
      <vt:lpstr>VISIÓN</vt:lpstr>
      <vt:lpstr>OBJETIVOS ESTRATEGICOS</vt:lpstr>
      <vt:lpstr>Presentación de PowerPoint</vt:lpstr>
      <vt:lpstr>Presentación de PowerPoint</vt:lpstr>
      <vt:lpstr>Presentación de PowerPoint</vt:lpstr>
      <vt:lpstr>PARTE DE PERSONAL Y EMPLEOS GENERADOS  </vt:lpstr>
      <vt:lpstr>ASCENSOS </vt:lpstr>
      <vt:lpstr>SITUACIÓN PLAN DE BIENESTAR </vt:lpstr>
      <vt:lpstr>SITUACIÓN ALMACÉN GENERAL </vt:lpstr>
      <vt:lpstr>SITUACIÓN ARCHIVO DOCUMENTAL </vt:lpstr>
      <vt:lpstr>SITUACIÓN TECNOLOGÍA </vt:lpstr>
      <vt:lpstr>Presentación de PowerPoint</vt:lpstr>
      <vt:lpstr>EVALUACIÓN DE SG-SST 2020. </vt:lpstr>
      <vt:lpstr>PLAN DE TRABAJO 2020</vt:lpstr>
      <vt:lpstr>PLAN DE TRABAJO 2020</vt:lpstr>
      <vt:lpstr>Presentación de PowerPoint</vt:lpstr>
      <vt:lpstr>INDICADORES ACCIDENTALIDAD 2020 </vt:lpstr>
      <vt:lpstr>MORTALIDAD </vt:lpstr>
      <vt:lpstr>COMITES DE SEGURIDAD Y SALUD EN EL TRABAJO </vt:lpstr>
      <vt:lpstr>COMITES DE SEGURIDAD Y SALUD EN EL TRABAJO</vt:lpstr>
      <vt:lpstr>COMITÉ DE CONVIVENCIA</vt:lpstr>
      <vt:lpstr>PREVENCIÓN COVID-19</vt:lpstr>
      <vt:lpstr>PREVENCIÓN COVID-19</vt:lpstr>
      <vt:lpstr>PREVENCIÓN COVID-19</vt:lpstr>
      <vt:lpstr>  ACTIVIDADES DE PLAN AMBIENTAL</vt:lpstr>
      <vt:lpstr>ACTIVIDADES DE PLAN AMBIENTAL</vt:lpstr>
      <vt:lpstr>PLAN ESTRATÉGICO DE SEGURIDAD VIAL</vt:lpstr>
      <vt:lpstr>PLAN ESTRATÉGICO DE SEGURIDAD VIAL</vt:lpstr>
      <vt:lpstr>PLAN ESTRATÉGICO DE SEGURIDAD VIAL</vt:lpstr>
      <vt:lpstr>PLAN ESTRATÉGICO DE SEGURIDAD VIAL</vt:lpstr>
      <vt:lpstr>Presentación de PowerPoint</vt:lpstr>
      <vt:lpstr>INFORMACIÓN FINANCIERA </vt:lpstr>
      <vt:lpstr>INFORMACIÓN FINANCIERA </vt:lpstr>
      <vt:lpstr>INFORMACIÓN FINANCIERA </vt:lpstr>
      <vt:lpstr>INFORMACIÓN FINANCIERA </vt:lpstr>
      <vt:lpstr>INFORMACIÓN FINANCIERA </vt:lpstr>
      <vt:lpstr>INFORMACIÓN FINANCIERA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DE CONTRATOS  </vt:lpstr>
      <vt:lpstr>INFORMACIÓN DE CONTRATOS  </vt:lpstr>
      <vt:lpstr>INFORMACIÓN DE CONTRATOS  </vt:lpstr>
      <vt:lpstr>INFORMACIÓN DE CONTRATOS  </vt:lpstr>
      <vt:lpstr>INFORMACIÓN DE CONTRATOS  </vt:lpstr>
      <vt:lpstr>INFORMACIÓN DE CONTRATOS  </vt:lpstr>
      <vt:lpstr>PRINCIPALES LOGROS OBTENIDOS EN 2020</vt:lpstr>
      <vt:lpstr>PRINCIPALES LOGROS OBTENIDOS EN 2020</vt:lpstr>
      <vt:lpstr>PRINCIPALES METAS A CUMPLIR EN EL 2021</vt:lpstr>
      <vt:lpstr>PRINCIPALES METAS A CUMPLIR EN EL 2021</vt:lpstr>
      <vt:lpstr>PRINCIPALES METAS A CUMPLIR EN EL 2021</vt:lpstr>
      <vt:lpstr>Presentación de PowerPoint</vt:lpstr>
      <vt:lpstr>Gracias por la atención prestada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Presentacion 2020 copia</dc:title>
  <dc:creator>Eddy Luis Marchena Barros</dc:creator>
  <cp:lastModifiedBy>Lizeth Katerine Rodriguez Muñoz</cp:lastModifiedBy>
  <cp:revision>171</cp:revision>
  <dcterms:created xsi:type="dcterms:W3CDTF">2020-01-21T15:54:08Z</dcterms:created>
  <dcterms:modified xsi:type="dcterms:W3CDTF">2021-04-08T20:23:30Z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2020-01-21T00:00:00Z</vt:filetime>
  </property>
  <property fmtid="{D5CDD505-2E9C-101B-9397-08002B2CF9AE}" pid="3" name="Creator">
    <vt:lpwstr>Adobe Illustrator 24.0 (Windows)</vt:lpwstr>
  </property>
  <property fmtid="{D5CDD505-2E9C-101B-9397-08002B2CF9AE}" pid="4" name="LastSaved">
    <vt:filetime>2020-01-21T00:00:00Z</vt:filetime>
  </property>
</Properties>
</file>